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50" r:id="rId1"/>
  </p:sldMasterIdLst>
  <p:notesMasterIdLst>
    <p:notesMasterId r:id="rId86"/>
  </p:notesMasterIdLst>
  <p:sldIdLst>
    <p:sldId id="471" r:id="rId2"/>
    <p:sldId id="880" r:id="rId3"/>
    <p:sldId id="1038" r:id="rId4"/>
    <p:sldId id="1039" r:id="rId5"/>
    <p:sldId id="1040" r:id="rId6"/>
    <p:sldId id="1041" r:id="rId7"/>
    <p:sldId id="1042" r:id="rId8"/>
    <p:sldId id="1043" r:id="rId9"/>
    <p:sldId id="1044" r:id="rId10"/>
    <p:sldId id="1045" r:id="rId11"/>
    <p:sldId id="1046" r:id="rId12"/>
    <p:sldId id="1047" r:id="rId13"/>
    <p:sldId id="1048" r:id="rId14"/>
    <p:sldId id="1049" r:id="rId15"/>
    <p:sldId id="1050" r:id="rId16"/>
    <p:sldId id="1051" r:id="rId17"/>
    <p:sldId id="1052" r:id="rId18"/>
    <p:sldId id="1053" r:id="rId19"/>
    <p:sldId id="1054" r:id="rId20"/>
    <p:sldId id="1055" r:id="rId21"/>
    <p:sldId id="1056" r:id="rId22"/>
    <p:sldId id="1057" r:id="rId23"/>
    <p:sldId id="1058" r:id="rId24"/>
    <p:sldId id="1059" r:id="rId25"/>
    <p:sldId id="1060" r:id="rId26"/>
    <p:sldId id="1061" r:id="rId27"/>
    <p:sldId id="1062" r:id="rId28"/>
    <p:sldId id="1063" r:id="rId29"/>
    <p:sldId id="1064" r:id="rId30"/>
    <p:sldId id="1065" r:id="rId31"/>
    <p:sldId id="1066" r:id="rId32"/>
    <p:sldId id="1067" r:id="rId33"/>
    <p:sldId id="1068" r:id="rId34"/>
    <p:sldId id="1069" r:id="rId35"/>
    <p:sldId id="1070" r:id="rId36"/>
    <p:sldId id="1071" r:id="rId37"/>
    <p:sldId id="1072" r:id="rId38"/>
    <p:sldId id="1073" r:id="rId39"/>
    <p:sldId id="1074" r:id="rId40"/>
    <p:sldId id="1075" r:id="rId41"/>
    <p:sldId id="1076" r:id="rId42"/>
    <p:sldId id="1077" r:id="rId43"/>
    <p:sldId id="1078" r:id="rId44"/>
    <p:sldId id="1079" r:id="rId45"/>
    <p:sldId id="1080" r:id="rId46"/>
    <p:sldId id="1081" r:id="rId47"/>
    <p:sldId id="1082" r:id="rId48"/>
    <p:sldId id="1083" r:id="rId49"/>
    <p:sldId id="1084" r:id="rId50"/>
    <p:sldId id="1085" r:id="rId51"/>
    <p:sldId id="1086" r:id="rId52"/>
    <p:sldId id="1087" r:id="rId53"/>
    <p:sldId id="1088" r:id="rId54"/>
    <p:sldId id="1089" r:id="rId55"/>
    <p:sldId id="1090" r:id="rId56"/>
    <p:sldId id="1091" r:id="rId57"/>
    <p:sldId id="1092" r:id="rId58"/>
    <p:sldId id="1093" r:id="rId59"/>
    <p:sldId id="1094" r:id="rId60"/>
    <p:sldId id="1095" r:id="rId61"/>
    <p:sldId id="1096" r:id="rId62"/>
    <p:sldId id="1097" r:id="rId63"/>
    <p:sldId id="1098" r:id="rId64"/>
    <p:sldId id="1099" r:id="rId65"/>
    <p:sldId id="1100" r:id="rId66"/>
    <p:sldId id="1101" r:id="rId67"/>
    <p:sldId id="1102" r:id="rId68"/>
    <p:sldId id="1103" r:id="rId69"/>
    <p:sldId id="1104" r:id="rId70"/>
    <p:sldId id="1105" r:id="rId71"/>
    <p:sldId id="1106" r:id="rId72"/>
    <p:sldId id="1107" r:id="rId73"/>
    <p:sldId id="1108" r:id="rId74"/>
    <p:sldId id="1109" r:id="rId75"/>
    <p:sldId id="1110" r:id="rId76"/>
    <p:sldId id="1111" r:id="rId77"/>
    <p:sldId id="1112" r:id="rId78"/>
    <p:sldId id="1113" r:id="rId79"/>
    <p:sldId id="1114" r:id="rId80"/>
    <p:sldId id="1115" r:id="rId81"/>
    <p:sldId id="1116" r:id="rId82"/>
    <p:sldId id="1117" r:id="rId83"/>
    <p:sldId id="1118" r:id="rId84"/>
    <p:sldId id="1119" r:id="rId8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snapToObjects="1">
      <p:cViewPr>
        <p:scale>
          <a:sx n="90" d="100"/>
          <a:sy n="90" d="100"/>
        </p:scale>
        <p:origin x="-944" y="64"/>
      </p:cViewPr>
      <p:guideLst>
        <p:guide orient="horz" pos="2160"/>
        <p:guide pos="2880"/>
      </p:guideLst>
    </p:cSldViewPr>
  </p:slideViewPr>
  <p:notesTextViewPr>
    <p:cViewPr>
      <p:scale>
        <a:sx n="100" d="100"/>
        <a:sy n="100" d="100"/>
      </p:scale>
      <p:origin x="0" y="0"/>
    </p:cViewPr>
  </p:notesTextViewPr>
  <p:sorterViewPr>
    <p:cViewPr>
      <p:scale>
        <a:sx n="145" d="100"/>
        <a:sy n="145"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heme" Target="theme/theme1.xml"/><Relationship Id="rId9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notesMaster" Target="notesMasters/notesMaster1.xml"/><Relationship Id="rId87" Type="http://schemas.openxmlformats.org/officeDocument/2006/relationships/printerSettings" Target="printerSettings/printerSettings1.bin"/><Relationship Id="rId88" Type="http://schemas.openxmlformats.org/officeDocument/2006/relationships/presProps" Target="presProps.xml"/><Relationship Id="rId8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EC7D74-E0D7-E642-8D6C-48DB8ED089BC}" type="datetimeFigureOut">
              <a:rPr lang="en-US" smtClean="0"/>
              <a:t>4/23/18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ED8446-C5FF-9C45-A64D-C717A799A416}" type="slidenum">
              <a:rPr lang="en-US" smtClean="0"/>
              <a:t>‹#›</a:t>
            </a:fld>
            <a:endParaRPr lang="en-US"/>
          </a:p>
        </p:txBody>
      </p:sp>
    </p:spTree>
    <p:extLst>
      <p:ext uri="{BB962C8B-B14F-4D97-AF65-F5344CB8AC3E}">
        <p14:creationId xmlns:p14="http://schemas.microsoft.com/office/powerpoint/2010/main" val="282946531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4" name="Rectangle 23"/>
          <p:cNvSpPr/>
          <p:nvPr/>
        </p:nvSpPr>
        <p:spPr>
          <a:xfrm>
            <a:off x="0" y="0"/>
            <a:ext cx="9144000" cy="6858000"/>
          </a:xfrm>
          <a:prstGeom prst="rect">
            <a:avLst/>
          </a:prstGeom>
          <a:solidFill>
            <a:srgbClr val="D8CFA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0"/>
            <a:ext cx="9144000" cy="6858000"/>
          </a:xfrm>
          <a:prstGeom prst="rect">
            <a:avLst/>
          </a:prstGeom>
          <a:pattFill prst="narHorz">
            <a:fgClr>
              <a:schemeClr val="bg2"/>
            </a:fgClr>
            <a:bgClr>
              <a:srgbClr val="D8CFA7"/>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uwlogo_web_lrg_ctr.eps"/>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97308" y="1130300"/>
            <a:ext cx="5923984" cy="3962400"/>
          </a:xfrm>
          <a:prstGeom prst="rect">
            <a:avLst/>
          </a:prstGeom>
        </p:spPr>
      </p:pic>
    </p:spTree>
    <p:extLst>
      <p:ext uri="{BB962C8B-B14F-4D97-AF65-F5344CB8AC3E}">
        <p14:creationId xmlns:p14="http://schemas.microsoft.com/office/powerpoint/2010/main" val="194061059"/>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984142-BC3D-7F40-A12E-3DA0166C52C3}" type="datetimeFigureOut">
              <a:rPr lang="en-US" smtClean="0"/>
              <a:t>4/23/18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F30C2D-1E98-5546-B919-4E64F9B9B121}" type="slidenum">
              <a:rPr lang="en-US" smtClean="0"/>
              <a:t>‹#›</a:t>
            </a:fld>
            <a:endParaRPr lang="en-US"/>
          </a:p>
        </p:txBody>
      </p:sp>
    </p:spTree>
    <p:extLst>
      <p:ext uri="{BB962C8B-B14F-4D97-AF65-F5344CB8AC3E}">
        <p14:creationId xmlns:p14="http://schemas.microsoft.com/office/powerpoint/2010/main" val="3217246128"/>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3900" y="850900"/>
            <a:ext cx="2832100" cy="584200"/>
          </a:xfrm>
        </p:spPr>
        <p:txBody>
          <a:bodyPr anchor="t"/>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10000" y="850900"/>
            <a:ext cx="4584700" cy="5275263"/>
          </a:xfrm>
        </p:spPr>
        <p:txBody>
          <a:bodyPr/>
          <a:lstStyle>
            <a:lvl1pPr marL="228600" indent="-228600">
              <a:defRPr sz="2800" baseline="0"/>
            </a:lvl1pPr>
            <a:lvl2pPr marL="685800" indent="-228600">
              <a:spcBef>
                <a:spcPts val="1176"/>
              </a:spcBef>
              <a:defRPr sz="2400" baseline="0"/>
            </a:lvl2pPr>
            <a:lvl3pPr marL="1005840" indent="-182880">
              <a:spcBef>
                <a:spcPts val="1080"/>
              </a:spcBef>
              <a:defRPr sz="2000"/>
            </a:lvl3pPr>
            <a:lvl4pPr marL="1371600" indent="-182880">
              <a:spcBef>
                <a:spcPts val="1032"/>
              </a:spcBef>
              <a:defRPr sz="1800"/>
            </a:lvl4pPr>
            <a:lvl5pPr marL="1600200" indent="-182880">
              <a:spcBef>
                <a:spcPts val="984"/>
              </a:spcBef>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1549400"/>
            <a:ext cx="2832100" cy="4576763"/>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984142-BC3D-7F40-A12E-3DA0166C52C3}" type="datetimeFigureOut">
              <a:rPr lang="en-US" smtClean="0"/>
              <a:t>4/23/18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extLst>
      <p:ext uri="{BB962C8B-B14F-4D97-AF65-F5344CB8AC3E}">
        <p14:creationId xmlns:p14="http://schemas.microsoft.com/office/powerpoint/2010/main" val="2660647843"/>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ctr">
              <a:defRPr sz="2000" b="0"/>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486400"/>
            <a:ext cx="5486400" cy="6858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984142-BC3D-7F40-A12E-3DA0166C52C3}" type="datetimeFigureOut">
              <a:rPr lang="en-US" smtClean="0"/>
              <a:t>4/23/18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F30C2D-1E98-5546-B919-4E64F9B9B121}" type="slidenum">
              <a:rPr lang="en-US" smtClean="0"/>
              <a:t>‹#›</a:t>
            </a:fld>
            <a:endParaRPr lang="en-US"/>
          </a:p>
        </p:txBody>
      </p:sp>
    </p:spTree>
    <p:extLst>
      <p:ext uri="{BB962C8B-B14F-4D97-AF65-F5344CB8AC3E}">
        <p14:creationId xmlns:p14="http://schemas.microsoft.com/office/powerpoint/2010/main" val="3872480110"/>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200"/>
            </a:lvl1pPr>
          </a:lstStyle>
          <a:p>
            <a:r>
              <a:rPr lang="en-US" smtClean="0"/>
              <a:t>Click to edit Master title style</a:t>
            </a:r>
            <a:endParaRPr lang="en-US" dirty="0"/>
          </a:p>
        </p:txBody>
      </p:sp>
      <p:sp>
        <p:nvSpPr>
          <p:cNvPr id="3" name="Subtitle 2"/>
          <p:cNvSpPr>
            <a:spLocks noGrp="1"/>
          </p:cNvSpPr>
          <p:nvPr>
            <p:ph type="subTitle" idx="1"/>
          </p:nvPr>
        </p:nvSpPr>
        <p:spPr>
          <a:xfrm>
            <a:off x="1371600" y="3651250"/>
            <a:ext cx="6400800" cy="1752600"/>
          </a:xfrm>
        </p:spPr>
        <p:txBody>
          <a:bodyPr>
            <a:normAutofit/>
          </a:bodyPr>
          <a:lstStyle>
            <a:lvl1pPr marL="0" indent="0" algn="ctr">
              <a:buNone/>
              <a:defRPr sz="28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984142-BC3D-7F40-A12E-3DA0166C52C3}" type="datetimeFigureOut">
              <a:rPr lang="en-US" smtClean="0"/>
              <a:t>4/23/18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30C2D-1E98-5546-B919-4E64F9B9B121}" type="slidenum">
              <a:rPr lang="en-US" smtClean="0"/>
              <a:t>‹#›</a:t>
            </a:fld>
            <a:endParaRPr lang="en-US"/>
          </a:p>
        </p:txBody>
      </p:sp>
    </p:spTree>
    <p:extLst>
      <p:ext uri="{BB962C8B-B14F-4D97-AF65-F5344CB8AC3E}">
        <p14:creationId xmlns:p14="http://schemas.microsoft.com/office/powerpoint/2010/main" val="3832171059"/>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7" name="Snip Single Corner Rectangle 6"/>
          <p:cNvSpPr/>
          <p:nvPr/>
        </p:nvSpPr>
        <p:spPr>
          <a:xfrm>
            <a:off x="381000" y="381000"/>
            <a:ext cx="8343900" cy="5981700"/>
          </a:xfrm>
          <a:prstGeom prst="snip1Rect">
            <a:avLst/>
          </a:prstGeom>
          <a:gradFill flip="none" rotWithShape="1">
            <a:gsLst>
              <a:gs pos="30000">
                <a:srgbClr val="B70000"/>
              </a:gs>
              <a:gs pos="100000">
                <a:srgbClr val="7B0000"/>
              </a:gs>
            </a:gsLst>
            <a:lin ang="6900000" scaled="0"/>
            <a:tileRect/>
          </a:gradFill>
          <a:ln w="3175" cmpd="sng">
            <a:noFill/>
          </a:ln>
          <a:effectLst>
            <a:outerShdw blurRad="76200" dist="25400" dir="4800000" algn="tl" rotWithShape="0">
              <a:prstClr val="black">
                <a:alpha val="22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2130425"/>
            <a:ext cx="7772400" cy="1470025"/>
          </a:xfrm>
        </p:spPr>
        <p:txBody>
          <a:bodyPr>
            <a:normAutofit/>
          </a:bodyPr>
          <a:lstStyle>
            <a:lvl1pPr>
              <a:defRPr sz="42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651250"/>
            <a:ext cx="6400800" cy="1752600"/>
          </a:xfrm>
        </p:spPr>
        <p:txBody>
          <a:bodyPr>
            <a:normAutofit/>
          </a:bodyPr>
          <a:lstStyle>
            <a:lvl1pPr marL="0" indent="0" algn="ctr">
              <a:buNone/>
              <a:defRPr sz="28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984142-BC3D-7F40-A12E-3DA0166C52C3}" type="datetimeFigureOut">
              <a:rPr lang="en-US" smtClean="0"/>
              <a:t>4/23/18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30C2D-1E98-5546-B919-4E64F9B9B121}" type="slidenum">
              <a:rPr lang="en-US" smtClean="0"/>
              <a:t>‹#›</a:t>
            </a:fld>
            <a:endParaRPr lang="en-US"/>
          </a:p>
        </p:txBody>
      </p:sp>
    </p:spTree>
    <p:extLst>
      <p:ext uri="{BB962C8B-B14F-4D97-AF65-F5344CB8AC3E}">
        <p14:creationId xmlns:p14="http://schemas.microsoft.com/office/powerpoint/2010/main" val="1333684613"/>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F984142-BC3D-7F40-A12E-3DA0166C52C3}" type="datetimeFigureOut">
              <a:rPr lang="en-US" smtClean="0"/>
              <a:t>4/23/18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30C2D-1E98-5546-B919-4E64F9B9B121}" type="slidenum">
              <a:rPr lang="en-US" smtClean="0"/>
              <a:t>‹#›</a:t>
            </a:fld>
            <a:endParaRPr lang="en-US"/>
          </a:p>
        </p:txBody>
      </p:sp>
    </p:spTree>
    <p:extLst>
      <p:ext uri="{BB962C8B-B14F-4D97-AF65-F5344CB8AC3E}">
        <p14:creationId xmlns:p14="http://schemas.microsoft.com/office/powerpoint/2010/main" val="127081890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984142-BC3D-7F40-A12E-3DA0166C52C3}" type="datetimeFigureOut">
              <a:rPr lang="en-US" smtClean="0"/>
              <a:t>4/23/18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30C2D-1E98-5546-B919-4E64F9B9B121}" type="slidenum">
              <a:rPr lang="en-US" smtClean="0"/>
              <a:t>‹#›</a:t>
            </a:fld>
            <a:endParaRPr lang="en-US"/>
          </a:p>
        </p:txBody>
      </p:sp>
    </p:spTree>
    <p:extLst>
      <p:ext uri="{BB962C8B-B14F-4D97-AF65-F5344CB8AC3E}">
        <p14:creationId xmlns:p14="http://schemas.microsoft.com/office/powerpoint/2010/main" val="2714584620"/>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ctr">
              <a:defRPr sz="3000" b="0" i="0" kern="1200" cap="all" spc="40"/>
            </a:lvl1pPr>
          </a:lstStyle>
          <a:p>
            <a:r>
              <a:rPr lang="en-US" smtClean="0"/>
              <a:t>Click to edit Master title style</a:t>
            </a:r>
            <a:endParaRPr lang="en-US" dirty="0"/>
          </a:p>
        </p:txBody>
      </p:sp>
      <p:sp>
        <p:nvSpPr>
          <p:cNvPr id="3" name="Text Placeholder 2"/>
          <p:cNvSpPr>
            <a:spLocks noGrp="1"/>
          </p:cNvSpPr>
          <p:nvPr>
            <p:ph type="body" idx="1"/>
          </p:nvPr>
        </p:nvSpPr>
        <p:spPr>
          <a:xfrm>
            <a:off x="722313" y="2830513"/>
            <a:ext cx="7772400" cy="1500187"/>
          </a:xfrm>
        </p:spPr>
        <p:txBody>
          <a:bodyPr anchor="b">
            <a:normAutofit/>
          </a:bodyPr>
          <a:lstStyle>
            <a:lvl1pPr marL="0" indent="0" algn="ctr">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F416CD-67A3-4CF0-A210-F6AF31AC147F}" type="datetimeFigureOut">
              <a:rPr lang="en-US" smtClean="0"/>
              <a:pPr/>
              <a:t>4/23/18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extLst>
      <p:ext uri="{BB962C8B-B14F-4D97-AF65-F5344CB8AC3E}">
        <p14:creationId xmlns:p14="http://schemas.microsoft.com/office/powerpoint/2010/main" val="2130569987"/>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3900" y="1714500"/>
            <a:ext cx="3632200" cy="4411663"/>
          </a:xfrm>
        </p:spPr>
        <p:txBody>
          <a:bodyPr/>
          <a:lstStyle>
            <a:lvl1pPr marL="182880" indent="-182880">
              <a:defRPr sz="2200"/>
            </a:lvl1pPr>
            <a:lvl2pPr marL="548640" indent="-182880">
              <a:spcBef>
                <a:spcPts val="1080"/>
              </a:spcBef>
              <a:buClr>
                <a:srgbClr val="B70000"/>
              </a:buClr>
              <a:defRPr sz="2000"/>
            </a:lvl2pPr>
            <a:lvl3pPr marL="822960" indent="-182880">
              <a:spcBef>
                <a:spcPts val="1032"/>
              </a:spcBef>
              <a:defRPr sz="1800"/>
            </a:lvl3pPr>
            <a:lvl4pPr marL="1143000" indent="-182880">
              <a:spcBef>
                <a:spcPts val="984"/>
              </a:spcBef>
              <a:defRPr sz="1700"/>
            </a:lvl4pPr>
            <a:lvl5pPr marL="1417320" indent="-137160">
              <a:spcBef>
                <a:spcPts val="984"/>
              </a:spcBef>
              <a:defRPr sz="17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13300" y="1714500"/>
            <a:ext cx="3619500" cy="4411663"/>
          </a:xfrm>
        </p:spPr>
        <p:txBody>
          <a:bodyPr/>
          <a:lstStyle>
            <a:lvl1pPr marL="182880" indent="-182880">
              <a:defRPr sz="2200"/>
            </a:lvl1pPr>
            <a:lvl2pPr marL="548640" indent="-182880">
              <a:spcBef>
                <a:spcPts val="1080"/>
              </a:spcBef>
              <a:defRPr sz="2000"/>
            </a:lvl2pPr>
            <a:lvl3pPr marL="822960" indent="-182880">
              <a:spcBef>
                <a:spcPts val="1032"/>
              </a:spcBef>
              <a:defRPr sz="1800"/>
            </a:lvl3pPr>
            <a:lvl4pPr marL="1143000" indent="-182880">
              <a:spcBef>
                <a:spcPts val="1008"/>
              </a:spcBef>
              <a:defRPr sz="1700"/>
            </a:lvl4pPr>
            <a:lvl5pPr marL="1417320" indent="-137160">
              <a:spcBef>
                <a:spcPts val="1008"/>
              </a:spcBef>
              <a:defRPr sz="17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984142-BC3D-7F40-A12E-3DA0166C52C3}" type="datetimeFigureOut">
              <a:rPr lang="en-US" smtClean="0"/>
              <a:t>4/23/18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F30C2D-1E98-5546-B919-4E64F9B9B121}" type="slidenum">
              <a:rPr lang="en-US" smtClean="0"/>
              <a:t>‹#›</a:t>
            </a:fld>
            <a:endParaRPr lang="en-US"/>
          </a:p>
        </p:txBody>
      </p:sp>
      <p:cxnSp>
        <p:nvCxnSpPr>
          <p:cNvPr id="9" name="Straight Connector 8"/>
          <p:cNvCxnSpPr/>
          <p:nvPr/>
        </p:nvCxnSpPr>
        <p:spPr>
          <a:xfrm>
            <a:off x="4584700" y="1714500"/>
            <a:ext cx="0" cy="4411663"/>
          </a:xfrm>
          <a:prstGeom prst="line">
            <a:avLst/>
          </a:prstGeom>
          <a:ln w="6350" cmpd="sng">
            <a:solidFill>
              <a:srgbClr val="CAC29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7200620"/>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23900" y="1714499"/>
            <a:ext cx="3632200" cy="571501"/>
          </a:xfrm>
        </p:spPr>
        <p:txBody>
          <a:bodyPr anchor="t" anchorCtr="0">
            <a:normAutofit/>
          </a:bodyPr>
          <a:lstStyle>
            <a:lvl1pPr marL="0" indent="0">
              <a:buNone/>
              <a:defRPr sz="1800" b="1">
                <a:solidFill>
                  <a:srgbClr val="B7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23900" y="2286001"/>
            <a:ext cx="3632200" cy="3840162"/>
          </a:xfrm>
        </p:spPr>
        <p:txBody>
          <a:bodyPr/>
          <a:lstStyle>
            <a:lvl1pPr marL="182880" indent="-182880">
              <a:spcBef>
                <a:spcPts val="1032"/>
              </a:spcBef>
              <a:defRPr sz="1800" baseline="0"/>
            </a:lvl1pPr>
            <a:lvl2pPr marL="502920" indent="-182880">
              <a:spcBef>
                <a:spcPts val="1008"/>
              </a:spcBef>
              <a:defRPr sz="1700" baseline="0"/>
            </a:lvl2pPr>
            <a:lvl3pPr marL="822960" indent="-182880">
              <a:spcBef>
                <a:spcPts val="960"/>
              </a:spcBef>
              <a:defRPr sz="1600"/>
            </a:lvl3pPr>
            <a:lvl4pPr marL="1097280" indent="-182880">
              <a:spcBef>
                <a:spcPts val="960"/>
              </a:spcBef>
              <a:defRPr sz="1600"/>
            </a:lvl4pPr>
            <a:lvl5pPr marL="1371600" indent="-182880">
              <a:spcBef>
                <a:spcPts val="960"/>
              </a:spcBef>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87900" y="1714499"/>
            <a:ext cx="3683000" cy="571502"/>
          </a:xfrm>
        </p:spPr>
        <p:txBody>
          <a:bodyPr anchor="t">
            <a:normAutofit/>
          </a:bodyPr>
          <a:lstStyle>
            <a:lvl1pPr marL="0" indent="0">
              <a:buNone/>
              <a:defRPr sz="1800" b="1">
                <a:solidFill>
                  <a:srgbClr val="B7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87900" y="2286001"/>
            <a:ext cx="3683000" cy="3840161"/>
          </a:xfrm>
        </p:spPr>
        <p:txBody>
          <a:bodyPr/>
          <a:lstStyle>
            <a:lvl1pPr marL="182880" indent="-182880">
              <a:spcBef>
                <a:spcPts val="1032"/>
              </a:spcBef>
              <a:defRPr sz="1800"/>
            </a:lvl1pPr>
            <a:lvl2pPr marL="502920" indent="-182880">
              <a:spcBef>
                <a:spcPts val="984"/>
              </a:spcBef>
              <a:defRPr sz="1600"/>
            </a:lvl2pPr>
            <a:lvl3pPr marL="822960" indent="-182880">
              <a:spcBef>
                <a:spcPts val="984"/>
              </a:spcBef>
              <a:defRPr sz="1600"/>
            </a:lvl3pPr>
            <a:lvl4pPr marL="1143000" indent="-182880">
              <a:spcBef>
                <a:spcPts val="984"/>
              </a:spcBef>
              <a:defRPr sz="1600"/>
            </a:lvl4pPr>
            <a:lvl5pPr marL="1371600" indent="-182880">
              <a:spcBef>
                <a:spcPts val="984"/>
              </a:spcBef>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984142-BC3D-7F40-A12E-3DA0166C52C3}" type="datetimeFigureOut">
              <a:rPr lang="en-US" smtClean="0"/>
              <a:t>4/23/18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F30C2D-1E98-5546-B919-4E64F9B9B121}" type="slidenum">
              <a:rPr lang="en-US" smtClean="0"/>
              <a:t>‹#›</a:t>
            </a:fld>
            <a:endParaRPr lang="en-US"/>
          </a:p>
        </p:txBody>
      </p:sp>
      <p:cxnSp>
        <p:nvCxnSpPr>
          <p:cNvPr id="10" name="Straight Connector 9"/>
          <p:cNvCxnSpPr/>
          <p:nvPr/>
        </p:nvCxnSpPr>
        <p:spPr>
          <a:xfrm>
            <a:off x="4584700" y="1714500"/>
            <a:ext cx="0" cy="4411663"/>
          </a:xfrm>
          <a:prstGeom prst="line">
            <a:avLst/>
          </a:prstGeom>
          <a:ln w="6350" cmpd="sng">
            <a:solidFill>
              <a:srgbClr val="CAC29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8057198"/>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984142-BC3D-7F40-A12E-3DA0166C52C3}" type="datetimeFigureOut">
              <a:rPr lang="en-US" smtClean="0"/>
              <a:t>4/23/18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F30C2D-1E98-5546-B919-4E64F9B9B121}" type="slidenum">
              <a:rPr lang="en-US" smtClean="0"/>
              <a:t>‹#›</a:t>
            </a:fld>
            <a:endParaRPr lang="en-US"/>
          </a:p>
        </p:txBody>
      </p:sp>
    </p:spTree>
    <p:extLst>
      <p:ext uri="{BB962C8B-B14F-4D97-AF65-F5344CB8AC3E}">
        <p14:creationId xmlns:p14="http://schemas.microsoft.com/office/powerpoint/2010/main" val="1038465111"/>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narHorz">
          <a:fgClr>
            <a:schemeClr val="bg2"/>
          </a:fgClr>
          <a:bgClr>
            <a:srgbClr val="D8CFA7"/>
          </a:bgClr>
        </a:pattFill>
        <a:effectLst/>
      </p:bgPr>
    </p:bg>
    <p:spTree>
      <p:nvGrpSpPr>
        <p:cNvPr id="1" name=""/>
        <p:cNvGrpSpPr/>
        <p:nvPr/>
      </p:nvGrpSpPr>
      <p:grpSpPr>
        <a:xfrm>
          <a:off x="0" y="0"/>
          <a:ext cx="0" cy="0"/>
          <a:chOff x="0" y="0"/>
          <a:chExt cx="0" cy="0"/>
        </a:xfrm>
      </p:grpSpPr>
      <p:sp>
        <p:nvSpPr>
          <p:cNvPr id="62" name="Snip Single Corner Rectangle 61"/>
          <p:cNvSpPr/>
          <p:nvPr/>
        </p:nvSpPr>
        <p:spPr>
          <a:xfrm>
            <a:off x="381000" y="381000"/>
            <a:ext cx="8343900" cy="5981700"/>
          </a:xfrm>
          <a:prstGeom prst="snip1Rect">
            <a:avLst/>
          </a:prstGeom>
          <a:solidFill>
            <a:srgbClr val="FFFFFF"/>
          </a:solidFill>
          <a:ln w="3175" cmpd="sng">
            <a:solidFill>
              <a:srgbClr val="D8CFA7"/>
            </a:solidFill>
          </a:ln>
          <a:effectLst>
            <a:outerShdw blurRad="76200" dist="25400" dir="4800000" algn="tl" rotWithShape="0">
              <a:prstClr val="black">
                <a:alpha val="22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759227"/>
            <a:ext cx="8331200" cy="1250145"/>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36562" y="1727200"/>
            <a:ext cx="7645475" cy="4208463"/>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1000" y="6484619"/>
            <a:ext cx="2133600" cy="365125"/>
          </a:xfrm>
          <a:prstGeom prst="rect">
            <a:avLst/>
          </a:prstGeom>
        </p:spPr>
        <p:txBody>
          <a:bodyPr vert="horz" lIns="91440" tIns="45720" rIns="91440" bIns="45720" rtlCol="0" anchor="ctr"/>
          <a:lstStyle>
            <a:lvl1pPr algn="l">
              <a:defRPr sz="1100">
                <a:solidFill>
                  <a:schemeClr val="bg2">
                    <a:lumMod val="50000"/>
                  </a:schemeClr>
                </a:solidFill>
                <a:latin typeface="+mn-lt"/>
              </a:defRPr>
            </a:lvl1pPr>
          </a:lstStyle>
          <a:p>
            <a:fld id="{8F984142-BC3D-7F40-A12E-3DA0166C52C3}" type="datetimeFigureOut">
              <a:rPr lang="en-US" smtClean="0"/>
              <a:t>4/23/18</a:t>
            </a:fld>
            <a:endParaRPr lang="en-US"/>
          </a:p>
        </p:txBody>
      </p:sp>
      <p:sp>
        <p:nvSpPr>
          <p:cNvPr id="5" name="Footer Placeholder 4"/>
          <p:cNvSpPr>
            <a:spLocks noGrp="1"/>
          </p:cNvSpPr>
          <p:nvPr>
            <p:ph type="ftr" sz="quarter" idx="3"/>
          </p:nvPr>
        </p:nvSpPr>
        <p:spPr>
          <a:xfrm>
            <a:off x="3124200" y="6483350"/>
            <a:ext cx="2895600" cy="365125"/>
          </a:xfrm>
          <a:prstGeom prst="rect">
            <a:avLst/>
          </a:prstGeom>
        </p:spPr>
        <p:txBody>
          <a:bodyPr vert="horz" lIns="91440" tIns="45720" rIns="91440" bIns="45720" rtlCol="0" anchor="ctr"/>
          <a:lstStyle>
            <a:lvl1pPr algn="ctr">
              <a:defRPr sz="1100">
                <a:solidFill>
                  <a:srgbClr val="B70000"/>
                </a:solidFill>
                <a:latin typeface="+mn-lt"/>
              </a:defRPr>
            </a:lvl1pPr>
          </a:lstStyle>
          <a:p>
            <a:endParaRPr lang="en-US"/>
          </a:p>
        </p:txBody>
      </p:sp>
      <p:sp>
        <p:nvSpPr>
          <p:cNvPr id="6" name="Slide Number Placeholder 5"/>
          <p:cNvSpPr>
            <a:spLocks noGrp="1"/>
          </p:cNvSpPr>
          <p:nvPr>
            <p:ph type="sldNum" sz="quarter" idx="4"/>
          </p:nvPr>
        </p:nvSpPr>
        <p:spPr>
          <a:xfrm>
            <a:off x="6654800" y="6483350"/>
            <a:ext cx="2133600" cy="365125"/>
          </a:xfrm>
          <a:prstGeom prst="rect">
            <a:avLst/>
          </a:prstGeom>
        </p:spPr>
        <p:txBody>
          <a:bodyPr vert="horz" lIns="91440" tIns="45720" rIns="91440" bIns="45720" rtlCol="0" anchor="ctr"/>
          <a:lstStyle>
            <a:lvl1pPr algn="r">
              <a:defRPr sz="1100">
                <a:solidFill>
                  <a:schemeClr val="bg2">
                    <a:lumMod val="50000"/>
                  </a:schemeClr>
                </a:solidFill>
              </a:defRPr>
            </a:lvl1pPr>
          </a:lstStyle>
          <a:p>
            <a:fld id="{58F30C2D-1E98-5546-B919-4E64F9B9B121}" type="slidenum">
              <a:rPr lang="en-US" smtClean="0"/>
              <a:t>‹#›</a:t>
            </a:fld>
            <a:endParaRPr lang="en-US"/>
          </a:p>
        </p:txBody>
      </p:sp>
      <p:pic>
        <p:nvPicPr>
          <p:cNvPr id="68" name="Picture 67" descr="uwcrest_web_lrg_noshado.eps"/>
          <p:cNvPicPr>
            <a:picLocks noChangeAspect="1"/>
          </p:cNvPicPr>
          <p:nvPr/>
        </p:nvPicPr>
        <p:blipFill>
          <a:blip r:embed="rId14">
            <a:extLst>
              <a:ext uri="{28A0092B-C50C-407E-A947-70E740481C1C}">
                <a14:useLocalDpi xmlns:a14="http://schemas.microsoft.com/office/drawing/2010/main"/>
              </a:ext>
            </a:extLst>
          </a:blip>
          <a:stretch>
            <a:fillRect/>
          </a:stretch>
        </p:blipFill>
        <p:spPr>
          <a:xfrm>
            <a:off x="8458275" y="187727"/>
            <a:ext cx="520700" cy="812800"/>
          </a:xfrm>
          <a:prstGeom prst="rect">
            <a:avLst/>
          </a:prstGeom>
        </p:spPr>
      </p:pic>
    </p:spTree>
    <p:extLst>
      <p:ext uri="{BB962C8B-B14F-4D97-AF65-F5344CB8AC3E}">
        <p14:creationId xmlns:p14="http://schemas.microsoft.com/office/powerpoint/2010/main" val="881607920"/>
      </p:ext>
    </p:extLst>
  </p:cSld>
  <p:clrMap bg1="lt1" tx1="dk1" bg2="lt2" tx2="dk2" accent1="accent1" accent2="accent2" accent3="accent3" accent4="accent4" accent5="accent5" accent6="accent6" hlink="hlink" folHlink="folHlink"/>
  <p:sldLayoutIdLst>
    <p:sldLayoutId id="2147484451" r:id="rId1"/>
    <p:sldLayoutId id="2147484452" r:id="rId2"/>
    <p:sldLayoutId id="2147484453" r:id="rId3"/>
    <p:sldLayoutId id="2147484454" r:id="rId4"/>
    <p:sldLayoutId id="2147484455" r:id="rId5"/>
    <p:sldLayoutId id="2147484456" r:id="rId6"/>
    <p:sldLayoutId id="2147484457" r:id="rId7"/>
    <p:sldLayoutId id="2147484458" r:id="rId8"/>
    <p:sldLayoutId id="2147484459" r:id="rId9"/>
    <p:sldLayoutId id="2147484460" r:id="rId10"/>
    <p:sldLayoutId id="2147484461" r:id="rId11"/>
    <p:sldLayoutId id="2147484462" r:id="rId12"/>
  </p:sldLayoutIdLst>
  <p:timing>
    <p:tnLst>
      <p:par>
        <p:cTn xmlns:p14="http://schemas.microsoft.com/office/powerpoint/2010/main" id="1" dur="indefinite" restart="never" nodeType="tmRoot"/>
      </p:par>
    </p:tnLst>
  </p:timing>
  <p:txStyles>
    <p:titleStyle>
      <a:lvl1pPr algn="ctr" defTabSz="457200" rtl="0" eaLnBrk="1" latinLnBrk="0" hangingPunct="1">
        <a:spcBef>
          <a:spcPct val="0"/>
        </a:spcBef>
        <a:buNone/>
        <a:defRPr sz="3800" kern="1200">
          <a:solidFill>
            <a:srgbClr val="B70000"/>
          </a:solidFill>
          <a:effectLst>
            <a:outerShdw blurRad="57150" dist="25400" dir="2700000" algn="tl" rotWithShape="0">
              <a:srgbClr val="000000">
                <a:alpha val="30000"/>
              </a:srgbClr>
            </a:outerShdw>
          </a:effectLst>
          <a:latin typeface="+mj-lt"/>
          <a:ea typeface="+mj-ea"/>
          <a:cs typeface="+mj-cs"/>
        </a:defRPr>
      </a:lvl1pPr>
    </p:titleStyle>
    <p:bodyStyle>
      <a:lvl1pPr marL="342900" indent="-342900" algn="l" defTabSz="457200" rtl="0" eaLnBrk="1" latinLnBrk="0" hangingPunct="1">
        <a:spcBef>
          <a:spcPct val="20000"/>
        </a:spcBef>
        <a:buClr>
          <a:srgbClr val="B70000"/>
        </a:buClr>
        <a:buSzPct val="90000"/>
        <a:buFont typeface="Wingdings" charset="2"/>
        <a:buChar char="§"/>
        <a:defRPr sz="2800" kern="1200" baseline="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buClr>
          <a:srgbClr val="B70000"/>
        </a:buClr>
        <a:buSzPct val="90000"/>
        <a:buFont typeface="Wingdings" charset="2"/>
        <a:buChar char="§"/>
        <a:defRPr sz="2400" kern="1200" baseline="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Clr>
          <a:srgbClr val="B70000"/>
        </a:buClr>
        <a:buSzPct val="90000"/>
        <a:buFont typeface="Wingdings" charset="2"/>
        <a:buChar char="§"/>
        <a:defRPr sz="22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Clr>
          <a:schemeClr val="tx1">
            <a:lumMod val="50000"/>
            <a:lumOff val="50000"/>
          </a:schemeClr>
        </a:buClr>
        <a:buSzPct val="90000"/>
        <a:buFont typeface="Wingdings"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buClr>
          <a:schemeClr val="tx1">
            <a:lumMod val="50000"/>
            <a:lumOff val="50000"/>
          </a:schemeClr>
        </a:buClr>
        <a:buSzPct val="90000"/>
        <a:buFont typeface="Wingdings" charset="2"/>
        <a:buChar char="§"/>
        <a:defRPr sz="1800" kern="1200">
          <a:solidFill>
            <a:schemeClr val="tx1">
              <a:lumMod val="75000"/>
              <a:lumOff val="25000"/>
            </a:schemeClr>
          </a:solidFill>
          <a:latin typeface="+mj-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35001"/>
            <a:ext cx="7772400" cy="5545666"/>
          </a:xfrm>
        </p:spPr>
        <p:txBody>
          <a:bodyPr>
            <a:normAutofit/>
          </a:bodyPr>
          <a:lstStyle/>
          <a:p>
            <a:r>
              <a:rPr lang="en-US" b="1" dirty="0">
                <a:effectLst/>
              </a:rPr>
              <a:t>CS </a:t>
            </a:r>
            <a:r>
              <a:rPr lang="en-US" b="1" dirty="0" smtClean="0">
                <a:effectLst/>
              </a:rPr>
              <a:t>367 </a:t>
            </a:r>
            <a:r>
              <a:rPr lang="en-US" dirty="0">
                <a:effectLst/>
              </a:rPr>
              <a:t/>
            </a:r>
            <a:br>
              <a:rPr lang="en-US" dirty="0">
                <a:effectLst/>
              </a:rPr>
            </a:br>
            <a:r>
              <a:rPr lang="en-US" dirty="0" smtClean="0">
                <a:effectLst/>
              </a:rPr>
              <a:t/>
            </a:r>
            <a:br>
              <a:rPr lang="en-US" dirty="0" smtClean="0">
                <a:effectLst/>
              </a:rPr>
            </a:br>
            <a:r>
              <a:rPr lang="en-US" b="1" dirty="0" smtClean="0">
                <a:effectLst/>
              </a:rPr>
              <a:t>Introduction </a:t>
            </a:r>
            <a:r>
              <a:rPr lang="en-US" b="1" dirty="0">
                <a:effectLst/>
              </a:rPr>
              <a:t>to </a:t>
            </a:r>
            <a:r>
              <a:rPr lang="en-US" b="1" dirty="0" smtClean="0">
                <a:effectLst/>
              </a:rPr>
              <a:t>Data Structures</a:t>
            </a:r>
            <a:br>
              <a:rPr lang="en-US" b="1" dirty="0" smtClean="0">
                <a:effectLst/>
              </a:rPr>
            </a:br>
            <a:r>
              <a:rPr lang="en-US" b="1" dirty="0" smtClean="0">
                <a:effectLst/>
              </a:rPr>
              <a:t> </a:t>
            </a:r>
            <a:r>
              <a:rPr lang="en-US" dirty="0">
                <a:effectLst/>
              </a:rPr>
              <a:t/>
            </a:r>
            <a:br>
              <a:rPr lang="en-US" dirty="0">
                <a:effectLst/>
              </a:rPr>
            </a:br>
            <a:endParaRPr lang="en-US" dirty="0"/>
          </a:p>
        </p:txBody>
      </p:sp>
      <p:sp>
        <p:nvSpPr>
          <p:cNvPr id="3" name="Subtitle 2"/>
          <p:cNvSpPr>
            <a:spLocks noGrp="1"/>
          </p:cNvSpPr>
          <p:nvPr>
            <p:ph type="subTitle" idx="1"/>
          </p:nvPr>
        </p:nvSpPr>
        <p:spPr>
          <a:xfrm>
            <a:off x="1371600" y="3866445"/>
            <a:ext cx="6400800" cy="2469444"/>
          </a:xfrm>
        </p:spPr>
        <p:txBody>
          <a:bodyPr/>
          <a:lstStyle/>
          <a:p>
            <a:r>
              <a:rPr lang="en-US" b="1" dirty="0"/>
              <a:t> </a:t>
            </a:r>
            <a:r>
              <a:rPr lang="en-US" b="1" dirty="0" smtClean="0"/>
              <a:t>Lecture </a:t>
            </a:r>
            <a:r>
              <a:rPr lang="en-US" b="1" dirty="0" smtClean="0"/>
              <a:t>25</a:t>
            </a:r>
            <a:endParaRPr lang="en-US" dirty="0"/>
          </a:p>
        </p:txBody>
      </p:sp>
    </p:spTree>
    <p:extLst>
      <p:ext uri="{BB962C8B-B14F-4D97-AF65-F5344CB8AC3E}">
        <p14:creationId xmlns:p14="http://schemas.microsoft.com/office/powerpoint/2010/main" val="308445156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35001"/>
            <a:ext cx="7772400" cy="973666"/>
          </a:xfrm>
        </p:spPr>
        <p:txBody>
          <a:bodyPr/>
          <a:lstStyle/>
          <a:p>
            <a:r>
              <a:rPr lang="en-US" dirty="0" smtClean="0"/>
              <a:t>Negative values</a:t>
            </a:r>
            <a:endParaRPr lang="en-US" dirty="0"/>
          </a:p>
        </p:txBody>
      </p:sp>
      <p:sp>
        <p:nvSpPr>
          <p:cNvPr id="3" name="Subtitle 2"/>
          <p:cNvSpPr>
            <a:spLocks noGrp="1"/>
          </p:cNvSpPr>
          <p:nvPr>
            <p:ph type="subTitle" idx="1"/>
          </p:nvPr>
        </p:nvSpPr>
        <p:spPr>
          <a:xfrm>
            <a:off x="1371600" y="1608667"/>
            <a:ext cx="6400800" cy="3795183"/>
          </a:xfrm>
        </p:spPr>
        <p:txBody>
          <a:bodyPr/>
          <a:lstStyle/>
          <a:p>
            <a:pPr algn="l"/>
            <a:r>
              <a:rPr lang="en-US" dirty="0" smtClean="0"/>
              <a:t>Negative values can also be represented in binary. The leftmost bit is reserved as a sign bit. A 1 means negative; a 0 means positive or zero.</a:t>
            </a:r>
          </a:p>
        </p:txBody>
      </p:sp>
    </p:spTree>
    <p:extLst>
      <p:ext uri="{BB962C8B-B14F-4D97-AF65-F5344CB8AC3E}">
        <p14:creationId xmlns:p14="http://schemas.microsoft.com/office/powerpoint/2010/main" val="177558032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89000" y="620889"/>
            <a:ext cx="7648222" cy="5559778"/>
          </a:xfrm>
        </p:spPr>
        <p:txBody>
          <a:bodyPr>
            <a:normAutofit/>
          </a:bodyPr>
          <a:lstStyle/>
          <a:p>
            <a:pPr algn="l"/>
            <a:r>
              <a:rPr lang="en-US" dirty="0"/>
              <a:t>We create a negative value using </a:t>
            </a:r>
            <a:r>
              <a:rPr lang="en-US" i="1" dirty="0"/>
              <a:t>two’s complement</a:t>
            </a:r>
            <a:r>
              <a:rPr lang="en-US" i="1" dirty="0" smtClean="0"/>
              <a:t>:</a:t>
            </a:r>
          </a:p>
          <a:p>
            <a:pPr algn="l"/>
            <a:r>
              <a:rPr lang="en-US" dirty="0" smtClean="0"/>
              <a:t>Take a positive value, invert each bit, then add 1.</a:t>
            </a:r>
          </a:p>
          <a:p>
            <a:pPr algn="l"/>
            <a:r>
              <a:rPr lang="en-US" dirty="0" smtClean="0"/>
              <a:t>Thus since 3 is </a:t>
            </a:r>
            <a:r>
              <a:rPr lang="en-US" dirty="0" smtClean="0">
                <a:latin typeface="Courier"/>
                <a:cs typeface="Courier"/>
              </a:rPr>
              <a:t>0011</a:t>
            </a:r>
            <a:r>
              <a:rPr lang="en-US" dirty="0" smtClean="0"/>
              <a:t>,</a:t>
            </a:r>
          </a:p>
          <a:p>
            <a:pPr algn="l"/>
            <a:r>
              <a:rPr lang="en-US" dirty="0" smtClean="0"/>
              <a:t>to get -3, we first “flip” each bit to get </a:t>
            </a:r>
            <a:r>
              <a:rPr lang="en-US" dirty="0" smtClean="0">
                <a:latin typeface="Courier"/>
                <a:cs typeface="Courier"/>
              </a:rPr>
              <a:t>1100</a:t>
            </a:r>
          </a:p>
          <a:p>
            <a:pPr algn="l"/>
            <a:r>
              <a:rPr lang="en-US" dirty="0" smtClean="0"/>
              <a:t>Then add </a:t>
            </a:r>
            <a:r>
              <a:rPr lang="en-US" dirty="0" smtClean="0">
                <a:latin typeface="Courier"/>
                <a:cs typeface="Courier"/>
              </a:rPr>
              <a:t>1</a:t>
            </a:r>
            <a:r>
              <a:rPr lang="en-US" dirty="0" smtClean="0"/>
              <a:t> to get </a:t>
            </a:r>
            <a:r>
              <a:rPr lang="en-US" dirty="0" smtClean="0">
                <a:latin typeface="Courier"/>
                <a:cs typeface="Courier"/>
              </a:rPr>
              <a:t>1101</a:t>
            </a:r>
            <a:r>
              <a:rPr lang="en-US" dirty="0" smtClean="0"/>
              <a:t>.</a:t>
            </a:r>
          </a:p>
          <a:p>
            <a:pPr algn="l"/>
            <a:r>
              <a:rPr lang="en-US" dirty="0" smtClean="0"/>
              <a:t>To see that value really is -3, lets add 3 to -3:</a:t>
            </a:r>
          </a:p>
          <a:p>
            <a:pPr algn="l"/>
            <a:r>
              <a:rPr lang="en-US" dirty="0">
                <a:latin typeface="Courier"/>
                <a:cs typeface="Courier"/>
              </a:rPr>
              <a:t> 0011</a:t>
            </a:r>
          </a:p>
          <a:p>
            <a:pPr algn="l"/>
            <a:r>
              <a:rPr lang="en-US" dirty="0" smtClean="0">
                <a:latin typeface="Courier"/>
                <a:cs typeface="Courier"/>
              </a:rPr>
              <a:t>+1101</a:t>
            </a:r>
            <a:endParaRPr lang="en-US" dirty="0">
              <a:latin typeface="Courier"/>
              <a:cs typeface="Courier"/>
            </a:endParaRPr>
          </a:p>
          <a:p>
            <a:pPr algn="l"/>
            <a:r>
              <a:rPr lang="en-US" dirty="0">
                <a:latin typeface="Courier"/>
                <a:cs typeface="Courier"/>
              </a:rPr>
              <a:t>-----</a:t>
            </a:r>
          </a:p>
          <a:p>
            <a:pPr algn="l"/>
            <a:r>
              <a:rPr lang="en-US" dirty="0">
                <a:latin typeface="Courier"/>
                <a:cs typeface="Courier"/>
              </a:rPr>
              <a:t> </a:t>
            </a:r>
            <a:r>
              <a:rPr lang="en-US" dirty="0" smtClean="0">
                <a:latin typeface="Courier"/>
                <a:cs typeface="Courier"/>
              </a:rPr>
              <a:t>0000</a:t>
            </a:r>
            <a:endParaRPr lang="en-US" dirty="0">
              <a:latin typeface="Courier"/>
              <a:cs typeface="Courier"/>
            </a:endParaRPr>
          </a:p>
          <a:p>
            <a:pPr algn="l"/>
            <a:endParaRPr lang="en-US" dirty="0"/>
          </a:p>
          <a:p>
            <a:pPr algn="l"/>
            <a:endParaRPr lang="en-US" dirty="0"/>
          </a:p>
        </p:txBody>
      </p:sp>
    </p:spTree>
    <p:extLst>
      <p:ext uri="{BB962C8B-B14F-4D97-AF65-F5344CB8AC3E}">
        <p14:creationId xmlns:p14="http://schemas.microsoft.com/office/powerpoint/2010/main" val="141782135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47889"/>
            <a:ext cx="7772400" cy="1086555"/>
          </a:xfrm>
        </p:spPr>
        <p:txBody>
          <a:bodyPr/>
          <a:lstStyle/>
          <a:p>
            <a:r>
              <a:rPr lang="en-US" dirty="0" smtClean="0"/>
              <a:t>Why did we add that 1?</a:t>
            </a:r>
            <a:endParaRPr lang="en-US" dirty="0"/>
          </a:p>
        </p:txBody>
      </p:sp>
      <p:sp>
        <p:nvSpPr>
          <p:cNvPr id="3" name="Subtitle 2"/>
          <p:cNvSpPr>
            <a:spLocks noGrp="1"/>
          </p:cNvSpPr>
          <p:nvPr>
            <p:ph type="subTitle" idx="1"/>
          </p:nvPr>
        </p:nvSpPr>
        <p:spPr>
          <a:xfrm>
            <a:off x="1371600" y="1834444"/>
            <a:ext cx="6400800" cy="3569406"/>
          </a:xfrm>
        </p:spPr>
        <p:txBody>
          <a:bodyPr/>
          <a:lstStyle/>
          <a:p>
            <a:pPr algn="l"/>
            <a:r>
              <a:rPr lang="en-US" dirty="0" smtClean="0"/>
              <a:t>Because we don’t want two different o encodings, “plus zero” = </a:t>
            </a:r>
            <a:r>
              <a:rPr lang="en-US" dirty="0" smtClean="0">
                <a:latin typeface="Courier"/>
                <a:cs typeface="Courier"/>
              </a:rPr>
              <a:t>0000</a:t>
            </a:r>
          </a:p>
          <a:p>
            <a:pPr algn="l"/>
            <a:r>
              <a:rPr lang="en-US" dirty="0" smtClean="0"/>
              <a:t>and “negative zero” = </a:t>
            </a:r>
            <a:r>
              <a:rPr lang="en-US" dirty="0" smtClean="0">
                <a:latin typeface="Courier"/>
                <a:cs typeface="Courier"/>
              </a:rPr>
              <a:t>1111</a:t>
            </a:r>
          </a:p>
          <a:p>
            <a:pPr algn="l"/>
            <a:r>
              <a:rPr lang="en-US" dirty="0" smtClean="0"/>
              <a:t>In our encoding if we negate 0, we start with </a:t>
            </a:r>
            <a:r>
              <a:rPr lang="en-US" dirty="0" smtClean="0">
                <a:latin typeface="Courier"/>
                <a:cs typeface="Courier"/>
              </a:rPr>
              <a:t>0000</a:t>
            </a:r>
            <a:r>
              <a:rPr lang="en-US" dirty="0" smtClean="0"/>
              <a:t>, then flip bits to get </a:t>
            </a:r>
            <a:r>
              <a:rPr lang="en-US" dirty="0" smtClean="0">
                <a:latin typeface="Courier"/>
                <a:cs typeface="Courier"/>
              </a:rPr>
              <a:t>1111</a:t>
            </a:r>
            <a:r>
              <a:rPr lang="en-US" dirty="0" smtClean="0"/>
              <a:t>,</a:t>
            </a:r>
          </a:p>
          <a:p>
            <a:pPr algn="l"/>
            <a:r>
              <a:rPr lang="en-US" dirty="0" smtClean="0"/>
              <a:t>Then add 1 to get </a:t>
            </a:r>
            <a:r>
              <a:rPr lang="en-US" dirty="0" smtClean="0">
                <a:latin typeface="Courier"/>
                <a:cs typeface="Courier"/>
              </a:rPr>
              <a:t>0000</a:t>
            </a:r>
            <a:r>
              <a:rPr lang="en-US" dirty="0" smtClean="0"/>
              <a:t>!</a:t>
            </a:r>
            <a:endParaRPr lang="en-US" dirty="0"/>
          </a:p>
        </p:txBody>
      </p:sp>
    </p:spTree>
    <p:extLst>
      <p:ext uri="{BB962C8B-B14F-4D97-AF65-F5344CB8AC3E}">
        <p14:creationId xmlns:p14="http://schemas.microsoft.com/office/powerpoint/2010/main" val="429119261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43870"/>
            <a:ext cx="7772400" cy="691797"/>
          </a:xfrm>
        </p:spPr>
        <p:txBody>
          <a:bodyPr/>
          <a:lstStyle/>
          <a:p>
            <a:r>
              <a:rPr lang="en-US" dirty="0" smtClean="0"/>
              <a:t>Registers</a:t>
            </a:r>
            <a:endParaRPr lang="en-US" dirty="0"/>
          </a:p>
        </p:txBody>
      </p:sp>
      <p:sp>
        <p:nvSpPr>
          <p:cNvPr id="3" name="Subtitle 2"/>
          <p:cNvSpPr>
            <a:spLocks noGrp="1"/>
          </p:cNvSpPr>
          <p:nvPr>
            <p:ph type="subTitle" idx="1"/>
          </p:nvPr>
        </p:nvSpPr>
        <p:spPr>
          <a:xfrm>
            <a:off x="1371600" y="1876778"/>
            <a:ext cx="6400800" cy="3527072"/>
          </a:xfrm>
        </p:spPr>
        <p:txBody>
          <a:bodyPr/>
          <a:lstStyle/>
          <a:p>
            <a:pPr algn="l"/>
            <a:r>
              <a:rPr lang="en-US" dirty="0" smtClean="0"/>
              <a:t>A register is a high speed memory location directly attached to a processor.</a:t>
            </a:r>
          </a:p>
          <a:p>
            <a:pPr algn="l"/>
            <a:r>
              <a:rPr lang="en-US" dirty="0" smtClean="0"/>
              <a:t>All arithmetic is done through registers.</a:t>
            </a:r>
          </a:p>
          <a:p>
            <a:pPr algn="l"/>
            <a:r>
              <a:rPr lang="en-US" dirty="0" smtClean="0"/>
              <a:t>A register holds a sequence of bits, representing a numeric value.</a:t>
            </a:r>
            <a:endParaRPr lang="en-US" dirty="0"/>
          </a:p>
        </p:txBody>
      </p:sp>
    </p:spTree>
    <p:extLst>
      <p:ext uri="{BB962C8B-B14F-4D97-AF65-F5344CB8AC3E}">
        <p14:creationId xmlns:p14="http://schemas.microsoft.com/office/powerpoint/2010/main" val="490790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normAutofit/>
          </a:bodyPr>
          <a:lstStyle/>
          <a:p>
            <a:pPr algn="l"/>
            <a:r>
              <a:rPr lang="en-US" dirty="0"/>
              <a:t>Here is a picture of an 8-bit register that holds the number 9:</a:t>
            </a:r>
          </a:p>
          <a:p>
            <a:r>
              <a:rPr lang="en-US" dirty="0">
                <a:latin typeface="Courier"/>
                <a:cs typeface="Courier"/>
              </a:rPr>
              <a:t>+--+--+--+--+--+--+--+--+</a:t>
            </a:r>
          </a:p>
          <a:p>
            <a:r>
              <a:rPr lang="en-US" dirty="0">
                <a:latin typeface="Courier"/>
                <a:cs typeface="Courier"/>
              </a:rPr>
              <a:t>| 0| 0| 0| 0| 1| 0| 0| 1|</a:t>
            </a:r>
          </a:p>
          <a:p>
            <a:r>
              <a:rPr lang="en-US" dirty="0">
                <a:latin typeface="Courier"/>
                <a:cs typeface="Courier"/>
              </a:rPr>
              <a:t>+--+--+--+--+--+--+--+--</a:t>
            </a:r>
            <a:r>
              <a:rPr lang="en-US" dirty="0" smtClean="0">
                <a:latin typeface="Courier"/>
                <a:cs typeface="Courier"/>
              </a:rPr>
              <a:t>+</a:t>
            </a:r>
          </a:p>
          <a:p>
            <a:pPr algn="l"/>
            <a:r>
              <a:rPr lang="en-US" dirty="0"/>
              <a:t>A processor has multiple </a:t>
            </a:r>
            <a:r>
              <a:rPr lang="en-US" dirty="0" smtClean="0"/>
              <a:t>registers, typically from 8 to 64, depending on the processor’s design.</a:t>
            </a:r>
          </a:p>
          <a:p>
            <a:pPr algn="l"/>
            <a:endParaRPr lang="en-US" dirty="0"/>
          </a:p>
          <a:p>
            <a:pPr algn="l"/>
            <a:r>
              <a:rPr lang="en-US" dirty="0" smtClean="0"/>
              <a:t> </a:t>
            </a:r>
            <a:endParaRPr lang="en-US" dirty="0">
              <a:latin typeface="Courier"/>
              <a:cs typeface="Courier"/>
            </a:endParaRPr>
          </a:p>
        </p:txBody>
      </p:sp>
    </p:spTree>
    <p:extLst>
      <p:ext uri="{BB962C8B-B14F-4D97-AF65-F5344CB8AC3E}">
        <p14:creationId xmlns:p14="http://schemas.microsoft.com/office/powerpoint/2010/main" val="319377033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algn="l"/>
            <a:r>
              <a:rPr lang="en-US" dirty="0" smtClean="0"/>
              <a:t>A processor would compute </a:t>
            </a:r>
            <a:r>
              <a:rPr lang="en-US" dirty="0"/>
              <a:t>3+5 by placing 3 (0000 0011) and 5 (0000 0101) into two registers and then using the wiring between the registers to compute the sum, which might be saved in a third register. </a:t>
            </a:r>
            <a:endParaRPr lang="en-US" dirty="0" smtClean="0"/>
          </a:p>
          <a:p>
            <a:pPr algn="l"/>
            <a:r>
              <a:rPr lang="en-US" dirty="0" smtClean="0"/>
              <a:t>A </a:t>
            </a:r>
            <a:r>
              <a:rPr lang="en-US" dirty="0"/>
              <a:t>typical, modern register has 32 bits, called a </a:t>
            </a:r>
            <a:r>
              <a:rPr lang="en-US" i="1" dirty="0" err="1"/>
              <a:t>fullword</a:t>
            </a:r>
            <a:r>
              <a:rPr lang="en-US" dirty="0"/>
              <a:t>. Such a register can store a value in the approximate range of -2 billion to +2 billion.</a:t>
            </a:r>
            <a:endParaRPr lang="en-US" dirty="0">
              <a:latin typeface="Courier"/>
              <a:cs typeface="Courier"/>
            </a:endParaRPr>
          </a:p>
          <a:p>
            <a:pPr algn="l"/>
            <a:endParaRPr lang="en-US" dirty="0"/>
          </a:p>
        </p:txBody>
      </p:sp>
    </p:spTree>
    <p:extLst>
      <p:ext uri="{BB962C8B-B14F-4D97-AF65-F5344CB8AC3E}">
        <p14:creationId xmlns:p14="http://schemas.microsoft.com/office/powerpoint/2010/main" val="8851691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algn="l"/>
            <a:r>
              <a:rPr lang="en-US" dirty="0" smtClean="0"/>
              <a:t>The typical series of step in computing </a:t>
            </a:r>
          </a:p>
          <a:p>
            <a:pPr algn="l"/>
            <a:r>
              <a:rPr lang="en-US" dirty="0" smtClean="0">
                <a:latin typeface="Courier"/>
                <a:cs typeface="Courier"/>
              </a:rPr>
              <a:t>A = B + 1;</a:t>
            </a:r>
          </a:p>
          <a:p>
            <a:pPr algn="l"/>
            <a:r>
              <a:rPr lang="en-US" dirty="0" smtClean="0"/>
              <a:t>is:</a:t>
            </a:r>
          </a:p>
          <a:p>
            <a:pPr marL="457200" indent="-457200" algn="l">
              <a:buFont typeface="Arial"/>
              <a:buChar char="•"/>
            </a:pPr>
            <a:r>
              <a:rPr lang="en-US" dirty="0" smtClean="0"/>
              <a:t>Load B from memory into a register</a:t>
            </a:r>
          </a:p>
          <a:p>
            <a:pPr marL="457200" indent="-457200" algn="l">
              <a:buFont typeface="Arial"/>
              <a:buChar char="•"/>
            </a:pPr>
            <a:r>
              <a:rPr lang="en-US" dirty="0" smtClean="0"/>
              <a:t>Add 1 to that register</a:t>
            </a:r>
          </a:p>
          <a:p>
            <a:pPr marL="457200" indent="-457200" algn="l">
              <a:buFont typeface="Arial"/>
              <a:buChar char="•"/>
            </a:pPr>
            <a:r>
              <a:rPr lang="en-US" dirty="0" smtClean="0"/>
              <a:t>Store the register’s updated contents into A</a:t>
            </a:r>
            <a:endParaRPr lang="en-US" dirty="0"/>
          </a:p>
        </p:txBody>
      </p:sp>
    </p:spTree>
    <p:extLst>
      <p:ext uri="{BB962C8B-B14F-4D97-AF65-F5344CB8AC3E}">
        <p14:creationId xmlns:p14="http://schemas.microsoft.com/office/powerpoint/2010/main" val="222539968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21760"/>
            <a:ext cx="7772400" cy="959908"/>
          </a:xfrm>
        </p:spPr>
        <p:txBody>
          <a:bodyPr/>
          <a:lstStyle/>
          <a:p>
            <a:r>
              <a:rPr lang="en-US" b="1" dirty="0"/>
              <a:t>Central processing unit</a:t>
            </a:r>
            <a:endParaRPr lang="en-US" dirty="0"/>
          </a:p>
        </p:txBody>
      </p:sp>
      <p:sp>
        <p:nvSpPr>
          <p:cNvPr id="3" name="Subtitle 2"/>
          <p:cNvSpPr>
            <a:spLocks noGrp="1"/>
          </p:cNvSpPr>
          <p:nvPr>
            <p:ph type="subTitle" idx="1"/>
          </p:nvPr>
        </p:nvSpPr>
        <p:spPr>
          <a:xfrm>
            <a:off x="1371600" y="1721556"/>
            <a:ext cx="6400800" cy="4120444"/>
          </a:xfrm>
        </p:spPr>
        <p:txBody>
          <a:bodyPr>
            <a:normAutofit/>
          </a:bodyPr>
          <a:lstStyle/>
          <a:p>
            <a:pPr algn="l"/>
            <a:r>
              <a:rPr lang="en-US" dirty="0" smtClean="0"/>
              <a:t>The central </a:t>
            </a:r>
            <a:r>
              <a:rPr lang="en-US" dirty="0"/>
              <a:t>processing </a:t>
            </a:r>
            <a:r>
              <a:rPr lang="en-US" dirty="0" smtClean="0"/>
              <a:t>unit (CPU) is the heart of any computer.</a:t>
            </a:r>
          </a:p>
          <a:p>
            <a:pPr algn="l"/>
            <a:r>
              <a:rPr lang="en-US" dirty="0" smtClean="0"/>
              <a:t>It is a very complex circuit wired </a:t>
            </a:r>
            <a:r>
              <a:rPr lang="en-US" dirty="0"/>
              <a:t>to compute arithmetic </a:t>
            </a:r>
            <a:r>
              <a:rPr lang="en-US" dirty="0" smtClean="0"/>
              <a:t>operations </a:t>
            </a:r>
            <a:r>
              <a:rPr lang="en-US" dirty="0"/>
              <a:t>on numbers </a:t>
            </a:r>
            <a:r>
              <a:rPr lang="en-US" dirty="0" smtClean="0"/>
              <a:t>using data </a:t>
            </a:r>
            <a:r>
              <a:rPr lang="en-US" dirty="0"/>
              <a:t>registers. </a:t>
            </a:r>
            <a:r>
              <a:rPr lang="en-US" dirty="0" smtClean="0"/>
              <a:t>Here </a:t>
            </a:r>
            <a:r>
              <a:rPr lang="en-US" dirty="0"/>
              <a:t>is a simplistic picture of the parts of a processor:</a:t>
            </a:r>
          </a:p>
        </p:txBody>
      </p:sp>
    </p:spTree>
    <p:extLst>
      <p:ext uri="{BB962C8B-B14F-4D97-AF65-F5344CB8AC3E}">
        <p14:creationId xmlns:p14="http://schemas.microsoft.com/office/powerpoint/2010/main" val="187661185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endParaRPr lang="en-US" dirty="0"/>
          </a:p>
        </p:txBody>
      </p:sp>
      <p:pic>
        <p:nvPicPr>
          <p:cNvPr id="2" name="Picture 1"/>
          <p:cNvPicPr>
            <a:picLocks noChangeAspect="1"/>
          </p:cNvPicPr>
          <p:nvPr/>
        </p:nvPicPr>
        <p:blipFill>
          <a:blip r:embed="rId2"/>
          <a:stretch>
            <a:fillRect/>
          </a:stretch>
        </p:blipFill>
        <p:spPr>
          <a:xfrm>
            <a:off x="584200" y="1384300"/>
            <a:ext cx="7975600" cy="4089400"/>
          </a:xfrm>
          <a:prstGeom prst="rect">
            <a:avLst/>
          </a:prstGeom>
        </p:spPr>
      </p:pic>
    </p:spTree>
    <p:extLst>
      <p:ext uri="{BB962C8B-B14F-4D97-AF65-F5344CB8AC3E}">
        <p14:creationId xmlns:p14="http://schemas.microsoft.com/office/powerpoint/2010/main" val="261260072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normAutofit/>
          </a:bodyPr>
          <a:lstStyle/>
          <a:p>
            <a:pPr algn="l"/>
            <a:r>
              <a:rPr lang="en-US" dirty="0" smtClean="0"/>
              <a:t>Its key components include:</a:t>
            </a:r>
          </a:p>
          <a:p>
            <a:pPr marL="457200" indent="-457200" algn="l">
              <a:buFont typeface="Arial"/>
              <a:buChar char="•"/>
            </a:pPr>
            <a:r>
              <a:rPr lang="en-US" dirty="0"/>
              <a:t>D</a:t>
            </a:r>
            <a:r>
              <a:rPr lang="en-US" dirty="0" smtClean="0"/>
              <a:t>ata </a:t>
            </a:r>
            <a:r>
              <a:rPr lang="en-US" dirty="0"/>
              <a:t>registers </a:t>
            </a:r>
            <a:r>
              <a:rPr lang="en-US" dirty="0" smtClean="0"/>
              <a:t>to hold </a:t>
            </a:r>
            <a:r>
              <a:rPr lang="en-US" dirty="0"/>
              <a:t>numbers for </a:t>
            </a:r>
            <a:r>
              <a:rPr lang="en-US" dirty="0" smtClean="0"/>
              <a:t>computation.</a:t>
            </a:r>
            <a:endParaRPr lang="en-US" dirty="0"/>
          </a:p>
          <a:p>
            <a:pPr marL="457200" indent="-457200" algn="l">
              <a:buFont typeface="Arial"/>
              <a:buChar char="•"/>
            </a:pPr>
            <a:r>
              <a:rPr lang="en-US" dirty="0" smtClean="0"/>
              <a:t>A simple </a:t>
            </a:r>
            <a:r>
              <a:rPr lang="en-US" i="1" dirty="0"/>
              <a:t>clock</a:t>
            </a:r>
            <a:r>
              <a:rPr lang="en-US" dirty="0"/>
              <a:t> --- a pulse generator --- that helps the Control Unit do instructions in proper time steps.</a:t>
            </a:r>
          </a:p>
          <a:p>
            <a:pPr marL="457200" indent="-457200" algn="l">
              <a:buFont typeface="Arial"/>
              <a:buChar char="•"/>
            </a:pPr>
            <a:r>
              <a:rPr lang="en-US" dirty="0" smtClean="0"/>
              <a:t>An </a:t>
            </a:r>
            <a:r>
              <a:rPr lang="en-US" i="1" dirty="0"/>
              <a:t>arithmetic-logic unit (ALU)</a:t>
            </a:r>
            <a:r>
              <a:rPr lang="en-US" dirty="0"/>
              <a:t> </a:t>
            </a:r>
            <a:r>
              <a:rPr lang="en-US" dirty="0" smtClean="0"/>
              <a:t>that does </a:t>
            </a:r>
            <a:r>
              <a:rPr lang="en-US" dirty="0"/>
              <a:t>arithmetic on the numbers held in the </a:t>
            </a:r>
            <a:r>
              <a:rPr lang="en-US" i="1" dirty="0"/>
              <a:t>data registers</a:t>
            </a:r>
            <a:r>
              <a:rPr lang="en-US" dirty="0"/>
              <a:t>. </a:t>
            </a:r>
          </a:p>
          <a:p>
            <a:pPr marL="457200" indent="-457200" algn="l">
              <a:buFont typeface="Arial"/>
              <a:buChar char="•"/>
            </a:pPr>
            <a:endParaRPr lang="en-US" dirty="0"/>
          </a:p>
        </p:txBody>
      </p:sp>
    </p:spTree>
    <p:extLst>
      <p:ext uri="{BB962C8B-B14F-4D97-AF65-F5344CB8AC3E}">
        <p14:creationId xmlns:p14="http://schemas.microsoft.com/office/powerpoint/2010/main" val="150051669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015999"/>
            <a:ext cx="6400800" cy="5094111"/>
          </a:xfrm>
        </p:spPr>
        <p:txBody>
          <a:bodyPr/>
          <a:lstStyle/>
          <a:p>
            <a:pPr algn="l"/>
            <a:r>
              <a:rPr lang="en-US" dirty="0" smtClean="0"/>
              <a:t>Today’s topics:</a:t>
            </a:r>
          </a:p>
          <a:p>
            <a:pPr marL="457200" indent="-457200" algn="l">
              <a:buFont typeface="Wingdings" charset="2"/>
              <a:buChar char="u"/>
            </a:pPr>
            <a:r>
              <a:rPr lang="pt-BR" dirty="0" smtClean="0"/>
              <a:t>Data </a:t>
            </a:r>
            <a:r>
              <a:rPr lang="pt-BR" dirty="0" err="1" smtClean="0"/>
              <a:t>Structures</a:t>
            </a:r>
            <a:r>
              <a:rPr lang="pt-BR" dirty="0" smtClean="0"/>
              <a:t> in Computer Systems</a:t>
            </a:r>
            <a:endParaRPr lang="en-US" dirty="0"/>
          </a:p>
          <a:p>
            <a:pPr marL="457200" indent="-457200" algn="l">
              <a:buFont typeface="Wingdings" charset="2"/>
              <a:buChar char="u"/>
            </a:pPr>
            <a:endParaRPr lang="en-US" dirty="0"/>
          </a:p>
          <a:p>
            <a:pPr marL="457200" indent="-457200" algn="l">
              <a:buFont typeface="Arial"/>
              <a:buChar char="•"/>
            </a:pPr>
            <a:endParaRPr lang="en-US" dirty="0"/>
          </a:p>
          <a:p>
            <a:endParaRPr lang="en-US" dirty="0"/>
          </a:p>
        </p:txBody>
      </p:sp>
    </p:spTree>
    <p:extLst>
      <p:ext uri="{BB962C8B-B14F-4D97-AF65-F5344CB8AC3E}">
        <p14:creationId xmlns:p14="http://schemas.microsoft.com/office/powerpoint/2010/main" val="19952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normAutofit/>
          </a:bodyPr>
          <a:lstStyle/>
          <a:p>
            <a:pPr marL="457200" indent="-457200" algn="l">
              <a:buFont typeface="Arial"/>
              <a:buChar char="•"/>
            </a:pPr>
            <a:r>
              <a:rPr lang="en-US" dirty="0" smtClean="0"/>
              <a:t>A </a:t>
            </a:r>
            <a:r>
              <a:rPr lang="en-US" i="1" dirty="0" smtClean="0"/>
              <a:t>control </a:t>
            </a:r>
            <a:r>
              <a:rPr lang="en-US" i="1" dirty="0"/>
              <a:t>unit</a:t>
            </a:r>
            <a:r>
              <a:rPr lang="en-US" dirty="0"/>
              <a:t> </a:t>
            </a:r>
            <a:r>
              <a:rPr lang="en-US" dirty="0" smtClean="0"/>
              <a:t>triggers </a:t>
            </a:r>
            <a:r>
              <a:rPr lang="en-US" dirty="0"/>
              <a:t>the arithmetic operations in the ALU. How does the control unit know to request an addition or a subtraction? </a:t>
            </a:r>
            <a:endParaRPr lang="en-US" dirty="0" smtClean="0"/>
          </a:p>
          <a:p>
            <a:pPr algn="l"/>
            <a:r>
              <a:rPr lang="en-US" dirty="0"/>
              <a:t>	</a:t>
            </a:r>
            <a:r>
              <a:rPr lang="en-US" dirty="0" smtClean="0"/>
              <a:t>Simple: </a:t>
            </a:r>
            <a:r>
              <a:rPr lang="en-US" dirty="0"/>
              <a:t>it obtains instructions, one at </a:t>
            </a:r>
            <a:r>
              <a:rPr lang="en-US" dirty="0" smtClean="0"/>
              <a:t>	a </a:t>
            </a:r>
            <a:r>
              <a:rPr lang="en-US" dirty="0"/>
              <a:t>time, that have been stored in </a:t>
            </a:r>
            <a:r>
              <a:rPr lang="en-US" dirty="0" smtClean="0"/>
              <a:t>	memory.</a:t>
            </a:r>
            <a:endParaRPr lang="en-US" dirty="0"/>
          </a:p>
          <a:p>
            <a:pPr marL="457200" indent="-457200" algn="l">
              <a:buFont typeface="Arial"/>
              <a:buChar char="•"/>
            </a:pPr>
            <a:r>
              <a:rPr lang="en-US" dirty="0" smtClean="0"/>
              <a:t>An </a:t>
            </a:r>
            <a:r>
              <a:rPr lang="en-US" i="1" dirty="0" smtClean="0"/>
              <a:t>instruction </a:t>
            </a:r>
            <a:r>
              <a:rPr lang="en-US" i="1" dirty="0"/>
              <a:t>counter</a:t>
            </a:r>
            <a:r>
              <a:rPr lang="en-US" dirty="0"/>
              <a:t>  </a:t>
            </a:r>
            <a:r>
              <a:rPr lang="en-US" dirty="0" smtClean="0"/>
              <a:t>-- a </a:t>
            </a:r>
            <a:r>
              <a:rPr lang="en-US" dirty="0"/>
              <a:t>register that tells the control unit where to find the instruction </a:t>
            </a:r>
            <a:r>
              <a:rPr lang="en-US" dirty="0" smtClean="0"/>
              <a:t>to be done. </a:t>
            </a:r>
            <a:endParaRPr lang="en-US" dirty="0"/>
          </a:p>
        </p:txBody>
      </p:sp>
    </p:spTree>
    <p:extLst>
      <p:ext uri="{BB962C8B-B14F-4D97-AF65-F5344CB8AC3E}">
        <p14:creationId xmlns:p14="http://schemas.microsoft.com/office/powerpoint/2010/main" val="150671688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normAutofit lnSpcReduction="10000"/>
          </a:bodyPr>
          <a:lstStyle/>
          <a:p>
            <a:pPr marL="457200" indent="-457200" algn="l">
              <a:buFont typeface="Arial"/>
              <a:buChar char="•"/>
            </a:pPr>
            <a:r>
              <a:rPr lang="en-US" dirty="0" smtClean="0"/>
              <a:t>An </a:t>
            </a:r>
            <a:r>
              <a:rPr lang="en-US" i="1" dirty="0" smtClean="0"/>
              <a:t>instruction </a:t>
            </a:r>
            <a:r>
              <a:rPr lang="en-US" i="1" dirty="0"/>
              <a:t>register</a:t>
            </a:r>
            <a:r>
              <a:rPr lang="en-US" dirty="0"/>
              <a:t> </a:t>
            </a:r>
            <a:r>
              <a:rPr lang="en-US" dirty="0" smtClean="0"/>
              <a:t>where an instruction is copied </a:t>
            </a:r>
            <a:r>
              <a:rPr lang="en-US" dirty="0"/>
              <a:t>and held for </a:t>
            </a:r>
            <a:r>
              <a:rPr lang="en-US" dirty="0" smtClean="0"/>
              <a:t>execution by </a:t>
            </a:r>
            <a:r>
              <a:rPr lang="en-US" dirty="0"/>
              <a:t>the control unit,</a:t>
            </a:r>
          </a:p>
          <a:p>
            <a:pPr marL="457200" indent="-457200" algn="l">
              <a:buFont typeface="Arial"/>
              <a:buChar char="•"/>
            </a:pPr>
            <a:r>
              <a:rPr lang="en-US" dirty="0" smtClean="0"/>
              <a:t>An </a:t>
            </a:r>
            <a:r>
              <a:rPr lang="en-US" i="1" dirty="0" smtClean="0"/>
              <a:t>address </a:t>
            </a:r>
            <a:r>
              <a:rPr lang="en-US" i="1" dirty="0"/>
              <a:t>buffer</a:t>
            </a:r>
            <a:r>
              <a:rPr lang="en-US" dirty="0"/>
              <a:t> and </a:t>
            </a:r>
            <a:r>
              <a:rPr lang="en-US" i="1" dirty="0"/>
              <a:t>data buffer</a:t>
            </a:r>
            <a:r>
              <a:rPr lang="en-US" dirty="0"/>
              <a:t> </a:t>
            </a:r>
            <a:r>
              <a:rPr lang="en-US" dirty="0" smtClean="0"/>
              <a:t>--  </a:t>
            </a:r>
            <a:r>
              <a:rPr lang="en-US" dirty="0"/>
              <a:t>two registers that are </a:t>
            </a:r>
            <a:r>
              <a:rPr lang="en-US" dirty="0" smtClean="0"/>
              <a:t>used </a:t>
            </a:r>
            <a:r>
              <a:rPr lang="en-US" dirty="0"/>
              <a:t>when the processor wishes to </a:t>
            </a:r>
            <a:r>
              <a:rPr lang="en-US" dirty="0" smtClean="0"/>
              <a:t>write information </a:t>
            </a:r>
            <a:r>
              <a:rPr lang="en-US" dirty="0"/>
              <a:t>from a register to primary storage (or read information from primary </a:t>
            </a:r>
            <a:r>
              <a:rPr lang="en-US" dirty="0" smtClean="0"/>
              <a:t>storage).</a:t>
            </a:r>
          </a:p>
          <a:p>
            <a:pPr marL="457200" indent="-457200" algn="l">
              <a:buFont typeface="Arial"/>
              <a:buChar char="•"/>
            </a:pPr>
            <a:r>
              <a:rPr lang="en-US" dirty="0" smtClean="0"/>
              <a:t> An </a:t>
            </a:r>
            <a:r>
              <a:rPr lang="en-US" i="1" dirty="0" smtClean="0"/>
              <a:t>interrupt </a:t>
            </a:r>
            <a:r>
              <a:rPr lang="en-US" i="1" dirty="0"/>
              <a:t>register</a:t>
            </a:r>
            <a:r>
              <a:rPr lang="en-US" dirty="0"/>
              <a:t> </a:t>
            </a:r>
            <a:r>
              <a:rPr lang="en-US" dirty="0" smtClean="0"/>
              <a:t>used to handle external devices.</a:t>
            </a:r>
            <a:endParaRPr lang="en-US" dirty="0"/>
          </a:p>
          <a:p>
            <a:endParaRPr lang="en-US" dirty="0"/>
          </a:p>
          <a:p>
            <a:endParaRPr lang="en-US" dirty="0"/>
          </a:p>
        </p:txBody>
      </p:sp>
    </p:spTree>
    <p:extLst>
      <p:ext uri="{BB962C8B-B14F-4D97-AF65-F5344CB8AC3E}">
        <p14:creationId xmlns:p14="http://schemas.microsoft.com/office/powerpoint/2010/main" val="61422092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49111"/>
            <a:ext cx="7772400" cy="818445"/>
          </a:xfrm>
        </p:spPr>
        <p:txBody>
          <a:bodyPr/>
          <a:lstStyle/>
          <a:p>
            <a:r>
              <a:rPr lang="en-US" dirty="0" smtClean="0"/>
              <a:t>Processor Speed</a:t>
            </a:r>
            <a:endParaRPr lang="en-US" dirty="0"/>
          </a:p>
        </p:txBody>
      </p:sp>
      <p:sp>
        <p:nvSpPr>
          <p:cNvPr id="3" name="Subtitle 2"/>
          <p:cNvSpPr>
            <a:spLocks noGrp="1"/>
          </p:cNvSpPr>
          <p:nvPr>
            <p:ph type="subTitle" idx="1"/>
          </p:nvPr>
        </p:nvSpPr>
        <p:spPr>
          <a:xfrm>
            <a:off x="1371600" y="1665111"/>
            <a:ext cx="6400800" cy="3738739"/>
          </a:xfrm>
        </p:spPr>
        <p:txBody>
          <a:bodyPr/>
          <a:lstStyle/>
          <a:p>
            <a:pPr algn="l"/>
            <a:r>
              <a:rPr lang="en-US" dirty="0"/>
              <a:t>A processor's speed is measured in Hertz (a </a:t>
            </a:r>
            <a:r>
              <a:rPr lang="en-US" dirty="0" smtClean="0"/>
              <a:t>measure of frequency).</a:t>
            </a:r>
          </a:p>
          <a:p>
            <a:pPr algn="l"/>
            <a:r>
              <a:rPr lang="en-US" dirty="0" smtClean="0"/>
              <a:t>It is </a:t>
            </a:r>
            <a:r>
              <a:rPr lang="en-US" dirty="0"/>
              <a:t>literally the speed of the computer's internal clock; the larger the Hertz number, the faster the processor</a:t>
            </a:r>
            <a:r>
              <a:rPr lang="en-US" dirty="0" smtClean="0"/>
              <a:t>.</a:t>
            </a:r>
          </a:p>
          <a:p>
            <a:pPr algn="l"/>
            <a:r>
              <a:rPr lang="en-US" dirty="0" smtClean="0"/>
              <a:t>A modern processor runs at several gigahertz. So </a:t>
            </a:r>
            <a:r>
              <a:rPr lang="en-US" b="1" dirty="0" smtClean="0"/>
              <a:t>billions</a:t>
            </a:r>
            <a:r>
              <a:rPr lang="en-US" dirty="0" smtClean="0"/>
              <a:t> of instructions per second are possible.</a:t>
            </a:r>
            <a:endParaRPr lang="en-US" dirty="0"/>
          </a:p>
          <a:p>
            <a:pPr algn="l"/>
            <a:endParaRPr lang="en-US" dirty="0"/>
          </a:p>
        </p:txBody>
      </p:sp>
    </p:spTree>
    <p:extLst>
      <p:ext uri="{BB962C8B-B14F-4D97-AF65-F5344CB8AC3E}">
        <p14:creationId xmlns:p14="http://schemas.microsoft.com/office/powerpoint/2010/main" val="305204126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77333"/>
            <a:ext cx="7772400" cy="917223"/>
          </a:xfrm>
        </p:spPr>
        <p:txBody>
          <a:bodyPr/>
          <a:lstStyle/>
          <a:p>
            <a:r>
              <a:rPr lang="en-US" dirty="0" smtClean="0"/>
              <a:t>Primary Storage (Main Memory)</a:t>
            </a:r>
            <a:endParaRPr lang="en-US" dirty="0"/>
          </a:p>
        </p:txBody>
      </p:sp>
      <p:sp>
        <p:nvSpPr>
          <p:cNvPr id="3" name="Subtitle 2"/>
          <p:cNvSpPr>
            <a:spLocks noGrp="1"/>
          </p:cNvSpPr>
          <p:nvPr>
            <p:ph type="subTitle" idx="1"/>
          </p:nvPr>
        </p:nvSpPr>
        <p:spPr>
          <a:xfrm>
            <a:off x="1371600" y="1594556"/>
            <a:ext cx="6400800" cy="3809294"/>
          </a:xfrm>
        </p:spPr>
        <p:txBody>
          <a:bodyPr/>
          <a:lstStyle/>
          <a:p>
            <a:pPr algn="l"/>
            <a:r>
              <a:rPr lang="en-US" dirty="0"/>
              <a:t>Primary storage (also called </a:t>
            </a:r>
            <a:r>
              <a:rPr lang="en-US" i="1" dirty="0"/>
              <a:t>random-access memory --- RAM</a:t>
            </a:r>
            <a:r>
              <a:rPr lang="en-US" dirty="0"/>
              <a:t>) is </a:t>
            </a:r>
            <a:r>
              <a:rPr lang="en-US" dirty="0" smtClean="0"/>
              <a:t>a </a:t>
            </a:r>
            <a:r>
              <a:rPr lang="en-US" i="1" dirty="0" smtClean="0"/>
              <a:t>very</a:t>
            </a:r>
            <a:r>
              <a:rPr lang="en-US" dirty="0" smtClean="0"/>
              <a:t> long </a:t>
            </a:r>
            <a:r>
              <a:rPr lang="en-US" dirty="0"/>
              <a:t>sequence of </a:t>
            </a:r>
            <a:r>
              <a:rPr lang="en-US" dirty="0" err="1"/>
              <a:t>fullwords</a:t>
            </a:r>
            <a:r>
              <a:rPr lang="en-US" dirty="0"/>
              <a:t>, </a:t>
            </a:r>
            <a:r>
              <a:rPr lang="en-US" dirty="0" smtClean="0"/>
              <a:t>representing data to be used </a:t>
            </a:r>
            <a:r>
              <a:rPr lang="en-US" dirty="0"/>
              <a:t>by the processor. </a:t>
            </a:r>
            <a:endParaRPr lang="en-US" dirty="0" smtClean="0"/>
          </a:p>
          <a:p>
            <a:pPr algn="l"/>
            <a:r>
              <a:rPr lang="en-US" dirty="0" smtClean="0"/>
              <a:t> </a:t>
            </a:r>
            <a:r>
              <a:rPr lang="en-US" dirty="0"/>
              <a:t>Here is a </a:t>
            </a:r>
            <a:r>
              <a:rPr lang="en-US" dirty="0" smtClean="0"/>
              <a:t>simple picture:</a:t>
            </a:r>
            <a:endParaRPr lang="en-US" dirty="0"/>
          </a:p>
        </p:txBody>
      </p:sp>
    </p:spTree>
    <p:extLst>
      <p:ext uri="{BB962C8B-B14F-4D97-AF65-F5344CB8AC3E}">
        <p14:creationId xmlns:p14="http://schemas.microsoft.com/office/powerpoint/2010/main" val="275880760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endParaRPr lang="en-US" dirty="0"/>
          </a:p>
        </p:txBody>
      </p:sp>
      <p:pic>
        <p:nvPicPr>
          <p:cNvPr id="2" name="Picture 1"/>
          <p:cNvPicPr>
            <a:picLocks noChangeAspect="1"/>
          </p:cNvPicPr>
          <p:nvPr/>
        </p:nvPicPr>
        <p:blipFill>
          <a:blip r:embed="rId2"/>
          <a:stretch>
            <a:fillRect/>
          </a:stretch>
        </p:blipFill>
        <p:spPr>
          <a:xfrm>
            <a:off x="304800" y="1657350"/>
            <a:ext cx="8839200" cy="1765300"/>
          </a:xfrm>
          <a:prstGeom prst="rect">
            <a:avLst/>
          </a:prstGeom>
        </p:spPr>
      </p:pic>
    </p:spTree>
    <p:extLst>
      <p:ext uri="{BB962C8B-B14F-4D97-AF65-F5344CB8AC3E}">
        <p14:creationId xmlns:p14="http://schemas.microsoft.com/office/powerpoint/2010/main" val="347683562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normAutofit/>
          </a:bodyPr>
          <a:lstStyle/>
          <a:p>
            <a:pPr algn="l"/>
            <a:r>
              <a:rPr lang="en-US" dirty="0" smtClean="0"/>
              <a:t>Each </a:t>
            </a:r>
            <a:r>
              <a:rPr lang="en-US" dirty="0" err="1"/>
              <a:t>fullword</a:t>
            </a:r>
            <a:r>
              <a:rPr lang="en-US" dirty="0"/>
              <a:t> </a:t>
            </a:r>
            <a:r>
              <a:rPr lang="en-US" dirty="0" smtClean="0"/>
              <a:t>is </a:t>
            </a:r>
            <a:r>
              <a:rPr lang="en-US" dirty="0"/>
              <a:t>numbered by a unique </a:t>
            </a:r>
            <a:r>
              <a:rPr lang="en-US" i="1" dirty="0"/>
              <a:t>address</a:t>
            </a:r>
            <a:r>
              <a:rPr lang="en-US" dirty="0"/>
              <a:t> (analogous to street addresses for houses</a:t>
            </a:r>
            <a:r>
              <a:rPr lang="en-US" dirty="0" smtClean="0"/>
              <a:t>)</a:t>
            </a:r>
            <a:r>
              <a:rPr lang="en-US" dirty="0"/>
              <a:t>.</a:t>
            </a:r>
            <a:endParaRPr lang="en-US" dirty="0" smtClean="0"/>
          </a:p>
          <a:p>
            <a:pPr algn="l"/>
            <a:r>
              <a:rPr lang="en-US" dirty="0" smtClean="0"/>
              <a:t>Information </a:t>
            </a:r>
            <a:r>
              <a:rPr lang="en-US" dirty="0"/>
              <a:t>transferred from the processor can be saved at a specific </a:t>
            </a:r>
            <a:r>
              <a:rPr lang="en-US" dirty="0" smtClean="0"/>
              <a:t>memory </a:t>
            </a:r>
            <a:r>
              <a:rPr lang="en-US" dirty="0"/>
              <a:t>address and can be later retrieved by referring to that same address.</a:t>
            </a:r>
          </a:p>
          <a:p>
            <a:pPr algn="l"/>
            <a:r>
              <a:rPr lang="en-US" dirty="0" smtClean="0"/>
              <a:t>.</a:t>
            </a:r>
            <a:endParaRPr lang="en-US" dirty="0"/>
          </a:p>
        </p:txBody>
      </p:sp>
    </p:spTree>
    <p:extLst>
      <p:ext uri="{BB962C8B-B14F-4D97-AF65-F5344CB8AC3E}">
        <p14:creationId xmlns:p14="http://schemas.microsoft.com/office/powerpoint/2010/main" val="203249922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564444"/>
            <a:ext cx="6400800" cy="4839406"/>
          </a:xfrm>
        </p:spPr>
        <p:txBody>
          <a:bodyPr/>
          <a:lstStyle/>
          <a:p>
            <a:pPr algn="l"/>
            <a:r>
              <a:rPr lang="en-US" dirty="0"/>
              <a:t>The </a:t>
            </a:r>
            <a:r>
              <a:rPr lang="en-US" dirty="0" smtClean="0"/>
              <a:t>diagram shows </a:t>
            </a:r>
            <a:r>
              <a:rPr lang="en-US" dirty="0"/>
              <a:t>an additional component, the </a:t>
            </a:r>
            <a:r>
              <a:rPr lang="en-US" i="1" dirty="0"/>
              <a:t>memory </a:t>
            </a:r>
            <a:r>
              <a:rPr lang="en-US" i="1" dirty="0" smtClean="0"/>
              <a:t>controller</a:t>
            </a:r>
            <a:r>
              <a:rPr lang="en-US" dirty="0" smtClean="0"/>
              <a:t>.</a:t>
            </a:r>
          </a:p>
          <a:p>
            <a:pPr algn="l"/>
            <a:r>
              <a:rPr lang="en-US" dirty="0" smtClean="0"/>
              <a:t>It is </a:t>
            </a:r>
            <a:r>
              <a:rPr lang="en-US" dirty="0"/>
              <a:t>itself a primitive processor that can quickly find addresses and copy information stored in the addresses to/from the system bus. This works faster than if the processor did the work of reaching into storage to extract information</a:t>
            </a:r>
          </a:p>
        </p:txBody>
      </p:sp>
    </p:spTree>
    <p:extLst>
      <p:ext uri="{BB962C8B-B14F-4D97-AF65-F5344CB8AC3E}">
        <p14:creationId xmlns:p14="http://schemas.microsoft.com/office/powerpoint/2010/main" val="387206895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03111" y="620889"/>
            <a:ext cx="7591777" cy="5517444"/>
          </a:xfrm>
        </p:spPr>
        <p:txBody>
          <a:bodyPr>
            <a:normAutofit/>
          </a:bodyPr>
          <a:lstStyle/>
          <a:p>
            <a:pPr algn="l"/>
            <a:r>
              <a:rPr lang="en-US" dirty="0" smtClean="0"/>
              <a:t>When </a:t>
            </a:r>
            <a:r>
              <a:rPr lang="en-US" dirty="0"/>
              <a:t>a number is copied from the processor into storage, we say it is </a:t>
            </a:r>
            <a:r>
              <a:rPr lang="en-US" i="1" dirty="0"/>
              <a:t>written</a:t>
            </a:r>
            <a:r>
              <a:rPr lang="en-US" dirty="0"/>
              <a:t>; when it is copied from storage into the processor, we say it is </a:t>
            </a:r>
            <a:r>
              <a:rPr lang="en-US" i="1" dirty="0"/>
              <a:t>read</a:t>
            </a:r>
            <a:r>
              <a:rPr lang="en-US" dirty="0"/>
              <a:t>.</a:t>
            </a:r>
          </a:p>
          <a:p>
            <a:pPr algn="l"/>
            <a:r>
              <a:rPr lang="en-US" dirty="0" smtClean="0"/>
              <a:t>The </a:t>
            </a:r>
            <a:r>
              <a:rPr lang="en-US" i="1" dirty="0" smtClean="0"/>
              <a:t>address </a:t>
            </a:r>
            <a:r>
              <a:rPr lang="en-US" i="1" dirty="0"/>
              <a:t>lines</a:t>
            </a:r>
            <a:r>
              <a:rPr lang="en-US" dirty="0"/>
              <a:t> </a:t>
            </a:r>
            <a:r>
              <a:rPr lang="en-US" dirty="0" smtClean="0"/>
              <a:t>are </a:t>
            </a:r>
            <a:r>
              <a:rPr lang="en-US" dirty="0"/>
              <a:t>wires that transfer the bits that form the address of the </a:t>
            </a:r>
            <a:r>
              <a:rPr lang="en-US" dirty="0" smtClean="0"/>
              <a:t>location in </a:t>
            </a:r>
            <a:r>
              <a:rPr lang="en-US" dirty="0"/>
              <a:t>storage that must be read or written </a:t>
            </a:r>
          </a:p>
          <a:p>
            <a:pPr algn="l"/>
            <a:r>
              <a:rPr lang="en-US" dirty="0" smtClean="0"/>
              <a:t>The</a:t>
            </a:r>
            <a:r>
              <a:rPr lang="en-US" i="1" dirty="0" smtClean="0"/>
              <a:t> data </a:t>
            </a:r>
            <a:r>
              <a:rPr lang="en-US" i="1" dirty="0"/>
              <a:t>lines</a:t>
            </a:r>
            <a:r>
              <a:rPr lang="en-US" dirty="0"/>
              <a:t> are wires that transfer the information between the processor's data buffer and the cell in </a:t>
            </a:r>
            <a:r>
              <a:rPr lang="en-US" dirty="0" smtClean="0"/>
              <a:t>storage.</a:t>
            </a:r>
          </a:p>
          <a:p>
            <a:pPr algn="l"/>
            <a:r>
              <a:rPr lang="en-US" dirty="0" smtClean="0"/>
              <a:t>Control </a:t>
            </a:r>
            <a:r>
              <a:rPr lang="en-US" dirty="0"/>
              <a:t>lines transmit whether the operation is a read or write to primary storage</a:t>
            </a:r>
            <a:r>
              <a:rPr lang="en-US" dirty="0" smtClean="0"/>
              <a:t>.</a:t>
            </a:r>
            <a:endParaRPr lang="en-US" dirty="0"/>
          </a:p>
        </p:txBody>
      </p:sp>
    </p:spTree>
    <p:extLst>
      <p:ext uri="{BB962C8B-B14F-4D97-AF65-F5344CB8AC3E}">
        <p14:creationId xmlns:p14="http://schemas.microsoft.com/office/powerpoint/2010/main" val="154775858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algn="l"/>
            <a:r>
              <a:rPr lang="en-US" dirty="0" smtClean="0"/>
              <a:t>We measure </a:t>
            </a:r>
            <a:r>
              <a:rPr lang="en-US" dirty="0"/>
              <a:t>size of storage in </a:t>
            </a:r>
            <a:r>
              <a:rPr lang="en-US" i="1" dirty="0"/>
              <a:t>bytes</a:t>
            </a:r>
            <a:r>
              <a:rPr lang="en-US" dirty="0"/>
              <a:t>, where 8 bits equal one byte, and 4 bytes equal one </a:t>
            </a:r>
            <a:r>
              <a:rPr lang="en-US" dirty="0" err="1"/>
              <a:t>fullword</a:t>
            </a:r>
            <a:r>
              <a:rPr lang="en-US" dirty="0"/>
              <a:t>. The larger the number, the larger the storage</a:t>
            </a:r>
            <a:r>
              <a:rPr lang="en-US" dirty="0" smtClean="0"/>
              <a:t>.</a:t>
            </a:r>
          </a:p>
          <a:p>
            <a:pPr algn="l"/>
            <a:r>
              <a:rPr lang="en-US" dirty="0" smtClean="0"/>
              <a:t>A storage size of 2 to 8 </a:t>
            </a:r>
            <a:r>
              <a:rPr lang="en-US" b="1" dirty="0" smtClean="0"/>
              <a:t>gigabytes</a:t>
            </a:r>
            <a:r>
              <a:rPr lang="en-US" dirty="0" smtClean="0"/>
              <a:t> is common today.</a:t>
            </a:r>
            <a:endParaRPr lang="en-US" dirty="0"/>
          </a:p>
          <a:p>
            <a:endParaRPr lang="en-US" dirty="0"/>
          </a:p>
        </p:txBody>
      </p:sp>
    </p:spTree>
    <p:extLst>
      <p:ext uri="{BB962C8B-B14F-4D97-AF65-F5344CB8AC3E}">
        <p14:creationId xmlns:p14="http://schemas.microsoft.com/office/powerpoint/2010/main" val="6215489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47889"/>
            <a:ext cx="7772400" cy="959555"/>
          </a:xfrm>
        </p:spPr>
        <p:txBody>
          <a:bodyPr/>
          <a:lstStyle/>
          <a:p>
            <a:r>
              <a:rPr lang="en-US" dirty="0" smtClean="0"/>
              <a:t>Stored Program Architecture</a:t>
            </a:r>
            <a:endParaRPr lang="en-US" dirty="0"/>
          </a:p>
        </p:txBody>
      </p:sp>
      <p:sp>
        <p:nvSpPr>
          <p:cNvPr id="3" name="Subtitle 2"/>
          <p:cNvSpPr>
            <a:spLocks noGrp="1"/>
          </p:cNvSpPr>
          <p:nvPr>
            <p:ph type="subTitle" idx="1"/>
          </p:nvPr>
        </p:nvSpPr>
        <p:spPr>
          <a:xfrm>
            <a:off x="1371600" y="1961444"/>
            <a:ext cx="6400800" cy="3442406"/>
          </a:xfrm>
        </p:spPr>
        <p:txBody>
          <a:bodyPr/>
          <a:lstStyle/>
          <a:p>
            <a:pPr algn="l"/>
            <a:r>
              <a:rPr lang="en-US" dirty="0" smtClean="0"/>
              <a:t>In the earliest days of computing, programs were simply wired circuits.</a:t>
            </a:r>
          </a:p>
          <a:p>
            <a:pPr algn="l"/>
            <a:r>
              <a:rPr lang="en-US" dirty="0" smtClean="0"/>
              <a:t>A </a:t>
            </a:r>
            <a:r>
              <a:rPr lang="en-US" dirty="0" err="1" smtClean="0"/>
              <a:t>plugboard</a:t>
            </a:r>
            <a:r>
              <a:rPr lang="en-US" dirty="0" smtClean="0"/>
              <a:t> with jumper wires represented a particular program. </a:t>
            </a:r>
          </a:p>
          <a:p>
            <a:pPr algn="l"/>
            <a:r>
              <a:rPr lang="en-US" dirty="0" smtClean="0"/>
              <a:t>To change a program, one circuit was removed and replaced by another.</a:t>
            </a:r>
            <a:endParaRPr lang="en-US" dirty="0"/>
          </a:p>
        </p:txBody>
      </p:sp>
    </p:spTree>
    <p:extLst>
      <p:ext uri="{BB962C8B-B14F-4D97-AF65-F5344CB8AC3E}">
        <p14:creationId xmlns:p14="http://schemas.microsoft.com/office/powerpoint/2010/main" val="332779130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44361"/>
            <a:ext cx="6400800" cy="5365749"/>
          </a:xfrm>
        </p:spPr>
        <p:txBody>
          <a:bodyPr>
            <a:normAutofit fontScale="92500" lnSpcReduction="20000"/>
          </a:bodyPr>
          <a:lstStyle/>
          <a:p>
            <a:pPr algn="l"/>
            <a:r>
              <a:rPr lang="en-US" dirty="0"/>
              <a:t>A </a:t>
            </a:r>
            <a:r>
              <a:rPr lang="en-US" dirty="0" smtClean="0"/>
              <a:t>modern computer </a:t>
            </a:r>
            <a:r>
              <a:rPr lang="en-US" dirty="0"/>
              <a:t>has these parts:</a:t>
            </a:r>
          </a:p>
          <a:p>
            <a:pPr marL="457200" indent="-457200" algn="l">
              <a:buFont typeface="Arial"/>
              <a:buChar char="•"/>
            </a:pPr>
            <a:r>
              <a:rPr lang="en-US" i="1" dirty="0"/>
              <a:t>processor</a:t>
            </a:r>
            <a:r>
              <a:rPr lang="en-US" dirty="0"/>
              <a:t>: the </a:t>
            </a:r>
            <a:r>
              <a:rPr lang="en-US" dirty="0" smtClean="0"/>
              <a:t>“brain” that </a:t>
            </a:r>
            <a:r>
              <a:rPr lang="en-US" dirty="0"/>
              <a:t>does arithmetic, responds to incoming information, and generates outgoing information</a:t>
            </a:r>
          </a:p>
          <a:p>
            <a:pPr marL="457200" indent="-457200" algn="l">
              <a:buFont typeface="Arial"/>
              <a:buChar char="•"/>
            </a:pPr>
            <a:r>
              <a:rPr lang="en-US" i="1" dirty="0"/>
              <a:t>primary storage (memory or RAM)</a:t>
            </a:r>
            <a:r>
              <a:rPr lang="en-US" dirty="0"/>
              <a:t>: the </a:t>
            </a:r>
            <a:r>
              <a:rPr lang="en-US" dirty="0" smtClean="0"/>
              <a:t>“blackboard” that </a:t>
            </a:r>
            <a:r>
              <a:rPr lang="en-US" dirty="0"/>
              <a:t>remembers information </a:t>
            </a:r>
            <a:r>
              <a:rPr lang="en-US" dirty="0" smtClean="0"/>
              <a:t>used </a:t>
            </a:r>
            <a:r>
              <a:rPr lang="en-US" dirty="0"/>
              <a:t>by the processor. It is connected to the processor by a </a:t>
            </a:r>
            <a:r>
              <a:rPr lang="en-US" i="1" dirty="0"/>
              <a:t>system bus</a:t>
            </a:r>
            <a:r>
              <a:rPr lang="en-US" dirty="0"/>
              <a:t> (wiring).</a:t>
            </a:r>
          </a:p>
          <a:p>
            <a:pPr marL="457200" indent="-457200" algn="l">
              <a:buFont typeface="Arial"/>
              <a:buChar char="•"/>
            </a:pPr>
            <a:r>
              <a:rPr lang="en-US" i="1" dirty="0"/>
              <a:t>system and expansion busses</a:t>
            </a:r>
            <a:r>
              <a:rPr lang="en-US" dirty="0"/>
              <a:t>: the transfer mechanisms (wiring plus connectors) that connect the processor to primary storage and input/output devices</a:t>
            </a:r>
            <a:r>
              <a:rPr lang="en-US" dirty="0" smtClean="0"/>
              <a:t>.</a:t>
            </a:r>
            <a:endParaRPr lang="en-US" dirty="0"/>
          </a:p>
        </p:txBody>
      </p:sp>
    </p:spTree>
    <p:extLst>
      <p:ext uri="{BB962C8B-B14F-4D97-AF65-F5344CB8AC3E}">
        <p14:creationId xmlns:p14="http://schemas.microsoft.com/office/powerpoint/2010/main" val="216827836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9111" y="620889"/>
            <a:ext cx="7789333" cy="5305778"/>
          </a:xfrm>
        </p:spPr>
        <p:txBody>
          <a:bodyPr>
            <a:normAutofit/>
          </a:bodyPr>
          <a:lstStyle/>
          <a:p>
            <a:pPr algn="l"/>
            <a:r>
              <a:rPr lang="en-US" dirty="0"/>
              <a:t>In the 1950's, John von Neumann </a:t>
            </a:r>
            <a:r>
              <a:rPr lang="en-US" dirty="0" smtClean="0"/>
              <a:t>made one of the </a:t>
            </a:r>
            <a:r>
              <a:rPr lang="en-US" b="1" dirty="0" smtClean="0"/>
              <a:t>most profound </a:t>
            </a:r>
            <a:r>
              <a:rPr lang="en-US" dirty="0" smtClean="0"/>
              <a:t>breakthroughs of the computer age.</a:t>
            </a:r>
          </a:p>
          <a:p>
            <a:pPr algn="l"/>
            <a:r>
              <a:rPr lang="en-US" dirty="0" smtClean="0"/>
              <a:t>He realized </a:t>
            </a:r>
            <a:r>
              <a:rPr lang="en-US" dirty="0"/>
              <a:t>that primary storage could hold not only numbers, but </a:t>
            </a:r>
            <a:r>
              <a:rPr lang="en-US" dirty="0" smtClean="0"/>
              <a:t>also patterns </a:t>
            </a:r>
            <a:r>
              <a:rPr lang="en-US" dirty="0"/>
              <a:t>of bits that represented </a:t>
            </a:r>
            <a:r>
              <a:rPr lang="en-US" i="1" dirty="0"/>
              <a:t>instructions</a:t>
            </a:r>
            <a:r>
              <a:rPr lang="en-US" dirty="0"/>
              <a:t> that could tell the processor </a:t>
            </a:r>
            <a:r>
              <a:rPr lang="en-US" dirty="0" smtClean="0"/>
              <a:t>what </a:t>
            </a:r>
            <a:r>
              <a:rPr lang="en-US" dirty="0"/>
              <a:t>to do. A sequence of instructions </a:t>
            </a:r>
            <a:r>
              <a:rPr lang="en-US" dirty="0" smtClean="0"/>
              <a:t>formed a </a:t>
            </a:r>
            <a:r>
              <a:rPr lang="en-US" i="1" dirty="0" smtClean="0"/>
              <a:t>program</a:t>
            </a:r>
            <a:r>
              <a:rPr lang="en-US" dirty="0" smtClean="0"/>
              <a:t>. This was </a:t>
            </a:r>
            <a:r>
              <a:rPr lang="en-US" dirty="0"/>
              <a:t>the beginning of </a:t>
            </a:r>
            <a:r>
              <a:rPr lang="en-US" i="1" dirty="0"/>
              <a:t>stored-program, general purpose computers</a:t>
            </a:r>
            <a:r>
              <a:rPr lang="en-US" dirty="0"/>
              <a:t>, where each time a computer was started, it could receive a new program in </a:t>
            </a:r>
            <a:r>
              <a:rPr lang="en-US" dirty="0" smtClean="0"/>
              <a:t>storage.</a:t>
            </a:r>
            <a:endParaRPr lang="en-US" dirty="0"/>
          </a:p>
        </p:txBody>
      </p:sp>
    </p:spTree>
    <p:extLst>
      <p:ext uri="{BB962C8B-B14F-4D97-AF65-F5344CB8AC3E}">
        <p14:creationId xmlns:p14="http://schemas.microsoft.com/office/powerpoint/2010/main" val="311613389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9111" y="620889"/>
            <a:ext cx="7648221" cy="4782961"/>
          </a:xfrm>
        </p:spPr>
        <p:txBody>
          <a:bodyPr>
            <a:normAutofit/>
          </a:bodyPr>
          <a:lstStyle/>
          <a:p>
            <a:pPr algn="l"/>
            <a:r>
              <a:rPr lang="en-US" dirty="0"/>
              <a:t> Here is a </a:t>
            </a:r>
            <a:r>
              <a:rPr lang="en-US" dirty="0" smtClean="0"/>
              <a:t>simple example </a:t>
            </a:r>
            <a:r>
              <a:rPr lang="en-US" dirty="0"/>
              <a:t>of a stored program that tells the processor to compute the sum of three numbers held in </a:t>
            </a:r>
            <a:r>
              <a:rPr lang="en-US" dirty="0" smtClean="0"/>
              <a:t>memory at </a:t>
            </a:r>
            <a:r>
              <a:rPr lang="en-US" dirty="0"/>
              <a:t>addresses, 64, 65, and </a:t>
            </a:r>
            <a:r>
              <a:rPr lang="en-US" dirty="0" smtClean="0"/>
              <a:t>66. The result is stored at </a:t>
            </a:r>
            <a:r>
              <a:rPr lang="en-US" dirty="0"/>
              <a:t>address 67:</a:t>
            </a:r>
          </a:p>
          <a:p>
            <a:endParaRPr lang="en-US" dirty="0"/>
          </a:p>
        </p:txBody>
      </p:sp>
    </p:spTree>
    <p:extLst>
      <p:ext uri="{BB962C8B-B14F-4D97-AF65-F5344CB8AC3E}">
        <p14:creationId xmlns:p14="http://schemas.microsoft.com/office/powerpoint/2010/main" val="192220276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normAutofit fontScale="92500" lnSpcReduction="10000"/>
          </a:bodyPr>
          <a:lstStyle/>
          <a:p>
            <a:pPr marL="514350" indent="-514350" algn="l">
              <a:buFont typeface="+mj-lt"/>
              <a:buAutoNum type="arabicPeriod"/>
            </a:pPr>
            <a:r>
              <a:rPr lang="en-US" dirty="0"/>
              <a:t>LOAD (read) the number at storage address 64 into data register 1</a:t>
            </a:r>
          </a:p>
          <a:p>
            <a:pPr marL="514350" indent="-514350" algn="l">
              <a:buFont typeface="+mj-lt"/>
              <a:buAutoNum type="arabicPeriod"/>
            </a:pPr>
            <a:r>
              <a:rPr lang="en-US" dirty="0"/>
              <a:t>LOAD the number at storage address 65 into data register 2</a:t>
            </a:r>
          </a:p>
          <a:p>
            <a:pPr marL="514350" indent="-514350" algn="l">
              <a:buFont typeface="+mj-lt"/>
              <a:buAutoNum type="arabicPeriod"/>
            </a:pPr>
            <a:r>
              <a:rPr lang="en-US" dirty="0"/>
              <a:t>ADD register 1 to register 2 and leave the sum in register 2</a:t>
            </a:r>
          </a:p>
          <a:p>
            <a:pPr marL="514350" indent="-514350" algn="l">
              <a:buFont typeface="+mj-lt"/>
              <a:buAutoNum type="arabicPeriod"/>
            </a:pPr>
            <a:r>
              <a:rPr lang="en-US" dirty="0"/>
              <a:t>LOAD the number at address 66 to register 1</a:t>
            </a:r>
          </a:p>
          <a:p>
            <a:pPr marL="514350" indent="-514350" algn="l">
              <a:buFont typeface="+mj-lt"/>
              <a:buAutoNum type="arabicPeriod"/>
            </a:pPr>
            <a:r>
              <a:rPr lang="en-US" dirty="0"/>
              <a:t>ADD register 1 to register 2 and leave the sum in register 2</a:t>
            </a:r>
          </a:p>
          <a:p>
            <a:pPr marL="514350" indent="-514350" algn="l">
              <a:buFont typeface="+mj-lt"/>
              <a:buAutoNum type="arabicPeriod"/>
            </a:pPr>
            <a:r>
              <a:rPr lang="en-US" dirty="0"/>
              <a:t>STORE (write) the value in register 2 to storage address 67</a:t>
            </a:r>
          </a:p>
          <a:p>
            <a:endParaRPr lang="en-US" dirty="0"/>
          </a:p>
        </p:txBody>
      </p:sp>
    </p:spTree>
    <p:extLst>
      <p:ext uri="{BB962C8B-B14F-4D97-AF65-F5344CB8AC3E}">
        <p14:creationId xmlns:p14="http://schemas.microsoft.com/office/powerpoint/2010/main" val="163383025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46667" y="620889"/>
            <a:ext cx="7210777" cy="5376333"/>
          </a:xfrm>
        </p:spPr>
        <p:txBody>
          <a:bodyPr>
            <a:normAutofit/>
          </a:bodyPr>
          <a:lstStyle/>
          <a:p>
            <a:pPr algn="l"/>
            <a:r>
              <a:rPr lang="en-US" dirty="0" smtClean="0"/>
              <a:t>Instructions </a:t>
            </a:r>
            <a:r>
              <a:rPr lang="en-US" dirty="0"/>
              <a:t>like LOAD, ADD, and STORE </a:t>
            </a:r>
            <a:r>
              <a:rPr lang="en-US" dirty="0" smtClean="0"/>
              <a:t>are represented </a:t>
            </a:r>
            <a:r>
              <a:rPr lang="en-US" dirty="0"/>
              <a:t>as bit patterns that are copied into the processor's instruction register</a:t>
            </a:r>
            <a:r>
              <a:rPr lang="en-US" dirty="0" smtClean="0"/>
              <a:t>.</a:t>
            </a:r>
          </a:p>
          <a:p>
            <a:pPr algn="l"/>
            <a:endParaRPr lang="en-US" dirty="0"/>
          </a:p>
          <a:p>
            <a:pPr algn="l"/>
            <a:r>
              <a:rPr lang="en-US" dirty="0"/>
              <a:t>Here is a simple coding of </a:t>
            </a:r>
            <a:r>
              <a:rPr lang="en-US" dirty="0" smtClean="0"/>
              <a:t>our six</a:t>
            </a:r>
            <a:r>
              <a:rPr lang="en-US" dirty="0"/>
              <a:t>-instruction program, </a:t>
            </a:r>
            <a:r>
              <a:rPr lang="en-US" dirty="0" smtClean="0"/>
              <a:t>stored at </a:t>
            </a:r>
            <a:r>
              <a:rPr lang="en-US" dirty="0"/>
              <a:t>addresses 1-6 of primary storage </a:t>
            </a:r>
            <a:r>
              <a:rPr lang="en-US" dirty="0" smtClean="0"/>
              <a:t>(the </a:t>
            </a:r>
            <a:r>
              <a:rPr lang="en-US" dirty="0"/>
              <a:t>numbers are at 64-66). The instructions are coded in bit </a:t>
            </a:r>
            <a:r>
              <a:rPr lang="en-US" dirty="0" smtClean="0"/>
              <a:t>patterns. We </a:t>
            </a:r>
            <a:r>
              <a:rPr lang="en-US" dirty="0"/>
              <a:t>assume that LOAD is 1001, ADD is 1010, and STORE is 1011. Registers 1 and 2 are 0001 and 0010. Storage addresses 64 -- 67 are of course 0100 0000 to 0100 0011.</a:t>
            </a:r>
          </a:p>
        </p:txBody>
      </p:sp>
    </p:spTree>
    <p:extLst>
      <p:ext uri="{BB962C8B-B14F-4D97-AF65-F5344CB8AC3E}">
        <p14:creationId xmlns:p14="http://schemas.microsoft.com/office/powerpoint/2010/main" val="174208765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91445"/>
            <a:ext cx="7772400" cy="903111"/>
          </a:xfrm>
        </p:spPr>
        <p:txBody>
          <a:bodyPr/>
          <a:lstStyle/>
          <a:p>
            <a:r>
              <a:rPr lang="en-US" dirty="0" smtClean="0"/>
              <a:t>Instruction Format</a:t>
            </a:r>
            <a:endParaRPr lang="en-US" dirty="0"/>
          </a:p>
        </p:txBody>
      </p:sp>
      <p:sp>
        <p:nvSpPr>
          <p:cNvPr id="3" name="Subtitle 2"/>
          <p:cNvSpPr>
            <a:spLocks noGrp="1"/>
          </p:cNvSpPr>
          <p:nvPr>
            <p:ph type="subTitle" idx="1"/>
          </p:nvPr>
        </p:nvSpPr>
        <p:spPr>
          <a:xfrm>
            <a:off x="1371600" y="1820333"/>
            <a:ext cx="6400800" cy="3767667"/>
          </a:xfrm>
        </p:spPr>
        <p:txBody>
          <a:bodyPr>
            <a:normAutofit/>
          </a:bodyPr>
          <a:lstStyle/>
          <a:p>
            <a:pPr algn="l"/>
            <a:r>
              <a:rPr lang="en-US" dirty="0"/>
              <a:t>The format of each instruction is: </a:t>
            </a:r>
            <a:endParaRPr lang="en-US" dirty="0" smtClean="0"/>
          </a:p>
          <a:p>
            <a:pPr algn="l"/>
            <a:r>
              <a:rPr lang="en-US" dirty="0" smtClean="0"/>
              <a:t>IIII </a:t>
            </a:r>
            <a:r>
              <a:rPr lang="en-US" dirty="0"/>
              <a:t>RRRR DDDD DDDD</a:t>
            </a:r>
            <a:r>
              <a:rPr lang="en-US" dirty="0" smtClean="0"/>
              <a:t>,</a:t>
            </a:r>
          </a:p>
          <a:p>
            <a:pPr algn="l"/>
            <a:r>
              <a:rPr lang="en-US" dirty="0" smtClean="0"/>
              <a:t>where </a:t>
            </a:r>
            <a:r>
              <a:rPr lang="en-US" dirty="0"/>
              <a:t>IIII is the coding that states the operation required, RRRR is the coding of which data register to use, and </a:t>
            </a:r>
            <a:endParaRPr lang="en-US" dirty="0" smtClean="0"/>
          </a:p>
          <a:p>
            <a:pPr algn="l"/>
            <a:r>
              <a:rPr lang="en-US" dirty="0" smtClean="0"/>
              <a:t>DDDD </a:t>
            </a:r>
            <a:r>
              <a:rPr lang="en-US" dirty="0"/>
              <a:t>DDDD is the data, which is either a storage address or another register number.</a:t>
            </a:r>
          </a:p>
        </p:txBody>
      </p:sp>
    </p:spTree>
    <p:extLst>
      <p:ext uri="{BB962C8B-B14F-4D97-AF65-F5344CB8AC3E}">
        <p14:creationId xmlns:p14="http://schemas.microsoft.com/office/powerpoint/2010/main" val="33661278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756400" cy="5065889"/>
          </a:xfrm>
        </p:spPr>
        <p:txBody>
          <a:bodyPr>
            <a:normAutofit fontScale="70000" lnSpcReduction="20000"/>
          </a:bodyPr>
          <a:lstStyle/>
          <a:p>
            <a:r>
              <a:rPr lang="en-US" dirty="0"/>
              <a:t>PRIMARY STORAGE</a:t>
            </a:r>
          </a:p>
          <a:p>
            <a:endParaRPr lang="en-US" dirty="0"/>
          </a:p>
          <a:p>
            <a:pPr algn="l"/>
            <a:r>
              <a:rPr lang="en-US" dirty="0"/>
              <a:t>address: contents</a:t>
            </a:r>
          </a:p>
          <a:p>
            <a:pPr algn="l"/>
            <a:r>
              <a:rPr lang="en-US" dirty="0"/>
              <a:t>-------  --------</a:t>
            </a:r>
          </a:p>
          <a:p>
            <a:pPr algn="l"/>
            <a:r>
              <a:rPr lang="en-US" dirty="0">
                <a:latin typeface="Courier"/>
                <a:cs typeface="Courier"/>
              </a:rPr>
              <a:t>0:  ...</a:t>
            </a:r>
          </a:p>
          <a:p>
            <a:pPr algn="l"/>
            <a:r>
              <a:rPr lang="en-US" dirty="0">
                <a:latin typeface="Courier"/>
                <a:cs typeface="Courier"/>
              </a:rPr>
              <a:t>1:  1001 0001 0100 0000</a:t>
            </a:r>
          </a:p>
          <a:p>
            <a:pPr algn="l"/>
            <a:r>
              <a:rPr lang="en-US" dirty="0">
                <a:latin typeface="Courier"/>
                <a:cs typeface="Courier"/>
              </a:rPr>
              <a:t>2:  1001 0010 0100 0001</a:t>
            </a:r>
          </a:p>
          <a:p>
            <a:pPr algn="l"/>
            <a:r>
              <a:rPr lang="en-US" dirty="0">
                <a:latin typeface="Courier"/>
                <a:cs typeface="Courier"/>
              </a:rPr>
              <a:t>3:  1010 0010 0000 0001</a:t>
            </a:r>
          </a:p>
          <a:p>
            <a:pPr algn="l"/>
            <a:r>
              <a:rPr lang="en-US" dirty="0">
                <a:latin typeface="Courier"/>
                <a:cs typeface="Courier"/>
              </a:rPr>
              <a:t>4:  1001 0001 0100 0010</a:t>
            </a:r>
          </a:p>
          <a:p>
            <a:pPr algn="l"/>
            <a:r>
              <a:rPr lang="en-US" dirty="0">
                <a:latin typeface="Courier"/>
                <a:cs typeface="Courier"/>
              </a:rPr>
              <a:t>5:  1010 0010 0000 0001</a:t>
            </a:r>
          </a:p>
          <a:p>
            <a:pPr algn="l"/>
            <a:r>
              <a:rPr lang="en-US" dirty="0">
                <a:latin typeface="Courier"/>
                <a:cs typeface="Courier"/>
              </a:rPr>
              <a:t>6:  1011 0010 0100 0011</a:t>
            </a:r>
          </a:p>
          <a:p>
            <a:pPr algn="l"/>
            <a:r>
              <a:rPr lang="en-US" dirty="0">
                <a:latin typeface="Courier"/>
                <a:cs typeface="Courier"/>
              </a:rPr>
              <a:t>7:  ...</a:t>
            </a:r>
          </a:p>
          <a:p>
            <a:pPr algn="l"/>
            <a:r>
              <a:rPr lang="en-US" dirty="0">
                <a:latin typeface="Courier"/>
                <a:cs typeface="Courier"/>
              </a:rPr>
              <a:t>...</a:t>
            </a:r>
          </a:p>
          <a:p>
            <a:pPr algn="l"/>
            <a:r>
              <a:rPr lang="en-US" dirty="0">
                <a:latin typeface="Courier"/>
                <a:cs typeface="Courier"/>
              </a:rPr>
              <a:t>64: 0000 0000 0000 0100</a:t>
            </a:r>
          </a:p>
          <a:p>
            <a:pPr algn="l"/>
            <a:r>
              <a:rPr lang="en-US" dirty="0">
                <a:latin typeface="Courier"/>
                <a:cs typeface="Courier"/>
              </a:rPr>
              <a:t>65: 0000 0000 0000 0011</a:t>
            </a:r>
          </a:p>
          <a:p>
            <a:pPr algn="l"/>
            <a:r>
              <a:rPr lang="en-US" dirty="0">
                <a:latin typeface="Courier"/>
                <a:cs typeface="Courier"/>
              </a:rPr>
              <a:t>66: 0000 0000 0000 0001</a:t>
            </a:r>
          </a:p>
        </p:txBody>
      </p:sp>
    </p:spTree>
    <p:extLst>
      <p:ext uri="{BB962C8B-B14F-4D97-AF65-F5344CB8AC3E}">
        <p14:creationId xmlns:p14="http://schemas.microsoft.com/office/powerpoint/2010/main" val="40470413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49111"/>
            <a:ext cx="7772400" cy="931333"/>
          </a:xfrm>
        </p:spPr>
        <p:txBody>
          <a:bodyPr/>
          <a:lstStyle/>
          <a:p>
            <a:r>
              <a:rPr lang="en-US" dirty="0" smtClean="0"/>
              <a:t>Assembly Language</a:t>
            </a:r>
            <a:endParaRPr lang="en-US" dirty="0"/>
          </a:p>
        </p:txBody>
      </p:sp>
      <p:sp>
        <p:nvSpPr>
          <p:cNvPr id="3" name="Subtitle 2"/>
          <p:cNvSpPr>
            <a:spLocks noGrp="1"/>
          </p:cNvSpPr>
          <p:nvPr>
            <p:ph type="subTitle" idx="1"/>
          </p:nvPr>
        </p:nvSpPr>
        <p:spPr>
          <a:xfrm>
            <a:off x="1128889" y="1693332"/>
            <a:ext cx="6643511" cy="4430889"/>
          </a:xfrm>
        </p:spPr>
        <p:txBody>
          <a:bodyPr>
            <a:normAutofit fontScale="85000" lnSpcReduction="20000"/>
          </a:bodyPr>
          <a:lstStyle/>
          <a:p>
            <a:pPr algn="l"/>
            <a:r>
              <a:rPr lang="en-US" dirty="0" smtClean="0"/>
              <a:t>It is tedious and error-prone for </a:t>
            </a:r>
            <a:r>
              <a:rPr lang="en-US" dirty="0"/>
              <a:t>humans to read and write such </a:t>
            </a:r>
            <a:r>
              <a:rPr lang="en-US" dirty="0" smtClean="0"/>
              <a:t>binary </a:t>
            </a:r>
            <a:r>
              <a:rPr lang="en-US" dirty="0" err="1" smtClean="0"/>
              <a:t>codings</a:t>
            </a:r>
            <a:r>
              <a:rPr lang="en-US" dirty="0"/>
              <a:t>, which are called </a:t>
            </a:r>
            <a:r>
              <a:rPr lang="en-US" i="1" dirty="0"/>
              <a:t>machine </a:t>
            </a:r>
            <a:r>
              <a:rPr lang="en-US" i="1" dirty="0" smtClean="0"/>
              <a:t>language</a:t>
            </a:r>
            <a:r>
              <a:rPr lang="en-US" dirty="0" smtClean="0"/>
              <a:t>.</a:t>
            </a:r>
          </a:p>
          <a:p>
            <a:pPr algn="l"/>
            <a:r>
              <a:rPr lang="en-US" dirty="0" smtClean="0"/>
              <a:t>A better alternative, </a:t>
            </a:r>
            <a:r>
              <a:rPr lang="en-US" dirty="0"/>
              <a:t>called </a:t>
            </a:r>
            <a:r>
              <a:rPr lang="en-US" i="1" dirty="0"/>
              <a:t>assembly language</a:t>
            </a:r>
            <a:r>
              <a:rPr lang="en-US" dirty="0"/>
              <a:t>, </a:t>
            </a:r>
            <a:r>
              <a:rPr lang="en-US" dirty="0" smtClean="0"/>
              <a:t>uses text form. </a:t>
            </a:r>
            <a:r>
              <a:rPr lang="en-US" dirty="0"/>
              <a:t>Here is </a:t>
            </a:r>
            <a:r>
              <a:rPr lang="en-US" dirty="0" smtClean="0"/>
              <a:t>an assembly</a:t>
            </a:r>
            <a:r>
              <a:rPr lang="en-US" dirty="0"/>
              <a:t>-language version of the addition program:</a:t>
            </a:r>
          </a:p>
          <a:p>
            <a:pPr algn="l"/>
            <a:r>
              <a:rPr lang="en-US" dirty="0" smtClean="0">
                <a:latin typeface="Courier"/>
                <a:cs typeface="Courier"/>
              </a:rPr>
              <a:t>LOAD  </a:t>
            </a:r>
            <a:r>
              <a:rPr lang="en-US" dirty="0">
                <a:latin typeface="Courier"/>
                <a:cs typeface="Courier"/>
              </a:rPr>
              <a:t>R1 64</a:t>
            </a:r>
          </a:p>
          <a:p>
            <a:pPr algn="l"/>
            <a:r>
              <a:rPr lang="en-US" dirty="0">
                <a:latin typeface="Courier"/>
                <a:cs typeface="Courier"/>
              </a:rPr>
              <a:t>LOAD </a:t>
            </a:r>
            <a:r>
              <a:rPr lang="en-US" dirty="0" smtClean="0">
                <a:latin typeface="Courier"/>
                <a:cs typeface="Courier"/>
              </a:rPr>
              <a:t> R2 </a:t>
            </a:r>
            <a:r>
              <a:rPr lang="en-US" dirty="0">
                <a:latin typeface="Courier"/>
                <a:cs typeface="Courier"/>
              </a:rPr>
              <a:t>65</a:t>
            </a:r>
          </a:p>
          <a:p>
            <a:pPr algn="l"/>
            <a:r>
              <a:rPr lang="en-US" dirty="0">
                <a:latin typeface="Courier"/>
                <a:cs typeface="Courier"/>
              </a:rPr>
              <a:t>ADD </a:t>
            </a:r>
            <a:r>
              <a:rPr lang="en-US" dirty="0" smtClean="0">
                <a:latin typeface="Courier"/>
                <a:cs typeface="Courier"/>
              </a:rPr>
              <a:t>  R2 </a:t>
            </a:r>
            <a:r>
              <a:rPr lang="en-US" dirty="0">
                <a:latin typeface="Courier"/>
                <a:cs typeface="Courier"/>
              </a:rPr>
              <a:t>R1</a:t>
            </a:r>
          </a:p>
          <a:p>
            <a:pPr algn="l"/>
            <a:r>
              <a:rPr lang="en-US" dirty="0">
                <a:latin typeface="Courier"/>
                <a:cs typeface="Courier"/>
              </a:rPr>
              <a:t>LOAD </a:t>
            </a:r>
            <a:r>
              <a:rPr lang="en-US" dirty="0" smtClean="0">
                <a:latin typeface="Courier"/>
                <a:cs typeface="Courier"/>
              </a:rPr>
              <a:t> R1 </a:t>
            </a:r>
            <a:r>
              <a:rPr lang="en-US" dirty="0">
                <a:latin typeface="Courier"/>
                <a:cs typeface="Courier"/>
              </a:rPr>
              <a:t>66</a:t>
            </a:r>
          </a:p>
          <a:p>
            <a:pPr algn="l"/>
            <a:r>
              <a:rPr lang="en-US" dirty="0">
                <a:latin typeface="Courier"/>
                <a:cs typeface="Courier"/>
              </a:rPr>
              <a:t>ADD </a:t>
            </a:r>
            <a:r>
              <a:rPr lang="en-US" dirty="0" smtClean="0">
                <a:latin typeface="Courier"/>
                <a:cs typeface="Courier"/>
              </a:rPr>
              <a:t>  R2 </a:t>
            </a:r>
            <a:r>
              <a:rPr lang="en-US" dirty="0">
                <a:latin typeface="Courier"/>
                <a:cs typeface="Courier"/>
              </a:rPr>
              <a:t>R1</a:t>
            </a:r>
          </a:p>
          <a:p>
            <a:pPr algn="l"/>
            <a:r>
              <a:rPr lang="en-US" dirty="0">
                <a:latin typeface="Courier"/>
                <a:cs typeface="Courier"/>
              </a:rPr>
              <a:t>STORE R2 67</a:t>
            </a:r>
          </a:p>
          <a:p>
            <a:endParaRPr lang="en-US" dirty="0"/>
          </a:p>
        </p:txBody>
      </p:sp>
    </p:spTree>
    <p:extLst>
      <p:ext uri="{BB962C8B-B14F-4D97-AF65-F5344CB8AC3E}">
        <p14:creationId xmlns:p14="http://schemas.microsoft.com/office/powerpoint/2010/main" val="353541241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49111"/>
            <a:ext cx="7772400" cy="747889"/>
          </a:xfrm>
        </p:spPr>
        <p:txBody>
          <a:bodyPr/>
          <a:lstStyle/>
          <a:p>
            <a:r>
              <a:rPr lang="en-US" dirty="0" smtClean="0"/>
              <a:t>Instruction Cycle</a:t>
            </a:r>
            <a:endParaRPr lang="en-US" dirty="0"/>
          </a:p>
        </p:txBody>
      </p:sp>
      <p:sp>
        <p:nvSpPr>
          <p:cNvPr id="3" name="Subtitle 2"/>
          <p:cNvSpPr>
            <a:spLocks noGrp="1"/>
          </p:cNvSpPr>
          <p:nvPr>
            <p:ph type="subTitle" idx="1"/>
          </p:nvPr>
        </p:nvSpPr>
        <p:spPr>
          <a:xfrm>
            <a:off x="1371600" y="1537406"/>
            <a:ext cx="6400800" cy="3908072"/>
          </a:xfrm>
        </p:spPr>
        <p:txBody>
          <a:bodyPr>
            <a:normAutofit fontScale="92500" lnSpcReduction="20000"/>
          </a:bodyPr>
          <a:lstStyle/>
          <a:p>
            <a:pPr algn="l"/>
            <a:r>
              <a:rPr lang="en-US" dirty="0"/>
              <a:t>The </a:t>
            </a:r>
            <a:r>
              <a:rPr lang="en-US" i="1" dirty="0"/>
              <a:t>instructor cycle</a:t>
            </a:r>
            <a:r>
              <a:rPr lang="en-US" dirty="0"/>
              <a:t> are the actions taken by the processor to execute one instruction. </a:t>
            </a:r>
            <a:endParaRPr lang="en-US" dirty="0" smtClean="0"/>
          </a:p>
          <a:p>
            <a:pPr algn="l"/>
            <a:r>
              <a:rPr lang="en-US" dirty="0" smtClean="0"/>
              <a:t>Each </a:t>
            </a:r>
            <a:r>
              <a:rPr lang="en-US" dirty="0"/>
              <a:t>time the processor's clock pulses (ticks) the control unit does these </a:t>
            </a:r>
            <a:r>
              <a:rPr lang="en-US" dirty="0" smtClean="0"/>
              <a:t>steps:</a:t>
            </a:r>
          </a:p>
          <a:p>
            <a:pPr marL="514350" indent="-514350" algn="l">
              <a:buFont typeface="+mj-lt"/>
              <a:buAutoNum type="arabicPeriod"/>
            </a:pPr>
            <a:r>
              <a:rPr lang="en-US" dirty="0" smtClean="0"/>
              <a:t>Uses </a:t>
            </a:r>
            <a:r>
              <a:rPr lang="en-US" dirty="0"/>
              <a:t>the number in the instruction counter to </a:t>
            </a:r>
            <a:r>
              <a:rPr lang="en-US" i="1" dirty="0"/>
              <a:t>fetch</a:t>
            </a:r>
            <a:r>
              <a:rPr lang="en-US" dirty="0"/>
              <a:t> an instruction from primary storage and copy it into the instruction register</a:t>
            </a:r>
          </a:p>
          <a:p>
            <a:pPr marL="514350" indent="-514350" algn="l">
              <a:buFont typeface="+mj-lt"/>
              <a:buAutoNum type="arabicPeriod"/>
            </a:pPr>
            <a:r>
              <a:rPr lang="en-US" dirty="0" smtClean="0"/>
              <a:t>Reads </a:t>
            </a:r>
            <a:r>
              <a:rPr lang="en-US" dirty="0"/>
              <a:t>the pattern of bits in the instruction register and </a:t>
            </a:r>
            <a:r>
              <a:rPr lang="en-US" i="1" dirty="0"/>
              <a:t>decodes</a:t>
            </a:r>
            <a:r>
              <a:rPr lang="en-US" dirty="0"/>
              <a:t> the instruction</a:t>
            </a:r>
          </a:p>
          <a:p>
            <a:endParaRPr lang="en-US" dirty="0"/>
          </a:p>
        </p:txBody>
      </p:sp>
    </p:spTree>
    <p:extLst>
      <p:ext uri="{BB962C8B-B14F-4D97-AF65-F5344CB8AC3E}">
        <p14:creationId xmlns:p14="http://schemas.microsoft.com/office/powerpoint/2010/main" val="232632144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marL="514350" indent="-514350" algn="l">
              <a:buFont typeface="+mj-lt"/>
              <a:buAutoNum type="arabicPeriod" startAt="3"/>
            </a:pPr>
            <a:r>
              <a:rPr lang="en-US" dirty="0" smtClean="0"/>
              <a:t>Based </a:t>
            </a:r>
            <a:r>
              <a:rPr lang="en-US" dirty="0"/>
              <a:t>on the decoding, tells the ALU to </a:t>
            </a:r>
            <a:r>
              <a:rPr lang="en-US" i="1" dirty="0"/>
              <a:t>execute</a:t>
            </a:r>
            <a:r>
              <a:rPr lang="en-US" dirty="0"/>
              <a:t> the instruction, which means that the ALU manipulates the registers accordingly.</a:t>
            </a:r>
          </a:p>
          <a:p>
            <a:pPr marL="514350" indent="-514350" algn="l">
              <a:buFont typeface="+mj-lt"/>
              <a:buAutoNum type="arabicPeriod" startAt="3"/>
            </a:pPr>
            <a:r>
              <a:rPr lang="en-US" dirty="0" smtClean="0"/>
              <a:t>Performs an </a:t>
            </a:r>
            <a:r>
              <a:rPr lang="en-US" i="1" dirty="0"/>
              <a:t>interrupt </a:t>
            </a:r>
            <a:r>
              <a:rPr lang="en-US" i="1" dirty="0" smtClean="0"/>
              <a:t>check</a:t>
            </a:r>
            <a:r>
              <a:rPr lang="en-US" dirty="0" smtClean="0"/>
              <a:t>.</a:t>
            </a:r>
            <a:endParaRPr lang="en-US" dirty="0"/>
          </a:p>
          <a:p>
            <a:endParaRPr lang="en-US" dirty="0"/>
          </a:p>
        </p:txBody>
      </p:sp>
    </p:spTree>
    <p:extLst>
      <p:ext uri="{BB962C8B-B14F-4D97-AF65-F5344CB8AC3E}">
        <p14:creationId xmlns:p14="http://schemas.microsoft.com/office/powerpoint/2010/main" val="141559372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64445"/>
            <a:ext cx="7772400" cy="776111"/>
          </a:xfrm>
        </p:spPr>
        <p:txBody>
          <a:bodyPr/>
          <a:lstStyle/>
          <a:p>
            <a:r>
              <a:rPr lang="en-US" dirty="0" smtClean="0"/>
              <a:t>An Example</a:t>
            </a:r>
            <a:endParaRPr lang="en-US" dirty="0"/>
          </a:p>
        </p:txBody>
      </p:sp>
      <p:sp>
        <p:nvSpPr>
          <p:cNvPr id="3" name="Subtitle 2"/>
          <p:cNvSpPr>
            <a:spLocks noGrp="1"/>
          </p:cNvSpPr>
          <p:nvPr>
            <p:ph type="subTitle" idx="1"/>
          </p:nvPr>
        </p:nvSpPr>
        <p:spPr>
          <a:xfrm>
            <a:off x="685799" y="1495777"/>
            <a:ext cx="7653867" cy="4684889"/>
          </a:xfrm>
        </p:spPr>
        <p:txBody>
          <a:bodyPr>
            <a:normAutofit fontScale="92500" lnSpcReduction="20000"/>
          </a:bodyPr>
          <a:lstStyle/>
          <a:p>
            <a:pPr algn="l"/>
            <a:r>
              <a:rPr lang="en-US" dirty="0"/>
              <a:t>T</a:t>
            </a:r>
            <a:r>
              <a:rPr lang="en-US" dirty="0" smtClean="0"/>
              <a:t>he </a:t>
            </a:r>
            <a:r>
              <a:rPr lang="en-US" dirty="0"/>
              <a:t>clock has </a:t>
            </a:r>
            <a:r>
              <a:rPr lang="en-US" dirty="0" smtClean="0"/>
              <a:t>“ticked” </a:t>
            </a:r>
            <a:r>
              <a:rPr lang="en-US" dirty="0"/>
              <a:t>(pulsed), and the instruction register holds 3</a:t>
            </a:r>
            <a:r>
              <a:rPr lang="en-US" dirty="0" smtClean="0"/>
              <a:t>.</a:t>
            </a:r>
          </a:p>
          <a:p>
            <a:pPr algn="l"/>
            <a:r>
              <a:rPr lang="en-US" dirty="0" smtClean="0"/>
              <a:t>Address 3 </a:t>
            </a:r>
            <a:r>
              <a:rPr lang="en-US" dirty="0"/>
              <a:t>in primary storage holds the coding of the instruction, ADD R2 R1</a:t>
            </a:r>
            <a:r>
              <a:rPr lang="en-US" dirty="0" smtClean="0"/>
              <a:t>.</a:t>
            </a:r>
          </a:p>
          <a:p>
            <a:pPr algn="l"/>
            <a:r>
              <a:rPr lang="en-US" dirty="0" smtClean="0"/>
              <a:t>The </a:t>
            </a:r>
            <a:r>
              <a:rPr lang="en-US" dirty="0"/>
              <a:t>instruction cycle </a:t>
            </a:r>
            <a:r>
              <a:rPr lang="en-US" dirty="0" smtClean="0"/>
              <a:t>is:</a:t>
            </a:r>
            <a:endParaRPr lang="en-US" dirty="0"/>
          </a:p>
          <a:p>
            <a:pPr marL="514350" indent="-514350" algn="l">
              <a:buFont typeface="+mj-lt"/>
              <a:buAutoNum type="arabicPeriod"/>
            </a:pPr>
            <a:r>
              <a:rPr lang="en-US" dirty="0"/>
              <a:t>Fetch: Consult the instruction counter; see it holds 0000 0011, that is, 3. Signal the memory controller to copy the contents of </a:t>
            </a:r>
            <a:r>
              <a:rPr lang="en-US" dirty="0" smtClean="0"/>
              <a:t>address </a:t>
            </a:r>
            <a:r>
              <a:rPr lang="en-US" dirty="0"/>
              <a:t>0000 </a:t>
            </a:r>
            <a:r>
              <a:rPr lang="en-US" dirty="0" smtClean="0"/>
              <a:t>0011 </a:t>
            </a:r>
            <a:r>
              <a:rPr lang="en-US" dirty="0"/>
              <a:t>into the data </a:t>
            </a:r>
            <a:r>
              <a:rPr lang="en-US" dirty="0" smtClean="0"/>
              <a:t>buffer.  When </a:t>
            </a:r>
            <a:r>
              <a:rPr lang="en-US" dirty="0"/>
              <a:t>the instruction arrives, copy it from the data buffer into the instruction register. Increment the instruction counter to 4 (that is, 0000 0100).</a:t>
            </a:r>
            <a:r>
              <a:rPr lang="en-US" dirty="0" smtClean="0"/>
              <a:t> </a:t>
            </a:r>
            <a:endParaRPr lang="en-US" dirty="0"/>
          </a:p>
        </p:txBody>
      </p:sp>
    </p:spTree>
    <p:extLst>
      <p:ext uri="{BB962C8B-B14F-4D97-AF65-F5344CB8AC3E}">
        <p14:creationId xmlns:p14="http://schemas.microsoft.com/office/powerpoint/2010/main" val="160013143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44361"/>
            <a:ext cx="6400800" cy="5365749"/>
          </a:xfrm>
        </p:spPr>
        <p:txBody>
          <a:bodyPr>
            <a:normAutofit/>
          </a:bodyPr>
          <a:lstStyle/>
          <a:p>
            <a:pPr algn="l"/>
            <a:r>
              <a:rPr lang="en-US" dirty="0" smtClean="0"/>
              <a:t>A </a:t>
            </a:r>
            <a:r>
              <a:rPr lang="en-US" dirty="0"/>
              <a:t>computer usually comes with several input/output </a:t>
            </a:r>
            <a:r>
              <a:rPr lang="en-US" dirty="0" smtClean="0"/>
              <a:t>devices.</a:t>
            </a:r>
          </a:p>
          <a:p>
            <a:pPr algn="l"/>
            <a:r>
              <a:rPr lang="en-US" dirty="0" smtClean="0"/>
              <a:t> </a:t>
            </a:r>
            <a:r>
              <a:rPr lang="en-US" dirty="0"/>
              <a:t>For input: a keyboard, a mouse</a:t>
            </a:r>
            <a:r>
              <a:rPr lang="en-US" dirty="0" smtClean="0"/>
              <a:t>;</a:t>
            </a:r>
          </a:p>
          <a:p>
            <a:pPr algn="l"/>
            <a:r>
              <a:rPr lang="en-US" dirty="0" smtClean="0"/>
              <a:t> </a:t>
            </a:r>
            <a:r>
              <a:rPr lang="en-US" dirty="0"/>
              <a:t>For output, a display (monitor), a printer; </a:t>
            </a:r>
            <a:r>
              <a:rPr lang="en-US" dirty="0" smtClean="0"/>
              <a:t> </a:t>
            </a:r>
          </a:p>
          <a:p>
            <a:pPr algn="l"/>
            <a:r>
              <a:rPr lang="en-US" dirty="0"/>
              <a:t> </a:t>
            </a:r>
            <a:r>
              <a:rPr lang="en-US" dirty="0" smtClean="0"/>
              <a:t>For </a:t>
            </a:r>
            <a:r>
              <a:rPr lang="en-US" dirty="0"/>
              <a:t>both input and output: an internal disk drive, memory key, CD reader/</a:t>
            </a:r>
            <a:r>
              <a:rPr lang="en-US" dirty="0" smtClean="0"/>
              <a:t>writer, </a:t>
            </a:r>
            <a:r>
              <a:rPr lang="en-US" dirty="0"/>
              <a:t>as well as connections to external networks</a:t>
            </a:r>
            <a:r>
              <a:rPr lang="en-US" dirty="0" smtClean="0"/>
              <a:t>.</a:t>
            </a:r>
            <a:endParaRPr lang="en-US" dirty="0"/>
          </a:p>
        </p:txBody>
      </p:sp>
    </p:spTree>
    <p:extLst>
      <p:ext uri="{BB962C8B-B14F-4D97-AF65-F5344CB8AC3E}">
        <p14:creationId xmlns:p14="http://schemas.microsoft.com/office/powerpoint/2010/main" val="187014443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marL="514350" indent="-514350" algn="l">
              <a:buFont typeface="+mj-lt"/>
              <a:buAutoNum type="arabicPeriod" startAt="2"/>
            </a:pPr>
            <a:r>
              <a:rPr lang="en-US" dirty="0"/>
              <a:t>Decode: Read the first (leading or high-order) bits and see that they indicate an ADD. Extract the bits that state the two registers to be added, </a:t>
            </a:r>
            <a:r>
              <a:rPr lang="en-US" dirty="0" smtClean="0"/>
              <a:t>R2 </a:t>
            </a:r>
            <a:r>
              <a:rPr lang="en-US" dirty="0"/>
              <a:t>and R1.</a:t>
            </a:r>
          </a:p>
          <a:p>
            <a:pPr marL="514350" indent="-514350" algn="l">
              <a:buFont typeface="+mj-lt"/>
              <a:buAutoNum type="arabicPeriod" startAt="2"/>
            </a:pPr>
            <a:r>
              <a:rPr lang="en-US" dirty="0"/>
              <a:t>Execute: Signal the ALU to add the values in registers 1 and 2 and place the result in register 2.</a:t>
            </a:r>
          </a:p>
          <a:p>
            <a:endParaRPr lang="en-US" dirty="0"/>
          </a:p>
        </p:txBody>
      </p:sp>
    </p:spTree>
    <p:extLst>
      <p:ext uri="{BB962C8B-B14F-4D97-AF65-F5344CB8AC3E}">
        <p14:creationId xmlns:p14="http://schemas.microsoft.com/office/powerpoint/2010/main" val="64077801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91445"/>
            <a:ext cx="7772400" cy="903111"/>
          </a:xfrm>
        </p:spPr>
        <p:txBody>
          <a:bodyPr/>
          <a:lstStyle/>
          <a:p>
            <a:r>
              <a:rPr lang="en-US" dirty="0" smtClean="0"/>
              <a:t>Instruction Set</a:t>
            </a:r>
            <a:endParaRPr lang="en-US" dirty="0"/>
          </a:p>
        </p:txBody>
      </p:sp>
      <p:sp>
        <p:nvSpPr>
          <p:cNvPr id="3" name="Subtitle 2"/>
          <p:cNvSpPr>
            <a:spLocks noGrp="1"/>
          </p:cNvSpPr>
          <p:nvPr>
            <p:ph type="subTitle" idx="1"/>
          </p:nvPr>
        </p:nvSpPr>
        <p:spPr>
          <a:xfrm>
            <a:off x="888999" y="1594555"/>
            <a:ext cx="7408333" cy="4416777"/>
          </a:xfrm>
        </p:spPr>
        <p:txBody>
          <a:bodyPr>
            <a:normAutofit fontScale="92500" lnSpcReduction="20000"/>
          </a:bodyPr>
          <a:lstStyle/>
          <a:p>
            <a:pPr algn="l"/>
            <a:r>
              <a:rPr lang="en-US" dirty="0"/>
              <a:t>The forms of instruction that the processor can execute are called the </a:t>
            </a:r>
            <a:r>
              <a:rPr lang="en-US" i="1" dirty="0"/>
              <a:t>instruction set</a:t>
            </a:r>
            <a:r>
              <a:rPr lang="en-US" dirty="0"/>
              <a:t>.</a:t>
            </a:r>
          </a:p>
          <a:p>
            <a:pPr algn="l"/>
            <a:r>
              <a:rPr lang="en-US" dirty="0" smtClean="0"/>
              <a:t>These  </a:t>
            </a:r>
            <a:r>
              <a:rPr lang="en-US" dirty="0"/>
              <a:t>are these forms of instructions found in an instruction set:</a:t>
            </a:r>
          </a:p>
          <a:p>
            <a:pPr marL="514350" indent="-514350" algn="l">
              <a:buFont typeface="+mj-lt"/>
              <a:buAutoNum type="arabicPeriod"/>
            </a:pPr>
            <a:r>
              <a:rPr lang="en-US" dirty="0" smtClean="0"/>
              <a:t>Data </a:t>
            </a:r>
            <a:r>
              <a:rPr lang="en-US" dirty="0"/>
              <a:t>transfer between storage and registers (LOAD and STORE)</a:t>
            </a:r>
          </a:p>
          <a:p>
            <a:pPr marL="514350" indent="-514350" algn="l">
              <a:buFont typeface="+mj-lt"/>
              <a:buAutoNum type="arabicPeriod"/>
            </a:pPr>
            <a:r>
              <a:rPr lang="en-US" dirty="0" smtClean="0"/>
              <a:t>Arithmetic </a:t>
            </a:r>
            <a:r>
              <a:rPr lang="en-US" dirty="0"/>
              <a:t>and logic (ADD, SUBTRACT, ...)</a:t>
            </a:r>
          </a:p>
          <a:p>
            <a:pPr marL="514350" indent="-514350" algn="l">
              <a:buFont typeface="+mj-lt"/>
              <a:buAutoNum type="arabicPeriod"/>
            </a:pPr>
            <a:r>
              <a:rPr lang="en-US" dirty="0" smtClean="0"/>
              <a:t>Control </a:t>
            </a:r>
            <a:r>
              <a:rPr lang="en-US" dirty="0"/>
              <a:t>(test and branch) (the ALU perhaps resets the instruction counter)</a:t>
            </a:r>
          </a:p>
          <a:p>
            <a:pPr marL="514350" indent="-514350" algn="l">
              <a:buFont typeface="+mj-lt"/>
              <a:buAutoNum type="arabicPeriod"/>
            </a:pPr>
            <a:r>
              <a:rPr lang="en-US" dirty="0" smtClean="0"/>
              <a:t>Input </a:t>
            </a:r>
            <a:r>
              <a:rPr lang="en-US" dirty="0"/>
              <a:t>and output (the ALU sends a request on the system bus to an input/output device to read or write new information into storage)</a:t>
            </a:r>
          </a:p>
          <a:p>
            <a:endParaRPr lang="en-US" dirty="0"/>
          </a:p>
          <a:p>
            <a:endParaRPr lang="en-US" dirty="0"/>
          </a:p>
        </p:txBody>
      </p:sp>
    </p:spTree>
    <p:extLst>
      <p:ext uri="{BB962C8B-B14F-4D97-AF65-F5344CB8AC3E}">
        <p14:creationId xmlns:p14="http://schemas.microsoft.com/office/powerpoint/2010/main" val="106615476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47890"/>
            <a:ext cx="7772400" cy="1284110"/>
          </a:xfrm>
        </p:spPr>
        <p:txBody>
          <a:bodyPr>
            <a:normAutofit/>
          </a:bodyPr>
          <a:lstStyle/>
          <a:p>
            <a:r>
              <a:rPr lang="en-US" dirty="0" smtClean="0"/>
              <a:t>Development of Programming Languages</a:t>
            </a:r>
            <a:endParaRPr lang="en-US" dirty="0"/>
          </a:p>
        </p:txBody>
      </p:sp>
      <p:sp>
        <p:nvSpPr>
          <p:cNvPr id="3" name="Subtitle 2"/>
          <p:cNvSpPr>
            <a:spLocks noGrp="1"/>
          </p:cNvSpPr>
          <p:nvPr>
            <p:ph type="subTitle" idx="1"/>
          </p:nvPr>
        </p:nvSpPr>
        <p:spPr>
          <a:xfrm>
            <a:off x="1371600" y="2384778"/>
            <a:ext cx="6400800" cy="3019072"/>
          </a:xfrm>
        </p:spPr>
        <p:txBody>
          <a:bodyPr/>
          <a:lstStyle/>
          <a:p>
            <a:pPr algn="l"/>
            <a:r>
              <a:rPr lang="en-US" dirty="0" smtClean="0"/>
              <a:t>Both machine language and assembly language are tedious and error-prone. </a:t>
            </a:r>
          </a:p>
          <a:p>
            <a:pPr algn="l"/>
            <a:r>
              <a:rPr lang="en-US" dirty="0" smtClean="0"/>
              <a:t>Moreover, they are highly machine-dependent. An assembly language program for an IBM 360 won’t run on a CDC 6400.</a:t>
            </a:r>
            <a:endParaRPr lang="en-US" dirty="0"/>
          </a:p>
        </p:txBody>
      </p:sp>
    </p:spTree>
    <p:extLst>
      <p:ext uri="{BB962C8B-B14F-4D97-AF65-F5344CB8AC3E}">
        <p14:creationId xmlns:p14="http://schemas.microsoft.com/office/powerpoint/2010/main" val="3400891040"/>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normAutofit fontScale="92500" lnSpcReduction="20000"/>
          </a:bodyPr>
          <a:lstStyle/>
          <a:p>
            <a:pPr algn="l"/>
            <a:r>
              <a:rPr lang="en-US" dirty="0"/>
              <a:t> </a:t>
            </a:r>
            <a:r>
              <a:rPr lang="en-US" dirty="0" smtClean="0"/>
              <a:t>A break-through language was FORTRAN </a:t>
            </a:r>
            <a:r>
              <a:rPr lang="en-US" dirty="0"/>
              <a:t>(formula translator language</a:t>
            </a:r>
            <a:r>
              <a:rPr lang="en-US" dirty="0" smtClean="0"/>
              <a:t>), </a:t>
            </a:r>
            <a:r>
              <a:rPr lang="en-US" dirty="0"/>
              <a:t>developed in the 1950's by John Backus. </a:t>
            </a:r>
            <a:endParaRPr lang="en-US" dirty="0" smtClean="0"/>
          </a:p>
          <a:p>
            <a:pPr algn="l"/>
            <a:r>
              <a:rPr lang="en-US" dirty="0" smtClean="0"/>
              <a:t>FORTRAN</a:t>
            </a:r>
            <a:r>
              <a:rPr lang="en-US" dirty="0"/>
              <a:t>, </a:t>
            </a:r>
            <a:r>
              <a:rPr lang="en-US" dirty="0" smtClean="0"/>
              <a:t>utilizes mathematical notation. </a:t>
            </a:r>
            <a:r>
              <a:rPr lang="en-US" dirty="0"/>
              <a:t>Instead of using specific numerical storage addresses, names from algebra </a:t>
            </a:r>
            <a:r>
              <a:rPr lang="en-US" dirty="0" smtClean="0"/>
              <a:t>(variable names)</a:t>
            </a:r>
            <a:r>
              <a:rPr lang="en-US" dirty="0"/>
              <a:t>, like x and y, </a:t>
            </a:r>
            <a:r>
              <a:rPr lang="en-US" dirty="0" smtClean="0"/>
              <a:t>are used </a:t>
            </a:r>
            <a:r>
              <a:rPr lang="en-US" dirty="0"/>
              <a:t>instead.</a:t>
            </a:r>
          </a:p>
          <a:p>
            <a:pPr algn="l"/>
            <a:r>
              <a:rPr lang="en-US" dirty="0"/>
              <a:t>Here is </a:t>
            </a:r>
            <a:r>
              <a:rPr lang="en-US" dirty="0" smtClean="0"/>
              <a:t>a FORTRAN </a:t>
            </a:r>
            <a:r>
              <a:rPr lang="en-US" dirty="0"/>
              <a:t>example, </a:t>
            </a:r>
            <a:r>
              <a:rPr lang="en-US" dirty="0" smtClean="0"/>
              <a:t>that </a:t>
            </a:r>
            <a:r>
              <a:rPr lang="en-US" dirty="0"/>
              <a:t>places a value in a storage </a:t>
            </a:r>
            <a:r>
              <a:rPr lang="en-US" dirty="0" smtClean="0"/>
              <a:t>location, </a:t>
            </a:r>
            <a:r>
              <a:rPr lang="en-US" dirty="0"/>
              <a:t>named x, and then divides it by 2, saving the result again in the same cell:</a:t>
            </a:r>
          </a:p>
          <a:p>
            <a:pPr algn="l"/>
            <a:r>
              <a:rPr lang="fr-FR" dirty="0"/>
              <a:t>x = 3.14159</a:t>
            </a:r>
          </a:p>
          <a:p>
            <a:pPr algn="l"/>
            <a:r>
              <a:rPr lang="fr-FR" dirty="0"/>
              <a:t>x = x / 2</a:t>
            </a:r>
          </a:p>
          <a:p>
            <a:endParaRPr lang="en-US" dirty="0"/>
          </a:p>
        </p:txBody>
      </p:sp>
    </p:spTree>
    <p:extLst>
      <p:ext uri="{BB962C8B-B14F-4D97-AF65-F5344CB8AC3E}">
        <p14:creationId xmlns:p14="http://schemas.microsoft.com/office/powerpoint/2010/main" val="1002387266"/>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algn="l"/>
            <a:r>
              <a:rPr lang="en-US" dirty="0" smtClean="0"/>
              <a:t>Though over 60 years old, this language is remarkably similar to modern languages like C, C++ and Java.</a:t>
            </a:r>
          </a:p>
          <a:p>
            <a:pPr algn="l"/>
            <a:r>
              <a:rPr lang="en-US" dirty="0" smtClean="0"/>
              <a:t>Using a </a:t>
            </a:r>
            <a:r>
              <a:rPr lang="en-US" b="1" dirty="0" smtClean="0"/>
              <a:t>compiler</a:t>
            </a:r>
            <a:r>
              <a:rPr lang="en-US" dirty="0" smtClean="0"/>
              <a:t>, such a program can be translated into machine language for a particular machine. Different machines have different FORTRAN compilers, but they all accept the same source programs. Thus programs have become </a:t>
            </a:r>
            <a:r>
              <a:rPr lang="en-US" b="1" dirty="0" smtClean="0"/>
              <a:t>machine-independent</a:t>
            </a:r>
            <a:r>
              <a:rPr lang="en-US" dirty="0" smtClean="0"/>
              <a:t>.</a:t>
            </a:r>
            <a:endParaRPr lang="en-US" dirty="0"/>
          </a:p>
        </p:txBody>
      </p:sp>
    </p:spTree>
    <p:extLst>
      <p:ext uri="{BB962C8B-B14F-4D97-AF65-F5344CB8AC3E}">
        <p14:creationId xmlns:p14="http://schemas.microsoft.com/office/powerpoint/2010/main" val="664008999"/>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91445"/>
            <a:ext cx="7772400" cy="987777"/>
          </a:xfrm>
        </p:spPr>
        <p:txBody>
          <a:bodyPr/>
          <a:lstStyle/>
          <a:p>
            <a:r>
              <a:rPr lang="en-US" dirty="0" smtClean="0"/>
              <a:t>Discs and Hard Drives</a:t>
            </a:r>
            <a:endParaRPr lang="en-US" dirty="0"/>
          </a:p>
        </p:txBody>
      </p:sp>
      <p:sp>
        <p:nvSpPr>
          <p:cNvPr id="3" name="Subtitle 2"/>
          <p:cNvSpPr>
            <a:spLocks noGrp="1"/>
          </p:cNvSpPr>
          <p:nvPr>
            <p:ph type="subTitle" idx="1"/>
          </p:nvPr>
        </p:nvSpPr>
        <p:spPr>
          <a:xfrm>
            <a:off x="973667" y="1679222"/>
            <a:ext cx="7210777" cy="4261556"/>
          </a:xfrm>
        </p:spPr>
        <p:txBody>
          <a:bodyPr>
            <a:normAutofit/>
          </a:bodyPr>
          <a:lstStyle/>
          <a:p>
            <a:pPr algn="l"/>
            <a:r>
              <a:rPr lang="en-US" dirty="0" smtClean="0"/>
              <a:t>Programs and </a:t>
            </a:r>
            <a:r>
              <a:rPr lang="en-US" dirty="0"/>
              <a:t>numbers </a:t>
            </a:r>
            <a:r>
              <a:rPr lang="en-US" dirty="0" smtClean="0"/>
              <a:t>are saved in </a:t>
            </a:r>
            <a:r>
              <a:rPr lang="en-US" dirty="0"/>
              <a:t>primary storage. </a:t>
            </a:r>
            <a:endParaRPr lang="en-US" dirty="0" smtClean="0"/>
          </a:p>
          <a:p>
            <a:pPr algn="l"/>
            <a:r>
              <a:rPr lang="en-US" dirty="0" smtClean="0"/>
              <a:t>But </a:t>
            </a:r>
            <a:r>
              <a:rPr lang="en-US" dirty="0"/>
              <a:t>there is a limited amount of primary storage, and it is used to hold the program that the computer </a:t>
            </a:r>
            <a:r>
              <a:rPr lang="en-US" dirty="0" smtClean="0"/>
              <a:t>is executing </a:t>
            </a:r>
            <a:r>
              <a:rPr lang="en-US" i="1" dirty="0"/>
              <a:t>now</a:t>
            </a:r>
            <a:r>
              <a:rPr lang="en-US" dirty="0" smtClean="0"/>
              <a:t>.</a:t>
            </a:r>
          </a:p>
          <a:p>
            <a:pPr algn="l"/>
            <a:r>
              <a:rPr lang="en-US" dirty="0" smtClean="0"/>
              <a:t>Programs </a:t>
            </a:r>
            <a:r>
              <a:rPr lang="en-US" dirty="0"/>
              <a:t>and information </a:t>
            </a:r>
            <a:r>
              <a:rPr lang="en-US" dirty="0" smtClean="0"/>
              <a:t>saved </a:t>
            </a:r>
            <a:r>
              <a:rPr lang="en-US" dirty="0"/>
              <a:t>for later use can be copied to </a:t>
            </a:r>
            <a:r>
              <a:rPr lang="en-US" i="1" dirty="0"/>
              <a:t>secondary storage</a:t>
            </a:r>
            <a:r>
              <a:rPr lang="en-US" dirty="0"/>
              <a:t>, such as the internal disk that is common to almost all computers</a:t>
            </a:r>
            <a:r>
              <a:rPr lang="en-US" dirty="0" smtClean="0"/>
              <a:t>.</a:t>
            </a:r>
            <a:endParaRPr lang="en-US" dirty="0"/>
          </a:p>
        </p:txBody>
      </p:sp>
    </p:spTree>
    <p:extLst>
      <p:ext uri="{BB962C8B-B14F-4D97-AF65-F5344CB8AC3E}">
        <p14:creationId xmlns:p14="http://schemas.microsoft.com/office/powerpoint/2010/main" val="1536813601"/>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normAutofit/>
          </a:bodyPr>
          <a:lstStyle/>
          <a:p>
            <a:pPr algn="l"/>
            <a:r>
              <a:rPr lang="en-US" dirty="0"/>
              <a:t>Although it looks and operates differently than primary storage, it is perfectly fine to think of disk storage </a:t>
            </a:r>
            <a:r>
              <a:rPr lang="en-US" dirty="0" smtClean="0"/>
              <a:t> as </a:t>
            </a:r>
            <a:r>
              <a:rPr lang="en-US" dirty="0"/>
              <a:t>a variant of primary storage, connected to the processor by means of the system bus, using its own controller to help read and write information. </a:t>
            </a:r>
            <a:endParaRPr lang="en-US" dirty="0" smtClean="0"/>
          </a:p>
          <a:p>
            <a:pPr algn="l"/>
            <a:r>
              <a:rPr lang="en-US" dirty="0" smtClean="0"/>
              <a:t>The </a:t>
            </a:r>
            <a:r>
              <a:rPr lang="en-US" dirty="0"/>
              <a:t>main distinction is that secondary storage is </a:t>
            </a:r>
            <a:r>
              <a:rPr lang="en-US" i="1" dirty="0"/>
              <a:t>cheaper</a:t>
            </a:r>
            <a:r>
              <a:rPr lang="en-US" dirty="0"/>
              <a:t> </a:t>
            </a:r>
            <a:r>
              <a:rPr lang="en-US" dirty="0" smtClean="0"/>
              <a:t>to buy </a:t>
            </a:r>
            <a:r>
              <a:rPr lang="en-US" dirty="0"/>
              <a:t>than primary storage, but </a:t>
            </a:r>
            <a:r>
              <a:rPr lang="en-US" dirty="0" smtClean="0"/>
              <a:t>also </a:t>
            </a:r>
            <a:r>
              <a:rPr lang="en-US" i="1" dirty="0" smtClean="0"/>
              <a:t>slower</a:t>
            </a:r>
            <a:r>
              <a:rPr lang="en-US" dirty="0" smtClean="0"/>
              <a:t> </a:t>
            </a:r>
            <a:r>
              <a:rPr lang="en-US" dirty="0"/>
              <a:t>to read and write </a:t>
            </a:r>
            <a:r>
              <a:rPr lang="en-US" dirty="0" smtClean="0"/>
              <a:t>from.</a:t>
            </a:r>
            <a:endParaRPr lang="en-US" dirty="0"/>
          </a:p>
          <a:p>
            <a:endParaRPr lang="en-US" dirty="0"/>
          </a:p>
        </p:txBody>
      </p:sp>
    </p:spTree>
    <p:extLst>
      <p:ext uri="{BB962C8B-B14F-4D97-AF65-F5344CB8AC3E}">
        <p14:creationId xmlns:p14="http://schemas.microsoft.com/office/powerpoint/2010/main" val="1866651860"/>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45444" y="620889"/>
            <a:ext cx="7027334" cy="5080000"/>
          </a:xfrm>
        </p:spPr>
        <p:txBody>
          <a:bodyPr>
            <a:normAutofit/>
          </a:bodyPr>
          <a:lstStyle/>
          <a:p>
            <a:pPr algn="l"/>
            <a:r>
              <a:rPr lang="en-US" dirty="0"/>
              <a:t>A typical computer uses disk secondary storage to hold a wide variety of programs that can be copied into primary storage for execution, as requested by the user. Secondary storage is also used to archive data files</a:t>
            </a:r>
            <a:r>
              <a:rPr lang="en-US" dirty="0" smtClean="0"/>
              <a:t>.</a:t>
            </a:r>
            <a:endParaRPr lang="en-US" dirty="0"/>
          </a:p>
        </p:txBody>
      </p:sp>
    </p:spTree>
    <p:extLst>
      <p:ext uri="{BB962C8B-B14F-4D97-AF65-F5344CB8AC3E}">
        <p14:creationId xmlns:p14="http://schemas.microsoft.com/office/powerpoint/2010/main" val="29557622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normAutofit/>
          </a:bodyPr>
          <a:lstStyle/>
          <a:p>
            <a:pPr algn="l"/>
            <a:r>
              <a:rPr lang="en-US" dirty="0"/>
              <a:t>Secondary-storage devices are activated when the processor executes a READ or WRITE instruction. </a:t>
            </a:r>
            <a:endParaRPr lang="en-US" dirty="0" smtClean="0"/>
          </a:p>
          <a:p>
            <a:pPr algn="l"/>
            <a:r>
              <a:rPr lang="en-US" dirty="0" smtClean="0"/>
              <a:t>These </a:t>
            </a:r>
            <a:r>
              <a:rPr lang="en-US" dirty="0"/>
              <a:t>instructions are not as simple to do as the LOAD and STORE instructions, because the secondary-storage devices are so slow, and the processor should not waste time, doing nothing, waiting for the device to finish its work.</a:t>
            </a:r>
          </a:p>
          <a:p>
            <a:endParaRPr lang="en-US" dirty="0"/>
          </a:p>
        </p:txBody>
      </p:sp>
    </p:spTree>
    <p:extLst>
      <p:ext uri="{BB962C8B-B14F-4D97-AF65-F5344CB8AC3E}">
        <p14:creationId xmlns:p14="http://schemas.microsoft.com/office/powerpoint/2010/main" val="771624576"/>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algn="l"/>
            <a:r>
              <a:rPr lang="en-US" dirty="0"/>
              <a:t>The </a:t>
            </a:r>
            <a:r>
              <a:rPr lang="en-US" dirty="0" smtClean="0"/>
              <a:t>solution:</a:t>
            </a:r>
          </a:p>
          <a:p>
            <a:pPr algn="l"/>
            <a:r>
              <a:rPr lang="en-US" i="1" dirty="0" smtClean="0"/>
              <a:t>The </a:t>
            </a:r>
            <a:r>
              <a:rPr lang="en-US" i="1" dirty="0"/>
              <a:t>processor makes the request for a read or write and then proceeds to do other work</a:t>
            </a:r>
            <a:r>
              <a:rPr lang="en-US" dirty="0"/>
              <a:t>.</a:t>
            </a:r>
          </a:p>
          <a:p>
            <a:endParaRPr lang="en-US" dirty="0"/>
          </a:p>
        </p:txBody>
      </p:sp>
    </p:spTree>
    <p:extLst>
      <p:ext uri="{BB962C8B-B14F-4D97-AF65-F5344CB8AC3E}">
        <p14:creationId xmlns:p14="http://schemas.microsoft.com/office/powerpoint/2010/main" val="22878536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44361"/>
            <a:ext cx="6400800" cy="5365749"/>
          </a:xfrm>
        </p:spPr>
        <p:txBody>
          <a:bodyPr/>
          <a:lstStyle/>
          <a:p>
            <a:pPr algn="l"/>
            <a:r>
              <a:rPr lang="en-US" dirty="0"/>
              <a:t>For reasons of speed, primary storage is connected </a:t>
            </a:r>
            <a:r>
              <a:rPr lang="en-US" dirty="0" smtClean="0"/>
              <a:t>“more closely” to </a:t>
            </a:r>
            <a:r>
              <a:rPr lang="en-US" dirty="0"/>
              <a:t>the processor than are the input/output devices. </a:t>
            </a:r>
            <a:endParaRPr lang="en-US" dirty="0" smtClean="0"/>
          </a:p>
          <a:p>
            <a:pPr algn="l"/>
            <a:r>
              <a:rPr lang="en-US" dirty="0" smtClean="0"/>
              <a:t>Most </a:t>
            </a:r>
            <a:r>
              <a:rPr lang="en-US" dirty="0"/>
              <a:t>of the devices (e.g., internal disk, printer) are themselves primitive computers </a:t>
            </a:r>
            <a:r>
              <a:rPr lang="en-US" dirty="0" smtClean="0"/>
              <a:t>that contain </a:t>
            </a:r>
            <a:r>
              <a:rPr lang="en-US" dirty="0"/>
              <a:t>simple processors </a:t>
            </a:r>
            <a:r>
              <a:rPr lang="en-US" dirty="0" smtClean="0"/>
              <a:t>to help </a:t>
            </a:r>
            <a:r>
              <a:rPr lang="en-US" dirty="0"/>
              <a:t>transfer information to/from the processor to/from the device.</a:t>
            </a:r>
          </a:p>
          <a:p>
            <a:endParaRPr lang="en-US" dirty="0"/>
          </a:p>
        </p:txBody>
      </p:sp>
    </p:spTree>
    <p:extLst>
      <p:ext uri="{BB962C8B-B14F-4D97-AF65-F5344CB8AC3E}">
        <p14:creationId xmlns:p14="http://schemas.microsoft.com/office/powerpoint/2010/main" val="1979717155"/>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599" y="620889"/>
            <a:ext cx="6770511" cy="4782961"/>
          </a:xfrm>
        </p:spPr>
        <p:txBody>
          <a:bodyPr>
            <a:normAutofit fontScale="92500"/>
          </a:bodyPr>
          <a:lstStyle/>
          <a:p>
            <a:pPr algn="l"/>
            <a:r>
              <a:rPr lang="en-US" dirty="0" smtClean="0"/>
              <a:t>To execute </a:t>
            </a:r>
            <a:r>
              <a:rPr lang="en-US" dirty="0"/>
              <a:t>a WRITE instruction to the </a:t>
            </a:r>
            <a:r>
              <a:rPr lang="en-US" dirty="0" smtClean="0"/>
              <a:t>disk:</a:t>
            </a:r>
          </a:p>
          <a:p>
            <a:pPr algn="l"/>
            <a:r>
              <a:rPr lang="en-US" dirty="0" smtClean="0"/>
              <a:t>Fetch</a:t>
            </a:r>
            <a:r>
              <a:rPr lang="en-US" dirty="0"/>
              <a:t>: The control unit obtains the instruction from primary storage and places it in the instruction register, as usual.</a:t>
            </a:r>
          </a:p>
          <a:p>
            <a:pPr algn="l"/>
            <a:r>
              <a:rPr lang="en-US" dirty="0"/>
              <a:t>Decode: The control unit reads the instruction and determines that it is a WRITE. It extracts that name of the device to be </a:t>
            </a:r>
            <a:r>
              <a:rPr lang="en-US" dirty="0" smtClean="0"/>
              <a:t>used (</a:t>
            </a:r>
            <a:r>
              <a:rPr lang="en-US" dirty="0"/>
              <a:t>the disk), it extracts the address on the device where the information should be written, and it extracts the name of the register than holds the information to be written.</a:t>
            </a:r>
          </a:p>
          <a:p>
            <a:endParaRPr lang="en-US" dirty="0"/>
          </a:p>
        </p:txBody>
      </p:sp>
    </p:spTree>
    <p:extLst>
      <p:ext uri="{BB962C8B-B14F-4D97-AF65-F5344CB8AC3E}">
        <p14:creationId xmlns:p14="http://schemas.microsoft.com/office/powerpoint/2010/main" val="2592457984"/>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algn="l"/>
            <a:r>
              <a:rPr lang="en-US" dirty="0"/>
              <a:t>Execute: The control unit writes the address and data to the disk's </a:t>
            </a:r>
            <a:r>
              <a:rPr lang="en-US" i="1" dirty="0"/>
              <a:t>address buffer</a:t>
            </a:r>
            <a:r>
              <a:rPr lang="en-US" dirty="0"/>
              <a:t> and </a:t>
            </a:r>
            <a:r>
              <a:rPr lang="en-US" i="1" dirty="0"/>
              <a:t>data buffer</a:t>
            </a:r>
            <a:r>
              <a:rPr lang="en-US" dirty="0"/>
              <a:t>, which are two </a:t>
            </a:r>
            <a:r>
              <a:rPr lang="en-US" dirty="0" err="1"/>
              <a:t>fullwords</a:t>
            </a:r>
            <a:r>
              <a:rPr lang="en-US" dirty="0"/>
              <a:t> in primary storage. </a:t>
            </a:r>
            <a:endParaRPr lang="en-US" dirty="0" smtClean="0"/>
          </a:p>
          <a:p>
            <a:pPr algn="l"/>
            <a:r>
              <a:rPr lang="en-US" dirty="0" smtClean="0"/>
              <a:t>When </a:t>
            </a:r>
            <a:r>
              <a:rPr lang="en-US" dirty="0"/>
              <a:t>these writes are finished, the controller signals the disk along the control lines of the system bus that there is information waiting for it in primary storage.</a:t>
            </a:r>
          </a:p>
          <a:p>
            <a:endParaRPr lang="en-US" dirty="0"/>
          </a:p>
        </p:txBody>
      </p:sp>
    </p:spTree>
    <p:extLst>
      <p:ext uri="{BB962C8B-B14F-4D97-AF65-F5344CB8AC3E}">
        <p14:creationId xmlns:p14="http://schemas.microsoft.com/office/powerpoint/2010/main" val="3274192798"/>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45445" y="620889"/>
            <a:ext cx="7097888" cy="4782961"/>
          </a:xfrm>
        </p:spPr>
        <p:txBody>
          <a:bodyPr>
            <a:normAutofit fontScale="92500" lnSpcReduction="10000"/>
          </a:bodyPr>
          <a:lstStyle/>
          <a:p>
            <a:pPr algn="l"/>
            <a:r>
              <a:rPr lang="en-US" dirty="0"/>
              <a:t>Now that the processor has initiated the disk-write, it proceeds to the next instruction to </a:t>
            </a:r>
            <a:r>
              <a:rPr lang="en-US" dirty="0" smtClean="0"/>
              <a:t>execute.</a:t>
            </a:r>
          </a:p>
          <a:p>
            <a:pPr algn="l"/>
            <a:r>
              <a:rPr lang="en-US" dirty="0" smtClean="0"/>
              <a:t>At the </a:t>
            </a:r>
            <a:r>
              <a:rPr lang="en-US" dirty="0"/>
              <a:t>same time, the disk starts to spin, its own controller does a read of primary storage for the address and data information saved there, and finally, the data is written from primary storage to the disk.</a:t>
            </a:r>
          </a:p>
          <a:p>
            <a:pPr algn="l"/>
            <a:r>
              <a:rPr lang="en-US" dirty="0"/>
              <a:t>Each secondary-storage device has its own </a:t>
            </a:r>
            <a:r>
              <a:rPr lang="en-US" dirty="0" smtClean="0"/>
              <a:t>buffers reserved </a:t>
            </a:r>
            <a:r>
              <a:rPr lang="en-US" dirty="0"/>
              <a:t>for it in primary storage --- this is simpler than wiring the processor for buffers for each possible storage device.</a:t>
            </a:r>
          </a:p>
        </p:txBody>
      </p:sp>
    </p:spTree>
    <p:extLst>
      <p:ext uri="{BB962C8B-B14F-4D97-AF65-F5344CB8AC3E}">
        <p14:creationId xmlns:p14="http://schemas.microsoft.com/office/powerpoint/2010/main" val="2476184291"/>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normAutofit lnSpcReduction="10000"/>
          </a:bodyPr>
          <a:lstStyle/>
          <a:p>
            <a:pPr algn="l"/>
            <a:r>
              <a:rPr lang="en-US" dirty="0" smtClean="0"/>
              <a:t>An </a:t>
            </a:r>
            <a:r>
              <a:rPr lang="en-US" dirty="0"/>
              <a:t>important </a:t>
            </a:r>
            <a:r>
              <a:rPr lang="en-US" dirty="0" smtClean="0"/>
              <a:t>output device is </a:t>
            </a:r>
            <a:r>
              <a:rPr lang="en-US" dirty="0"/>
              <a:t>the computer's display. </a:t>
            </a:r>
            <a:endParaRPr lang="en-US" dirty="0" smtClean="0"/>
          </a:p>
          <a:p>
            <a:pPr algn="l"/>
            <a:r>
              <a:rPr lang="en-US" dirty="0" smtClean="0"/>
              <a:t>A </a:t>
            </a:r>
            <a:r>
              <a:rPr lang="en-US" dirty="0"/>
              <a:t>typical display is a huge grid of pixels (colored dots), each of which is defined by a trio of red-green-blue numerical values. </a:t>
            </a:r>
            <a:endParaRPr lang="en-US" dirty="0" smtClean="0"/>
          </a:p>
          <a:p>
            <a:pPr algn="l"/>
            <a:r>
              <a:rPr lang="en-US" dirty="0" smtClean="0"/>
              <a:t>The </a:t>
            </a:r>
            <a:r>
              <a:rPr lang="en-US" dirty="0"/>
              <a:t>display has a huge buffer in primary storage, where there is one </a:t>
            </a:r>
            <a:r>
              <a:rPr lang="en-US" dirty="0" smtClean="0"/>
              <a:t>or more bytes that </a:t>
            </a:r>
            <a:r>
              <a:rPr lang="en-US" dirty="0"/>
              <a:t>describes the color of each pixel</a:t>
            </a:r>
            <a:r>
              <a:rPr lang="en-US" dirty="0" smtClean="0"/>
              <a:t>.</a:t>
            </a:r>
          </a:p>
          <a:p>
            <a:pPr algn="l"/>
            <a:r>
              <a:rPr lang="en-US" dirty="0" smtClean="0"/>
              <a:t> </a:t>
            </a:r>
            <a:endParaRPr lang="en-US" dirty="0"/>
          </a:p>
        </p:txBody>
      </p:sp>
    </p:spTree>
    <p:extLst>
      <p:ext uri="{BB962C8B-B14F-4D97-AF65-F5344CB8AC3E}">
        <p14:creationId xmlns:p14="http://schemas.microsoft.com/office/powerpoint/2010/main" val="3502533196"/>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normAutofit/>
          </a:bodyPr>
          <a:lstStyle/>
          <a:p>
            <a:pPr algn="l"/>
            <a:r>
              <a:rPr lang="en-US" dirty="0"/>
              <a:t>A write instruction executed by the processor causes the display's buffer to be altered at the appropriate cells, and the </a:t>
            </a:r>
            <a:r>
              <a:rPr lang="en-US" i="1" dirty="0" smtClean="0"/>
              <a:t>video controller </a:t>
            </a:r>
            <a:r>
              <a:rPr lang="en-US" dirty="0" smtClean="0"/>
              <a:t>reads </a:t>
            </a:r>
            <a:r>
              <a:rPr lang="en-US" dirty="0"/>
              <a:t>the information in the buffer and copies its contents to the display, thus repainting the display.</a:t>
            </a:r>
          </a:p>
          <a:p>
            <a:endParaRPr lang="en-US" dirty="0" smtClean="0"/>
          </a:p>
          <a:p>
            <a:pPr algn="l"/>
            <a:r>
              <a:rPr lang="en-US" dirty="0" smtClean="0"/>
              <a:t>A computer </a:t>
            </a:r>
            <a:r>
              <a:rPr lang="en-US" dirty="0"/>
              <a:t>with buffers reserved for input/output devices in primary storage:</a:t>
            </a:r>
          </a:p>
        </p:txBody>
      </p:sp>
    </p:spTree>
    <p:extLst>
      <p:ext uri="{BB962C8B-B14F-4D97-AF65-F5344CB8AC3E}">
        <p14:creationId xmlns:p14="http://schemas.microsoft.com/office/powerpoint/2010/main" val="3130783105"/>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endParaRPr lang="en-US" dirty="0"/>
          </a:p>
        </p:txBody>
      </p:sp>
      <p:pic>
        <p:nvPicPr>
          <p:cNvPr id="2" name="Picture 1"/>
          <p:cNvPicPr>
            <a:picLocks noChangeAspect="1"/>
          </p:cNvPicPr>
          <p:nvPr/>
        </p:nvPicPr>
        <p:blipFill>
          <a:blip r:embed="rId2"/>
          <a:stretch>
            <a:fillRect/>
          </a:stretch>
        </p:blipFill>
        <p:spPr>
          <a:xfrm>
            <a:off x="1422400" y="1296811"/>
            <a:ext cx="6350000" cy="2768600"/>
          </a:xfrm>
          <a:prstGeom prst="rect">
            <a:avLst/>
          </a:prstGeom>
        </p:spPr>
      </p:pic>
    </p:spTree>
    <p:extLst>
      <p:ext uri="{BB962C8B-B14F-4D97-AF65-F5344CB8AC3E}">
        <p14:creationId xmlns:p14="http://schemas.microsoft.com/office/powerpoint/2010/main" val="2593495597"/>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35001"/>
            <a:ext cx="7772400" cy="888999"/>
          </a:xfrm>
        </p:spPr>
        <p:txBody>
          <a:bodyPr/>
          <a:lstStyle/>
          <a:p>
            <a:r>
              <a:rPr lang="en-US" dirty="0" smtClean="0"/>
              <a:t>Interrupts</a:t>
            </a:r>
            <a:endParaRPr lang="en-US" dirty="0"/>
          </a:p>
        </p:txBody>
      </p:sp>
      <p:sp>
        <p:nvSpPr>
          <p:cNvPr id="3" name="Subtitle 2"/>
          <p:cNvSpPr>
            <a:spLocks noGrp="1"/>
          </p:cNvSpPr>
          <p:nvPr>
            <p:ph type="subTitle" idx="1"/>
          </p:nvPr>
        </p:nvSpPr>
        <p:spPr>
          <a:xfrm>
            <a:off x="1371600" y="1636889"/>
            <a:ext cx="6400800" cy="3766961"/>
          </a:xfrm>
        </p:spPr>
        <p:txBody>
          <a:bodyPr>
            <a:normAutofit/>
          </a:bodyPr>
          <a:lstStyle/>
          <a:p>
            <a:pPr algn="l"/>
            <a:r>
              <a:rPr lang="en-US" dirty="0" smtClean="0"/>
              <a:t>A processor need not </a:t>
            </a:r>
            <a:r>
              <a:rPr lang="en-US" dirty="0"/>
              <a:t>wait for a secondary-storage device to complete </a:t>
            </a:r>
            <a:r>
              <a:rPr lang="en-US" dirty="0" smtClean="0"/>
              <a:t>an I/O operation</a:t>
            </a:r>
            <a:r>
              <a:rPr lang="en-US" dirty="0"/>
              <a:t>. </a:t>
            </a:r>
            <a:endParaRPr lang="en-US" dirty="0" smtClean="0"/>
          </a:p>
          <a:p>
            <a:pPr algn="l"/>
            <a:r>
              <a:rPr lang="en-US" dirty="0" smtClean="0"/>
              <a:t>But if </a:t>
            </a:r>
            <a:r>
              <a:rPr lang="en-US" dirty="0"/>
              <a:t>the processor asks the device to perform a read operation, how will the processor know when the information has been successfully read and deposited into the device's buffer in storage</a:t>
            </a:r>
            <a:r>
              <a:rPr lang="en-US" dirty="0" smtClean="0"/>
              <a:t>?</a:t>
            </a:r>
            <a:endParaRPr lang="en-US" dirty="0"/>
          </a:p>
        </p:txBody>
      </p:sp>
    </p:spTree>
    <p:extLst>
      <p:ext uri="{BB962C8B-B14F-4D97-AF65-F5344CB8AC3E}">
        <p14:creationId xmlns:p14="http://schemas.microsoft.com/office/powerpoint/2010/main" val="1302369169"/>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algn="l"/>
            <a:r>
              <a:rPr lang="en-US" dirty="0" smtClean="0"/>
              <a:t>Similarly: </a:t>
            </a:r>
          </a:p>
          <a:p>
            <a:pPr algn="l"/>
            <a:r>
              <a:rPr lang="en-US" dirty="0" smtClean="0"/>
              <a:t>A </a:t>
            </a:r>
            <a:r>
              <a:rPr lang="en-US" dirty="0"/>
              <a:t>human presses </a:t>
            </a:r>
            <a:r>
              <a:rPr lang="en-US" dirty="0" smtClean="0"/>
              <a:t>a mouse  </a:t>
            </a:r>
            <a:r>
              <a:rPr lang="en-US" dirty="0"/>
              <a:t>button, demanding attention from the processor (perhaps to start or stop a program or to provide input to the program that the processor is executing)</a:t>
            </a:r>
            <a:r>
              <a:rPr lang="en-US" dirty="0" smtClean="0"/>
              <a:t>.</a:t>
            </a:r>
          </a:p>
          <a:p>
            <a:pPr algn="l"/>
            <a:r>
              <a:rPr lang="en-US" dirty="0" smtClean="0"/>
              <a:t>How </a:t>
            </a:r>
            <a:r>
              <a:rPr lang="en-US" dirty="0"/>
              <a:t>is the processor </a:t>
            </a:r>
            <a:r>
              <a:rPr lang="en-US" dirty="0" smtClean="0"/>
              <a:t>signaled </a:t>
            </a:r>
            <a:r>
              <a:rPr lang="en-US" dirty="0"/>
              <a:t>about the mouse click?</a:t>
            </a:r>
          </a:p>
          <a:p>
            <a:endParaRPr lang="en-US" dirty="0"/>
          </a:p>
        </p:txBody>
      </p:sp>
    </p:spTree>
    <p:extLst>
      <p:ext uri="{BB962C8B-B14F-4D97-AF65-F5344CB8AC3E}">
        <p14:creationId xmlns:p14="http://schemas.microsoft.com/office/powerpoint/2010/main" val="1711927591"/>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normAutofit/>
          </a:bodyPr>
          <a:lstStyle/>
          <a:p>
            <a:pPr algn="l"/>
            <a:r>
              <a:rPr lang="en-US" dirty="0" smtClean="0"/>
              <a:t>To </a:t>
            </a:r>
            <a:r>
              <a:rPr lang="en-US" dirty="0"/>
              <a:t>handle </a:t>
            </a:r>
            <a:r>
              <a:rPr lang="en-US" dirty="0" smtClean="0"/>
              <a:t>such situations</a:t>
            </a:r>
            <a:r>
              <a:rPr lang="en-US" dirty="0"/>
              <a:t>, all processors are wired for interruption of their normal executions. </a:t>
            </a:r>
            <a:endParaRPr lang="en-US" dirty="0" smtClean="0"/>
          </a:p>
          <a:p>
            <a:pPr algn="l"/>
            <a:r>
              <a:rPr lang="en-US" dirty="0" smtClean="0"/>
              <a:t>Such </a:t>
            </a:r>
            <a:r>
              <a:rPr lang="en-US" dirty="0"/>
              <a:t>an interruption is called an </a:t>
            </a:r>
            <a:r>
              <a:rPr lang="en-US" i="1" dirty="0"/>
              <a:t>interrupt</a:t>
            </a:r>
            <a:r>
              <a:rPr lang="en-US" dirty="0"/>
              <a:t>.</a:t>
            </a:r>
          </a:p>
          <a:p>
            <a:pPr algn="l"/>
            <a:r>
              <a:rPr lang="en-US" dirty="0"/>
              <a:t>Recall the standard execution cycle:</a:t>
            </a:r>
          </a:p>
          <a:p>
            <a:pPr algn="l"/>
            <a:r>
              <a:rPr lang="en-US" dirty="0"/>
              <a:t>fetch</a:t>
            </a:r>
          </a:p>
          <a:p>
            <a:pPr algn="l"/>
            <a:r>
              <a:rPr lang="en-US" dirty="0"/>
              <a:t>decode</a:t>
            </a:r>
          </a:p>
          <a:p>
            <a:pPr algn="l"/>
            <a:r>
              <a:rPr lang="en-US" dirty="0"/>
              <a:t>execute</a:t>
            </a:r>
          </a:p>
          <a:p>
            <a:pPr algn="l"/>
            <a:r>
              <a:rPr lang="en-US" dirty="0">
                <a:solidFill>
                  <a:srgbClr val="FF0000"/>
                </a:solidFill>
              </a:rPr>
              <a:t>check for interrupts</a:t>
            </a:r>
          </a:p>
          <a:p>
            <a:endParaRPr lang="en-US" dirty="0"/>
          </a:p>
          <a:p>
            <a:endParaRPr lang="en-US" dirty="0"/>
          </a:p>
        </p:txBody>
      </p:sp>
    </p:spTree>
    <p:extLst>
      <p:ext uri="{BB962C8B-B14F-4D97-AF65-F5344CB8AC3E}">
        <p14:creationId xmlns:p14="http://schemas.microsoft.com/office/powerpoint/2010/main" val="2038724817"/>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algn="l"/>
            <a:r>
              <a:rPr lang="en-US" dirty="0" smtClean="0"/>
              <a:t>Recall the </a:t>
            </a:r>
            <a:r>
              <a:rPr lang="en-US" dirty="0"/>
              <a:t>extra register, the </a:t>
            </a:r>
            <a:r>
              <a:rPr lang="en-US" i="1" dirty="0"/>
              <a:t>interrupt register</a:t>
            </a:r>
            <a:r>
              <a:rPr lang="en-US" dirty="0"/>
              <a:t>, that is embedded in the processor:</a:t>
            </a:r>
          </a:p>
          <a:p>
            <a:endParaRPr lang="en-US" dirty="0"/>
          </a:p>
        </p:txBody>
      </p:sp>
      <p:pic>
        <p:nvPicPr>
          <p:cNvPr id="2" name="Picture 1"/>
          <p:cNvPicPr>
            <a:picLocks noChangeAspect="1"/>
          </p:cNvPicPr>
          <p:nvPr/>
        </p:nvPicPr>
        <p:blipFill>
          <a:blip r:embed="rId2"/>
          <a:stretch>
            <a:fillRect/>
          </a:stretch>
        </p:blipFill>
        <p:spPr>
          <a:xfrm>
            <a:off x="584200" y="2075744"/>
            <a:ext cx="7975600" cy="4089400"/>
          </a:xfrm>
          <a:prstGeom prst="rect">
            <a:avLst/>
          </a:prstGeom>
        </p:spPr>
      </p:pic>
    </p:spTree>
    <p:extLst>
      <p:ext uri="{BB962C8B-B14F-4D97-AF65-F5344CB8AC3E}">
        <p14:creationId xmlns:p14="http://schemas.microsoft.com/office/powerpoint/2010/main" val="57449874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endParaRPr lang="en-US" dirty="0"/>
          </a:p>
        </p:txBody>
      </p:sp>
      <p:pic>
        <p:nvPicPr>
          <p:cNvPr id="4" name="Picture 3"/>
          <p:cNvPicPr>
            <a:picLocks noChangeAspect="1"/>
          </p:cNvPicPr>
          <p:nvPr/>
        </p:nvPicPr>
        <p:blipFill>
          <a:blip r:embed="rId2"/>
          <a:stretch>
            <a:fillRect/>
          </a:stretch>
        </p:blipFill>
        <p:spPr>
          <a:xfrm>
            <a:off x="1205089" y="1936044"/>
            <a:ext cx="7454900" cy="2070100"/>
          </a:xfrm>
          <a:prstGeom prst="rect">
            <a:avLst/>
          </a:prstGeom>
        </p:spPr>
      </p:pic>
    </p:spTree>
    <p:extLst>
      <p:ext uri="{BB962C8B-B14F-4D97-AF65-F5344CB8AC3E}">
        <p14:creationId xmlns:p14="http://schemas.microsoft.com/office/powerpoint/2010/main" val="3237759068"/>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8444" y="620889"/>
            <a:ext cx="7337778" cy="5334000"/>
          </a:xfrm>
        </p:spPr>
        <p:txBody>
          <a:bodyPr>
            <a:normAutofit lnSpcReduction="10000"/>
          </a:bodyPr>
          <a:lstStyle/>
          <a:p>
            <a:pPr algn="l"/>
            <a:r>
              <a:rPr lang="en-US" dirty="0" smtClean="0"/>
              <a:t>The </a:t>
            </a:r>
            <a:r>
              <a:rPr lang="en-US" dirty="0"/>
              <a:t>interrupt register is connected to the the system bus, so that when a secondary storage device has completed an action, it signals the control unit by setting to 1 one of the bits in the interrupt register.</a:t>
            </a:r>
          </a:p>
          <a:p>
            <a:pPr algn="l"/>
            <a:r>
              <a:rPr lang="en-US" dirty="0" smtClean="0"/>
              <a:t>Now we </a:t>
            </a:r>
            <a:r>
              <a:rPr lang="en-US" dirty="0"/>
              <a:t>can explain the final step of the execution cycle, the check for interrupts: </a:t>
            </a:r>
            <a:endParaRPr lang="en-US" dirty="0" smtClean="0"/>
          </a:p>
          <a:p>
            <a:pPr algn="l"/>
            <a:r>
              <a:rPr lang="en-US" dirty="0" smtClean="0"/>
              <a:t>After </a:t>
            </a:r>
            <a:r>
              <a:rPr lang="en-US" dirty="0"/>
              <a:t>the execution step, the control unit examines the contents of the interrupt register, checking to see if any bit in the register is set to 1. If all bits are 0, then no device has completed an action, so the processor can start a new instruction.</a:t>
            </a:r>
          </a:p>
          <a:p>
            <a:endParaRPr lang="en-US" dirty="0"/>
          </a:p>
        </p:txBody>
      </p:sp>
    </p:spTree>
    <p:extLst>
      <p:ext uri="{BB962C8B-B14F-4D97-AF65-F5344CB8AC3E}">
        <p14:creationId xmlns:p14="http://schemas.microsoft.com/office/powerpoint/2010/main" val="693279684"/>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algn="l"/>
            <a:r>
              <a:rPr lang="en-US" dirty="0"/>
              <a:t>But if a bit is set to 1, then there is an </a:t>
            </a:r>
            <a:r>
              <a:rPr lang="en-US" i="1" dirty="0"/>
              <a:t>interrupt</a:t>
            </a:r>
            <a:r>
              <a:rPr lang="en-US" dirty="0"/>
              <a:t> --- the processor must pause its execution and do whatever instructions are </a:t>
            </a:r>
            <a:r>
              <a:rPr lang="en-US" dirty="0" smtClean="0"/>
              <a:t>needed.</a:t>
            </a:r>
          </a:p>
          <a:p>
            <a:pPr algn="l"/>
            <a:endParaRPr lang="en-US" dirty="0"/>
          </a:p>
          <a:p>
            <a:endParaRPr lang="en-US" dirty="0"/>
          </a:p>
        </p:txBody>
      </p:sp>
    </p:spTree>
    <p:extLst>
      <p:ext uri="{BB962C8B-B14F-4D97-AF65-F5344CB8AC3E}">
        <p14:creationId xmlns:p14="http://schemas.microsoft.com/office/powerpoint/2010/main" val="2149455546"/>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normAutofit/>
          </a:bodyPr>
          <a:lstStyle/>
          <a:p>
            <a:pPr algn="l"/>
            <a:r>
              <a:rPr lang="en-US" dirty="0"/>
              <a:t>P</a:t>
            </a:r>
            <a:r>
              <a:rPr lang="en-US" dirty="0" smtClean="0"/>
              <a:t>erhaps </a:t>
            </a:r>
            <a:r>
              <a:rPr lang="en-US" dirty="0"/>
              <a:t>the user has pressed the mouse button</a:t>
            </a:r>
            <a:r>
              <a:rPr lang="en-US" dirty="0" smtClean="0"/>
              <a:t>.</a:t>
            </a:r>
          </a:p>
          <a:p>
            <a:pPr algn="l"/>
            <a:r>
              <a:rPr lang="en-US" dirty="0" smtClean="0"/>
              <a:t> </a:t>
            </a:r>
            <a:r>
              <a:rPr lang="en-US" dirty="0"/>
              <a:t>The device controller for the mouse sends a signal on the system bus to set to 1 the bit for a </a:t>
            </a:r>
            <a:r>
              <a:rPr lang="en-US" dirty="0" smtClean="0"/>
              <a:t>“mouse interrupt” in </a:t>
            </a:r>
            <a:r>
              <a:rPr lang="en-US" dirty="0"/>
              <a:t>the interrupt register. </a:t>
            </a:r>
            <a:endParaRPr lang="en-US" dirty="0" smtClean="0"/>
          </a:p>
          <a:p>
            <a:pPr algn="l"/>
            <a:r>
              <a:rPr lang="en-US" dirty="0" smtClean="0"/>
              <a:t>When </a:t>
            </a:r>
            <a:r>
              <a:rPr lang="en-US" dirty="0"/>
              <a:t>the control unit examines the interrupt register at the end of its current execution cycle, it sees that the bit for the mouse is set to 1. </a:t>
            </a:r>
            <a:endParaRPr lang="en-US" dirty="0" smtClean="0"/>
          </a:p>
        </p:txBody>
      </p:sp>
    </p:spTree>
    <p:extLst>
      <p:ext uri="{BB962C8B-B14F-4D97-AF65-F5344CB8AC3E}">
        <p14:creationId xmlns:p14="http://schemas.microsoft.com/office/powerpoint/2010/main" val="3569820730"/>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algn="l"/>
            <a:r>
              <a:rPr lang="en-US" dirty="0" smtClean="0"/>
              <a:t>It resets </a:t>
            </a:r>
            <a:r>
              <a:rPr lang="en-US" dirty="0"/>
              <a:t>the bit to 0 and </a:t>
            </a:r>
            <a:r>
              <a:rPr lang="en-US" i="1" dirty="0"/>
              <a:t>resets the instruction counter to the address of the program that must be executed whenever the mouse button is pressed</a:t>
            </a:r>
            <a:r>
              <a:rPr lang="en-US" dirty="0"/>
              <a:t>. Once the mouse-button program finishes, the processor can resume the work it was doing</a:t>
            </a:r>
            <a:r>
              <a:rPr lang="en-US" dirty="0" smtClean="0"/>
              <a:t>.</a:t>
            </a:r>
          </a:p>
          <a:p>
            <a:pPr algn="l"/>
            <a:endParaRPr lang="en-US" dirty="0"/>
          </a:p>
          <a:p>
            <a:pPr algn="l"/>
            <a:r>
              <a:rPr lang="en-US" dirty="0"/>
              <a:t>The mouse-button program is called an </a:t>
            </a:r>
            <a:r>
              <a:rPr lang="en-US" i="1" dirty="0"/>
              <a:t>interrupt handler</a:t>
            </a:r>
            <a:r>
              <a:rPr lang="en-US" dirty="0"/>
              <a:t>.</a:t>
            </a:r>
          </a:p>
        </p:txBody>
      </p:sp>
    </p:spTree>
    <p:extLst>
      <p:ext uri="{BB962C8B-B14F-4D97-AF65-F5344CB8AC3E}">
        <p14:creationId xmlns:p14="http://schemas.microsoft.com/office/powerpoint/2010/main" val="1694054240"/>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855178" cy="4782961"/>
          </a:xfrm>
        </p:spPr>
        <p:txBody>
          <a:bodyPr>
            <a:normAutofit fontScale="92500"/>
          </a:bodyPr>
          <a:lstStyle/>
          <a:p>
            <a:pPr algn="l"/>
            <a:r>
              <a:rPr lang="en-US" dirty="0" smtClean="0"/>
              <a:t>The </a:t>
            </a:r>
            <a:r>
              <a:rPr lang="en-US" dirty="0"/>
              <a:t>previous </a:t>
            </a:r>
            <a:r>
              <a:rPr lang="en-US" dirty="0" smtClean="0"/>
              <a:t>explanation skipped </a:t>
            </a:r>
            <a:r>
              <a:rPr lang="en-US" dirty="0"/>
              <a:t>a lot of details: </a:t>
            </a:r>
            <a:endParaRPr lang="en-US" dirty="0" smtClean="0"/>
          </a:p>
          <a:p>
            <a:pPr marL="457200" indent="-457200" algn="l">
              <a:buFont typeface="Arial"/>
              <a:buChar char="•"/>
            </a:pPr>
            <a:r>
              <a:rPr lang="en-US" dirty="0" smtClean="0"/>
              <a:t>Where </a:t>
            </a:r>
            <a:r>
              <a:rPr lang="en-US" dirty="0"/>
              <a:t>does the processor find the interrupt-handler program for the mouse? </a:t>
            </a:r>
            <a:endParaRPr lang="en-US" dirty="0" smtClean="0"/>
          </a:p>
          <a:p>
            <a:pPr marL="457200" indent="-457200" algn="l">
              <a:buFont typeface="Arial"/>
              <a:buChar char="•"/>
            </a:pPr>
            <a:r>
              <a:rPr lang="en-US" dirty="0" smtClean="0"/>
              <a:t>What </a:t>
            </a:r>
            <a:r>
              <a:rPr lang="en-US" dirty="0"/>
              <a:t>happens to the information resting in the registers if we must pause execution and start </a:t>
            </a:r>
            <a:r>
              <a:rPr lang="en-US" dirty="0" smtClean="0"/>
              <a:t>an interrupt </a:t>
            </a:r>
            <a:r>
              <a:rPr lang="en-US" dirty="0"/>
              <a:t>handler? </a:t>
            </a:r>
            <a:endParaRPr lang="en-US" dirty="0" smtClean="0"/>
          </a:p>
          <a:p>
            <a:pPr marL="457200" indent="-457200" algn="l">
              <a:buFont typeface="Arial"/>
              <a:buChar char="•"/>
            </a:pPr>
            <a:r>
              <a:rPr lang="en-US" dirty="0" smtClean="0"/>
              <a:t>What </a:t>
            </a:r>
            <a:r>
              <a:rPr lang="en-US" dirty="0"/>
              <a:t>if more than one interrupt bit is set? </a:t>
            </a:r>
            <a:endParaRPr lang="en-US" dirty="0" smtClean="0"/>
          </a:p>
          <a:p>
            <a:pPr marL="457200" indent="-457200" algn="l">
              <a:buFont typeface="Arial"/>
              <a:buChar char="•"/>
            </a:pPr>
            <a:r>
              <a:rPr lang="en-US" dirty="0" smtClean="0"/>
              <a:t>What </a:t>
            </a:r>
            <a:r>
              <a:rPr lang="en-US" dirty="0"/>
              <a:t>if a new interrupt bit gets set while the processor is executing the mouse-button program?</a:t>
            </a:r>
          </a:p>
        </p:txBody>
      </p:sp>
    </p:spTree>
    <p:extLst>
      <p:ext uri="{BB962C8B-B14F-4D97-AF65-F5344CB8AC3E}">
        <p14:creationId xmlns:p14="http://schemas.microsoft.com/office/powerpoint/2010/main" val="1063840946"/>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algn="l"/>
            <a:r>
              <a:rPr lang="en-US" dirty="0" smtClean="0"/>
              <a:t>Here is an illustration of how interrupt handlers are organized:</a:t>
            </a:r>
            <a:endParaRPr lang="en-US" dirty="0"/>
          </a:p>
        </p:txBody>
      </p:sp>
    </p:spTree>
    <p:extLst>
      <p:ext uri="{BB962C8B-B14F-4D97-AF65-F5344CB8AC3E}">
        <p14:creationId xmlns:p14="http://schemas.microsoft.com/office/powerpoint/2010/main" val="1241974088"/>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endParaRPr lang="en-US" dirty="0"/>
          </a:p>
        </p:txBody>
      </p:sp>
      <p:pic>
        <p:nvPicPr>
          <p:cNvPr id="2" name="Picture 1"/>
          <p:cNvPicPr>
            <a:picLocks noChangeAspect="1"/>
          </p:cNvPicPr>
          <p:nvPr/>
        </p:nvPicPr>
        <p:blipFill>
          <a:blip r:embed="rId2"/>
          <a:stretch>
            <a:fillRect/>
          </a:stretch>
        </p:blipFill>
        <p:spPr>
          <a:xfrm>
            <a:off x="1219200" y="774700"/>
            <a:ext cx="6705600" cy="5308600"/>
          </a:xfrm>
          <a:prstGeom prst="rect">
            <a:avLst/>
          </a:prstGeom>
        </p:spPr>
      </p:pic>
    </p:spTree>
    <p:extLst>
      <p:ext uri="{BB962C8B-B14F-4D97-AF65-F5344CB8AC3E}">
        <p14:creationId xmlns:p14="http://schemas.microsoft.com/office/powerpoint/2010/main" val="3768913547"/>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03111" y="620889"/>
            <a:ext cx="7281333" cy="4995333"/>
          </a:xfrm>
        </p:spPr>
        <p:txBody>
          <a:bodyPr>
            <a:normAutofit/>
          </a:bodyPr>
          <a:lstStyle/>
          <a:p>
            <a:pPr algn="l"/>
            <a:r>
              <a:rPr lang="en-US" dirty="0" smtClean="0"/>
              <a:t>Locations in memory hold </a:t>
            </a:r>
            <a:r>
              <a:rPr lang="en-US" dirty="0"/>
              <a:t>the addresses of the starting instructions for each of the interrupt handlers for the devices. </a:t>
            </a:r>
            <a:endParaRPr lang="en-US" dirty="0" smtClean="0"/>
          </a:p>
          <a:p>
            <a:pPr algn="l"/>
            <a:r>
              <a:rPr lang="en-US" dirty="0" smtClean="0"/>
              <a:t>The </a:t>
            </a:r>
            <a:r>
              <a:rPr lang="en-US" dirty="0"/>
              <a:t>sequence of addresses is called an </a:t>
            </a:r>
            <a:r>
              <a:rPr lang="en-US" i="1" dirty="0"/>
              <a:t>interrupt vector</a:t>
            </a:r>
            <a:r>
              <a:rPr lang="en-US" dirty="0"/>
              <a:t>. </a:t>
            </a:r>
            <a:endParaRPr lang="en-US" dirty="0" smtClean="0"/>
          </a:p>
          <a:p>
            <a:pPr algn="l"/>
            <a:r>
              <a:rPr lang="en-US" dirty="0" smtClean="0"/>
              <a:t>The </a:t>
            </a:r>
            <a:r>
              <a:rPr lang="en-US" dirty="0"/>
              <a:t>processor finds the address of the needed interrupt handler from the interrupt vector</a:t>
            </a:r>
            <a:r>
              <a:rPr lang="en-US" dirty="0" smtClean="0"/>
              <a:t>.</a:t>
            </a:r>
            <a:endParaRPr lang="en-US" dirty="0"/>
          </a:p>
        </p:txBody>
      </p:sp>
    </p:spTree>
    <p:extLst>
      <p:ext uri="{BB962C8B-B14F-4D97-AF65-F5344CB8AC3E}">
        <p14:creationId xmlns:p14="http://schemas.microsoft.com/office/powerpoint/2010/main" val="3893814744"/>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normAutofit/>
          </a:bodyPr>
          <a:lstStyle/>
          <a:p>
            <a:pPr algn="l"/>
            <a:r>
              <a:rPr lang="en-US" dirty="0"/>
              <a:t>Before the processor starts executing an interrupt handler, it must copy the current values in all its registers to a </a:t>
            </a:r>
            <a:r>
              <a:rPr lang="en-US" i="1" dirty="0"/>
              <a:t>register-save area</a:t>
            </a:r>
            <a:r>
              <a:rPr lang="en-US" dirty="0"/>
              <a:t> in primary storage</a:t>
            </a:r>
            <a:r>
              <a:rPr lang="en-US" dirty="0" smtClean="0"/>
              <a:t>.</a:t>
            </a:r>
          </a:p>
          <a:p>
            <a:pPr algn="l"/>
            <a:r>
              <a:rPr lang="en-US" dirty="0" smtClean="0"/>
              <a:t>When </a:t>
            </a:r>
            <a:r>
              <a:rPr lang="en-US" dirty="0"/>
              <a:t>the interrupt handler is finished, the values in the register-save area are copied back into the registers in the processor, so that the processor can resume what it was doing before the interrupt.</a:t>
            </a:r>
          </a:p>
          <a:p>
            <a:endParaRPr lang="en-US" dirty="0" smtClean="0"/>
          </a:p>
          <a:p>
            <a:endParaRPr lang="en-US" dirty="0"/>
          </a:p>
        </p:txBody>
      </p:sp>
    </p:spTree>
    <p:extLst>
      <p:ext uri="{BB962C8B-B14F-4D97-AF65-F5344CB8AC3E}">
        <p14:creationId xmlns:p14="http://schemas.microsoft.com/office/powerpoint/2010/main" val="779051585"/>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algn="l"/>
            <a:r>
              <a:rPr lang="en-US" dirty="0" smtClean="0"/>
              <a:t>To handle multiple interrupts, the </a:t>
            </a:r>
            <a:r>
              <a:rPr lang="en-US" dirty="0"/>
              <a:t>basic idea is that an executing interrupt handler can itself be interrupted and its own registers can be saved.</a:t>
            </a:r>
          </a:p>
          <a:p>
            <a:endParaRPr lang="en-US" dirty="0"/>
          </a:p>
        </p:txBody>
      </p:sp>
    </p:spTree>
    <p:extLst>
      <p:ext uri="{BB962C8B-B14F-4D97-AF65-F5344CB8AC3E}">
        <p14:creationId xmlns:p14="http://schemas.microsoft.com/office/powerpoint/2010/main" val="213224955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50333"/>
            <a:ext cx="7772400" cy="790223"/>
          </a:xfrm>
        </p:spPr>
        <p:txBody>
          <a:bodyPr/>
          <a:lstStyle/>
          <a:p>
            <a:r>
              <a:rPr lang="en-US" dirty="0" smtClean="0"/>
              <a:t>Binary Coding</a:t>
            </a:r>
            <a:endParaRPr lang="en-US" dirty="0"/>
          </a:p>
        </p:txBody>
      </p:sp>
      <p:sp>
        <p:nvSpPr>
          <p:cNvPr id="3" name="Subtitle 2"/>
          <p:cNvSpPr>
            <a:spLocks noGrp="1"/>
          </p:cNvSpPr>
          <p:nvPr>
            <p:ph type="subTitle" idx="1"/>
          </p:nvPr>
        </p:nvSpPr>
        <p:spPr>
          <a:xfrm>
            <a:off x="1371600" y="1778000"/>
            <a:ext cx="6400800" cy="3625850"/>
          </a:xfrm>
        </p:spPr>
        <p:txBody>
          <a:bodyPr>
            <a:normAutofit/>
          </a:bodyPr>
          <a:lstStyle/>
          <a:p>
            <a:pPr algn="l"/>
            <a:r>
              <a:rPr lang="en-US" dirty="0"/>
              <a:t>The information </a:t>
            </a:r>
            <a:r>
              <a:rPr lang="en-US" dirty="0" smtClean="0"/>
              <a:t>in a computer is encoded as electrical </a:t>
            </a:r>
            <a:r>
              <a:rPr lang="en-US" dirty="0"/>
              <a:t>off-on </a:t>
            </a:r>
            <a:r>
              <a:rPr lang="en-US" dirty="0" smtClean="0"/>
              <a:t>(“0 </a:t>
            </a:r>
            <a:r>
              <a:rPr lang="en-US" dirty="0"/>
              <a:t>and </a:t>
            </a:r>
            <a:r>
              <a:rPr lang="en-US" dirty="0" smtClean="0"/>
              <a:t>1”) </a:t>
            </a:r>
            <a:r>
              <a:rPr lang="en-US" dirty="0"/>
              <a:t>pulses that travel on the bus and arrive to the </a:t>
            </a:r>
            <a:r>
              <a:rPr lang="en-US" dirty="0" smtClean="0"/>
              <a:t>processor.</a:t>
            </a:r>
            <a:endParaRPr lang="en-US" dirty="0"/>
          </a:p>
          <a:p>
            <a:pPr algn="l"/>
            <a:r>
              <a:rPr lang="en-US" dirty="0" smtClean="0"/>
              <a:t>Here is a summary of </a:t>
            </a:r>
            <a:r>
              <a:rPr lang="en-US" dirty="0"/>
              <a:t>base-2 (</a:t>
            </a:r>
            <a:r>
              <a:rPr lang="en-US" i="1" dirty="0"/>
              <a:t>binary</a:t>
            </a:r>
            <a:r>
              <a:rPr lang="en-US" dirty="0"/>
              <a:t>) coding of numbers, which is the concept upon which computer information is based:</a:t>
            </a:r>
          </a:p>
          <a:p>
            <a:endParaRPr lang="en-US" dirty="0"/>
          </a:p>
          <a:p>
            <a:endParaRPr lang="en-US" dirty="0"/>
          </a:p>
          <a:p>
            <a:endParaRPr lang="en-US" dirty="0"/>
          </a:p>
        </p:txBody>
      </p:sp>
    </p:spTree>
    <p:extLst>
      <p:ext uri="{BB962C8B-B14F-4D97-AF65-F5344CB8AC3E}">
        <p14:creationId xmlns:p14="http://schemas.microsoft.com/office/powerpoint/2010/main" val="4259283976"/>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49112"/>
            <a:ext cx="7772400" cy="1044222"/>
          </a:xfrm>
        </p:spPr>
        <p:txBody>
          <a:bodyPr/>
          <a:lstStyle/>
          <a:p>
            <a:r>
              <a:rPr lang="en-US" dirty="0" smtClean="0"/>
              <a:t>The Operating System</a:t>
            </a:r>
            <a:endParaRPr lang="en-US" dirty="0"/>
          </a:p>
        </p:txBody>
      </p:sp>
      <p:sp>
        <p:nvSpPr>
          <p:cNvPr id="3" name="Subtitle 2"/>
          <p:cNvSpPr>
            <a:spLocks noGrp="1"/>
          </p:cNvSpPr>
          <p:nvPr>
            <p:ph type="subTitle" idx="1"/>
          </p:nvPr>
        </p:nvSpPr>
        <p:spPr>
          <a:xfrm>
            <a:off x="1371600" y="1693334"/>
            <a:ext cx="6400800" cy="3710516"/>
          </a:xfrm>
        </p:spPr>
        <p:txBody>
          <a:bodyPr/>
          <a:lstStyle/>
          <a:p>
            <a:pPr algn="l"/>
            <a:r>
              <a:rPr lang="en-US" dirty="0" smtClean="0"/>
              <a:t>It is clear that a computer's </a:t>
            </a:r>
            <a:r>
              <a:rPr lang="en-US" dirty="0"/>
              <a:t>operation </a:t>
            </a:r>
            <a:r>
              <a:rPr lang="en-US" dirty="0" smtClean="0"/>
              <a:t>can be </a:t>
            </a:r>
            <a:r>
              <a:rPr lang="en-US" dirty="0"/>
              <a:t>complicated </a:t>
            </a:r>
            <a:r>
              <a:rPr lang="en-US" dirty="0" smtClean="0"/>
              <a:t>– there </a:t>
            </a:r>
            <a:r>
              <a:rPr lang="en-US" dirty="0"/>
              <a:t>are special storage areas, special programs, etc. </a:t>
            </a:r>
            <a:endParaRPr lang="en-US" dirty="0" smtClean="0"/>
          </a:p>
          <a:p>
            <a:pPr algn="l"/>
            <a:r>
              <a:rPr lang="en-US" dirty="0" smtClean="0"/>
              <a:t>It </a:t>
            </a:r>
            <a:r>
              <a:rPr lang="en-US" dirty="0"/>
              <a:t>is useful to have a startup program that creates these special items and manages everything</a:t>
            </a:r>
            <a:r>
              <a:rPr lang="en-US" dirty="0" smtClean="0"/>
              <a:t>.</a:t>
            </a:r>
          </a:p>
          <a:p>
            <a:pPr algn="l"/>
            <a:endParaRPr lang="en-US" dirty="0"/>
          </a:p>
        </p:txBody>
      </p:sp>
    </p:spTree>
    <p:extLst>
      <p:ext uri="{BB962C8B-B14F-4D97-AF65-F5344CB8AC3E}">
        <p14:creationId xmlns:p14="http://schemas.microsoft.com/office/powerpoint/2010/main" val="856450968"/>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algn="l"/>
            <a:r>
              <a:rPr lang="en-US" dirty="0"/>
              <a:t>The startup- and manager-program is the </a:t>
            </a:r>
            <a:r>
              <a:rPr lang="en-US" i="1" dirty="0"/>
              <a:t>operating system</a:t>
            </a:r>
            <a:r>
              <a:rPr lang="en-US" dirty="0"/>
              <a:t>. </a:t>
            </a:r>
            <a:endParaRPr lang="en-US" dirty="0" smtClean="0"/>
          </a:p>
          <a:p>
            <a:pPr algn="l"/>
            <a:r>
              <a:rPr lang="en-US" dirty="0" smtClean="0"/>
              <a:t>When </a:t>
            </a:r>
            <a:r>
              <a:rPr lang="en-US" dirty="0"/>
              <a:t>the computer is first started, the operating system is the program that executes first. </a:t>
            </a:r>
            <a:endParaRPr lang="en-US" dirty="0" smtClean="0"/>
          </a:p>
          <a:p>
            <a:pPr algn="l"/>
            <a:r>
              <a:rPr lang="en-US" dirty="0" smtClean="0"/>
              <a:t>It initializes </a:t>
            </a:r>
            <a:r>
              <a:rPr lang="en-US" dirty="0"/>
              <a:t>the computer's storage as well as the controllers for the various devices. The interrupt handlers just discussed </a:t>
            </a:r>
            <a:r>
              <a:rPr lang="en-US" dirty="0" smtClean="0"/>
              <a:t>are considered </a:t>
            </a:r>
            <a:r>
              <a:rPr lang="en-US" dirty="0"/>
              <a:t>parts of the operating system.</a:t>
            </a:r>
          </a:p>
          <a:p>
            <a:pPr algn="l"/>
            <a:endParaRPr lang="en-US" dirty="0"/>
          </a:p>
        </p:txBody>
      </p:sp>
    </p:spTree>
    <p:extLst>
      <p:ext uri="{BB962C8B-B14F-4D97-AF65-F5344CB8AC3E}">
        <p14:creationId xmlns:p14="http://schemas.microsoft.com/office/powerpoint/2010/main" val="3352288179"/>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algn="l"/>
            <a:r>
              <a:rPr lang="en-US" dirty="0"/>
              <a:t> In addition, the operating system helps the processor execute multiple programs </a:t>
            </a:r>
            <a:r>
              <a:rPr lang="en-US" dirty="0" smtClean="0"/>
              <a:t>“simultaneously” by </a:t>
            </a:r>
            <a:r>
              <a:rPr lang="en-US" dirty="0"/>
              <a:t>executing each program a bit at a time. </a:t>
            </a:r>
            <a:endParaRPr lang="en-US" dirty="0" smtClean="0"/>
          </a:p>
          <a:p>
            <a:pPr algn="l"/>
            <a:r>
              <a:rPr lang="en-US" dirty="0" smtClean="0"/>
              <a:t>This </a:t>
            </a:r>
            <a:r>
              <a:rPr lang="en-US" dirty="0"/>
              <a:t>technique, </a:t>
            </a:r>
            <a:r>
              <a:rPr lang="en-US" i="1" dirty="0" smtClean="0"/>
              <a:t>multi-programming</a:t>
            </a:r>
            <a:r>
              <a:rPr lang="en-US" dirty="0" smtClean="0"/>
              <a:t>, </a:t>
            </a:r>
            <a:r>
              <a:rPr lang="en-US" dirty="0"/>
              <a:t>is crucial so that a human user can start and use, say, a web browser and a text editor, at the same time.</a:t>
            </a:r>
          </a:p>
        </p:txBody>
      </p:sp>
    </p:spTree>
    <p:extLst>
      <p:ext uri="{BB962C8B-B14F-4D97-AF65-F5344CB8AC3E}">
        <p14:creationId xmlns:p14="http://schemas.microsoft.com/office/powerpoint/2010/main" val="2291886356"/>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967111"/>
          </a:xfrm>
        </p:spPr>
        <p:txBody>
          <a:bodyPr>
            <a:normAutofit lnSpcReduction="10000"/>
          </a:bodyPr>
          <a:lstStyle/>
          <a:p>
            <a:pPr algn="l"/>
            <a:r>
              <a:rPr lang="en-US" dirty="0"/>
              <a:t>The operating system is especially helpful at managing one particular output device </a:t>
            </a:r>
            <a:r>
              <a:rPr lang="en-US" dirty="0" smtClean="0"/>
              <a:t>– the </a:t>
            </a:r>
            <a:r>
              <a:rPr lang="en-US" dirty="0"/>
              <a:t>computer's display. The operating system includes a program called the </a:t>
            </a:r>
            <a:r>
              <a:rPr lang="en-US" i="1" dirty="0"/>
              <a:t>window manager</a:t>
            </a:r>
            <a:r>
              <a:rPr lang="en-US" dirty="0"/>
              <a:t>, which when executed, paints and repaints as needed the pixels in the display. </a:t>
            </a:r>
            <a:endParaRPr lang="en-US" dirty="0" smtClean="0"/>
          </a:p>
          <a:p>
            <a:pPr algn="l"/>
            <a:r>
              <a:rPr lang="en-US" dirty="0" smtClean="0"/>
              <a:t>The </a:t>
            </a:r>
            <a:r>
              <a:rPr lang="en-US" dirty="0"/>
              <a:t>window manager must be executing </a:t>
            </a:r>
            <a:r>
              <a:rPr lang="en-US" i="1" dirty="0" smtClean="0"/>
              <a:t>all </a:t>
            </a:r>
            <a:r>
              <a:rPr lang="en-US" i="1" dirty="0"/>
              <a:t>the time</a:t>
            </a:r>
            <a:r>
              <a:rPr lang="en-US" dirty="0" smtClean="0"/>
              <a:t>, </a:t>
            </a:r>
            <a:r>
              <a:rPr lang="en-US" dirty="0"/>
              <a:t>even while the human user starts programs like a web browser, text editor, etc.</a:t>
            </a:r>
          </a:p>
        </p:txBody>
      </p:sp>
    </p:spTree>
    <p:extLst>
      <p:ext uri="{BB962C8B-B14F-4D97-AF65-F5344CB8AC3E}">
        <p14:creationId xmlns:p14="http://schemas.microsoft.com/office/powerpoint/2010/main" val="365543459"/>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normAutofit/>
          </a:bodyPr>
          <a:lstStyle/>
          <a:p>
            <a:pPr algn="l"/>
            <a:r>
              <a:rPr lang="en-US" dirty="0"/>
              <a:t>The operating system lets the window manager repaint the display in stages: when the window-manager program repaints the display, it must execute a sequence of WRITE instructions. </a:t>
            </a:r>
            <a:endParaRPr lang="en-US" dirty="0" smtClean="0"/>
          </a:p>
          <a:p>
            <a:pPr algn="l"/>
            <a:r>
              <a:rPr lang="en-US" dirty="0" smtClean="0"/>
              <a:t>When </a:t>
            </a:r>
            <a:r>
              <a:rPr lang="en-US" dirty="0"/>
              <a:t>the processor executes one of the WRITE instructions, this triggers the display's controller to paint part of the display. </a:t>
            </a:r>
            <a:endParaRPr lang="en-US" dirty="0" smtClean="0"/>
          </a:p>
        </p:txBody>
      </p:sp>
    </p:spTree>
    <p:extLst>
      <p:ext uri="{BB962C8B-B14F-4D97-AF65-F5344CB8AC3E}">
        <p14:creationId xmlns:p14="http://schemas.microsoft.com/office/powerpoint/2010/main" val="2712150176"/>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algn="l"/>
            <a:r>
              <a:rPr lang="en-US" dirty="0"/>
              <a:t>When the display controller finishes painting the part, it sets a bit in the interrupt register so that the interrupt handler for the display can execute and tell the processor to restart the window manager and continue repainting the display. </a:t>
            </a:r>
            <a:endParaRPr lang="en-US" dirty="0" smtClean="0"/>
          </a:p>
          <a:p>
            <a:pPr algn="l"/>
            <a:r>
              <a:rPr lang="en-US" dirty="0" smtClean="0"/>
              <a:t>In </a:t>
            </a:r>
            <a:r>
              <a:rPr lang="en-US" dirty="0"/>
              <a:t>this way, the window manager is executing </a:t>
            </a:r>
            <a:r>
              <a:rPr lang="en-US" dirty="0" smtClean="0"/>
              <a:t>“all </a:t>
            </a:r>
            <a:r>
              <a:rPr lang="en-US" dirty="0"/>
              <a:t>the time</a:t>
            </a:r>
            <a:r>
              <a:rPr lang="en-US" dirty="0" smtClean="0"/>
              <a:t>,” in </a:t>
            </a:r>
            <a:r>
              <a:rPr lang="en-US" dirty="0"/>
              <a:t>starts and stops.</a:t>
            </a:r>
          </a:p>
          <a:p>
            <a:endParaRPr lang="en-US" dirty="0"/>
          </a:p>
        </p:txBody>
      </p:sp>
    </p:spTree>
    <p:extLst>
      <p:ext uri="{BB962C8B-B14F-4D97-AF65-F5344CB8AC3E}">
        <p14:creationId xmlns:p14="http://schemas.microsoft.com/office/powerpoint/2010/main" val="1264606666"/>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pPr algn="l"/>
            <a:r>
              <a:rPr lang="en-US" dirty="0" smtClean="0"/>
              <a:t>Here is an illustration of a computer with an operating system loaded and running:</a:t>
            </a:r>
            <a:endParaRPr lang="en-US" dirty="0"/>
          </a:p>
        </p:txBody>
      </p:sp>
    </p:spTree>
    <p:extLst>
      <p:ext uri="{BB962C8B-B14F-4D97-AF65-F5344CB8AC3E}">
        <p14:creationId xmlns:p14="http://schemas.microsoft.com/office/powerpoint/2010/main" val="1248884577"/>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lstStyle/>
          <a:p>
            <a:endParaRPr lang="en-US" dirty="0"/>
          </a:p>
        </p:txBody>
      </p:sp>
      <p:pic>
        <p:nvPicPr>
          <p:cNvPr id="2" name="Picture 1"/>
          <p:cNvPicPr>
            <a:picLocks noChangeAspect="1"/>
          </p:cNvPicPr>
          <p:nvPr/>
        </p:nvPicPr>
        <p:blipFill>
          <a:blip r:embed="rId2"/>
          <a:stretch>
            <a:fillRect/>
          </a:stretch>
        </p:blipFill>
        <p:spPr>
          <a:xfrm>
            <a:off x="1320800" y="0"/>
            <a:ext cx="6489290" cy="6858000"/>
          </a:xfrm>
          <a:prstGeom prst="rect">
            <a:avLst/>
          </a:prstGeom>
        </p:spPr>
      </p:pic>
    </p:spTree>
    <p:extLst>
      <p:ext uri="{BB962C8B-B14F-4D97-AF65-F5344CB8AC3E}">
        <p14:creationId xmlns:p14="http://schemas.microsoft.com/office/powerpoint/2010/main" val="685834184"/>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77334"/>
            <a:ext cx="7772400" cy="931334"/>
          </a:xfrm>
        </p:spPr>
        <p:txBody>
          <a:bodyPr/>
          <a:lstStyle/>
          <a:p>
            <a:r>
              <a:rPr lang="en-US" dirty="0" smtClean="0"/>
              <a:t>Virtual Memory</a:t>
            </a:r>
            <a:endParaRPr lang="en-US" dirty="0"/>
          </a:p>
        </p:txBody>
      </p:sp>
      <p:sp>
        <p:nvSpPr>
          <p:cNvPr id="3" name="Subtitle 2"/>
          <p:cNvSpPr>
            <a:spLocks noGrp="1"/>
          </p:cNvSpPr>
          <p:nvPr>
            <p:ph type="subTitle" idx="1"/>
          </p:nvPr>
        </p:nvSpPr>
        <p:spPr>
          <a:xfrm>
            <a:off x="1371600" y="1749778"/>
            <a:ext cx="6400800" cy="3654072"/>
          </a:xfrm>
        </p:spPr>
        <p:txBody>
          <a:bodyPr/>
          <a:lstStyle/>
          <a:p>
            <a:pPr algn="l"/>
            <a:r>
              <a:rPr lang="en-US" dirty="0" smtClean="0"/>
              <a:t>An operating system allows hundreds or even thousands of programs to co-exist during execution.</a:t>
            </a:r>
          </a:p>
          <a:p>
            <a:pPr algn="l"/>
            <a:r>
              <a:rPr lang="en-US" dirty="0" smtClean="0"/>
              <a:t>How does it protect against interference between programs?</a:t>
            </a:r>
          </a:p>
          <a:p>
            <a:pPr algn="l"/>
            <a:r>
              <a:rPr lang="en-US" dirty="0" smtClean="0"/>
              <a:t>A remarkable mechanism – virtual memory – </a:t>
            </a:r>
            <a:r>
              <a:rPr lang="en-US" i="1" dirty="0" smtClean="0"/>
              <a:t>guarantees</a:t>
            </a:r>
            <a:r>
              <a:rPr lang="en-US" dirty="0" smtClean="0"/>
              <a:t> non-interference!</a:t>
            </a:r>
          </a:p>
          <a:p>
            <a:pPr algn="l"/>
            <a:endParaRPr lang="en-US" dirty="0" smtClean="0"/>
          </a:p>
          <a:p>
            <a:pPr algn="l"/>
            <a:endParaRPr lang="en-US" dirty="0"/>
          </a:p>
        </p:txBody>
      </p:sp>
    </p:spTree>
    <p:extLst>
      <p:ext uri="{BB962C8B-B14F-4D97-AF65-F5344CB8AC3E}">
        <p14:creationId xmlns:p14="http://schemas.microsoft.com/office/powerpoint/2010/main" val="117698225"/>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normAutofit lnSpcReduction="10000"/>
          </a:bodyPr>
          <a:lstStyle/>
          <a:p>
            <a:pPr algn="l"/>
            <a:r>
              <a:rPr lang="en-US" dirty="0"/>
              <a:t>The addresses used by a program are </a:t>
            </a:r>
            <a:r>
              <a:rPr lang="en-US" i="1" dirty="0"/>
              <a:t>virtual</a:t>
            </a:r>
            <a:r>
              <a:rPr lang="en-US" dirty="0"/>
              <a:t>. </a:t>
            </a:r>
          </a:p>
          <a:p>
            <a:pPr algn="l"/>
            <a:r>
              <a:rPr lang="en-US" dirty="0"/>
              <a:t>This means an address used by a program </a:t>
            </a:r>
            <a:r>
              <a:rPr lang="en-US" i="1" dirty="0"/>
              <a:t>isn’t</a:t>
            </a:r>
            <a:r>
              <a:rPr lang="en-US" dirty="0"/>
              <a:t> the address actually accessed. </a:t>
            </a:r>
          </a:p>
          <a:p>
            <a:pPr algn="l"/>
            <a:r>
              <a:rPr lang="en-US" dirty="0"/>
              <a:t>When executing, a program is given two special registers, called </a:t>
            </a:r>
            <a:r>
              <a:rPr lang="en-US" i="1" dirty="0"/>
              <a:t>base</a:t>
            </a:r>
            <a:r>
              <a:rPr lang="en-US" dirty="0"/>
              <a:t> and </a:t>
            </a:r>
            <a:r>
              <a:rPr lang="en-US" i="1" dirty="0"/>
              <a:t>bound</a:t>
            </a:r>
            <a:r>
              <a:rPr lang="en-US" dirty="0"/>
              <a:t>.</a:t>
            </a:r>
          </a:p>
          <a:p>
            <a:pPr algn="l"/>
            <a:r>
              <a:rPr lang="en-US" dirty="0"/>
              <a:t>The base register stores an the first memory address assigned to a program.</a:t>
            </a:r>
          </a:p>
          <a:p>
            <a:pPr algn="l"/>
            <a:r>
              <a:rPr lang="en-US" dirty="0"/>
              <a:t>When a program reads or writes address v it actually accesses address base + v. </a:t>
            </a:r>
          </a:p>
          <a:p>
            <a:endParaRPr lang="en-US" dirty="0"/>
          </a:p>
        </p:txBody>
      </p:sp>
    </p:spTree>
    <p:extLst>
      <p:ext uri="{BB962C8B-B14F-4D97-AF65-F5344CB8AC3E}">
        <p14:creationId xmlns:p14="http://schemas.microsoft.com/office/powerpoint/2010/main" val="9094483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20889"/>
            <a:ext cx="6400800" cy="4782961"/>
          </a:xfrm>
        </p:spPr>
        <p:txBody>
          <a:bodyPr>
            <a:normAutofit fontScale="85000" lnSpcReduction="20000"/>
          </a:bodyPr>
          <a:lstStyle/>
          <a:p>
            <a:r>
              <a:rPr lang="en-US" dirty="0"/>
              <a:t>number   binary coding</a:t>
            </a:r>
          </a:p>
          <a:p>
            <a:r>
              <a:rPr lang="en-US" dirty="0"/>
              <a:t> </a:t>
            </a:r>
            <a:r>
              <a:rPr lang="en-US" dirty="0">
                <a:latin typeface="Courier"/>
                <a:cs typeface="Courier"/>
              </a:rPr>
              <a:t>0        0000</a:t>
            </a:r>
          </a:p>
          <a:p>
            <a:r>
              <a:rPr lang="en-US" dirty="0">
                <a:latin typeface="Courier"/>
                <a:cs typeface="Courier"/>
              </a:rPr>
              <a:t> 1        0001</a:t>
            </a:r>
          </a:p>
          <a:p>
            <a:r>
              <a:rPr lang="en-US" dirty="0">
                <a:latin typeface="Courier"/>
                <a:cs typeface="Courier"/>
              </a:rPr>
              <a:t> 2        0010</a:t>
            </a:r>
          </a:p>
          <a:p>
            <a:r>
              <a:rPr lang="en-US" dirty="0">
                <a:latin typeface="Courier"/>
                <a:cs typeface="Courier"/>
              </a:rPr>
              <a:t> 3        0011</a:t>
            </a:r>
          </a:p>
          <a:p>
            <a:r>
              <a:rPr lang="en-US" dirty="0">
                <a:latin typeface="Courier"/>
                <a:cs typeface="Courier"/>
              </a:rPr>
              <a:t> 4        0100</a:t>
            </a:r>
          </a:p>
          <a:p>
            <a:r>
              <a:rPr lang="en-US" dirty="0">
                <a:latin typeface="Courier"/>
                <a:cs typeface="Courier"/>
              </a:rPr>
              <a:t> 5        0101</a:t>
            </a:r>
          </a:p>
          <a:p>
            <a:r>
              <a:rPr lang="en-US" dirty="0">
                <a:latin typeface="Courier"/>
                <a:cs typeface="Courier"/>
              </a:rPr>
              <a:t> 6        0110</a:t>
            </a:r>
          </a:p>
          <a:p>
            <a:r>
              <a:rPr lang="en-US" dirty="0">
                <a:latin typeface="Courier"/>
                <a:cs typeface="Courier"/>
              </a:rPr>
              <a:t> 7        0111</a:t>
            </a:r>
          </a:p>
          <a:p>
            <a:r>
              <a:rPr lang="en-US" dirty="0">
                <a:latin typeface="Courier"/>
                <a:cs typeface="Courier"/>
              </a:rPr>
              <a:t> 8        1000</a:t>
            </a:r>
          </a:p>
          <a:p>
            <a:r>
              <a:rPr lang="en-US" dirty="0">
                <a:latin typeface="Courier"/>
                <a:cs typeface="Courier"/>
              </a:rPr>
              <a:t>    ...</a:t>
            </a:r>
          </a:p>
          <a:p>
            <a:r>
              <a:rPr lang="en-US" dirty="0">
                <a:latin typeface="Courier"/>
                <a:cs typeface="Courier"/>
              </a:rPr>
              <a:t>14        1110</a:t>
            </a:r>
          </a:p>
          <a:p>
            <a:r>
              <a:rPr lang="en-US" dirty="0">
                <a:latin typeface="Courier"/>
                <a:cs typeface="Courier"/>
              </a:rPr>
              <a:t>15        1111</a:t>
            </a:r>
          </a:p>
          <a:p>
            <a:endParaRPr lang="en-US" dirty="0"/>
          </a:p>
        </p:txBody>
      </p:sp>
    </p:spTree>
    <p:extLst>
      <p:ext uri="{BB962C8B-B14F-4D97-AF65-F5344CB8AC3E}">
        <p14:creationId xmlns:p14="http://schemas.microsoft.com/office/powerpoint/2010/main" val="1580807250"/>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77333"/>
            <a:ext cx="6400800" cy="4726517"/>
          </a:xfrm>
        </p:spPr>
        <p:txBody>
          <a:bodyPr/>
          <a:lstStyle/>
          <a:p>
            <a:pPr algn="l"/>
            <a:r>
              <a:rPr lang="en-US" dirty="0" smtClean="0"/>
              <a:t>Similarly, the bound register represents the largest address a program may access. This guarantees memory addresses beyond a program’s allocation are untouched.</a:t>
            </a:r>
          </a:p>
          <a:p>
            <a:pPr algn="l"/>
            <a:r>
              <a:rPr lang="en-US" dirty="0" smtClean="0"/>
              <a:t>With virtual memory no program can touch another program’s memory allocation, guaranteeing peaceful co-existence.</a:t>
            </a:r>
            <a:endParaRPr lang="en-US" dirty="0"/>
          </a:p>
        </p:txBody>
      </p:sp>
    </p:spTree>
    <p:extLst>
      <p:ext uri="{BB962C8B-B14F-4D97-AF65-F5344CB8AC3E}">
        <p14:creationId xmlns:p14="http://schemas.microsoft.com/office/powerpoint/2010/main" val="876549918"/>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2557"/>
            <a:ext cx="7772400" cy="973665"/>
          </a:xfrm>
        </p:spPr>
        <p:txBody>
          <a:bodyPr/>
          <a:lstStyle/>
          <a:p>
            <a:r>
              <a:rPr lang="en-US" dirty="0" smtClean="0"/>
              <a:t>Paging</a:t>
            </a:r>
            <a:endParaRPr lang="en-US" dirty="0"/>
          </a:p>
        </p:txBody>
      </p:sp>
      <p:sp>
        <p:nvSpPr>
          <p:cNvPr id="3" name="Subtitle 2"/>
          <p:cNvSpPr>
            <a:spLocks noGrp="1"/>
          </p:cNvSpPr>
          <p:nvPr>
            <p:ph type="subTitle" idx="1"/>
          </p:nvPr>
        </p:nvSpPr>
        <p:spPr>
          <a:xfrm>
            <a:off x="1371600" y="1806221"/>
            <a:ext cx="6400800" cy="4035779"/>
          </a:xfrm>
        </p:spPr>
        <p:txBody>
          <a:bodyPr/>
          <a:lstStyle/>
          <a:p>
            <a:pPr algn="l"/>
            <a:r>
              <a:rPr lang="en-US" dirty="0" smtClean="0"/>
              <a:t>Even with virtual memory, we face another problem in running hundreds of programs simultaneously. </a:t>
            </a:r>
          </a:p>
          <a:p>
            <a:pPr algn="l"/>
            <a:r>
              <a:rPr lang="en-US" dirty="0" smtClean="0"/>
              <a:t>A big program may need megabytes of memory space. But we may not have a free block of memory that big!</a:t>
            </a:r>
          </a:p>
          <a:p>
            <a:pPr algn="l"/>
            <a:r>
              <a:rPr lang="en-US" dirty="0" smtClean="0"/>
              <a:t>Here we exploit a very clever extension of virtual memory called </a:t>
            </a:r>
            <a:r>
              <a:rPr lang="en-US" i="1" dirty="0" smtClean="0"/>
              <a:t>paging</a:t>
            </a:r>
            <a:r>
              <a:rPr lang="en-US" dirty="0" smtClean="0"/>
              <a:t>.</a:t>
            </a:r>
            <a:endParaRPr lang="en-US" dirty="0"/>
          </a:p>
        </p:txBody>
      </p:sp>
    </p:spTree>
    <p:extLst>
      <p:ext uri="{BB962C8B-B14F-4D97-AF65-F5344CB8AC3E}">
        <p14:creationId xmlns:p14="http://schemas.microsoft.com/office/powerpoint/2010/main" val="773079215"/>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70378" y="663222"/>
            <a:ext cx="6400800" cy="4779434"/>
          </a:xfrm>
        </p:spPr>
        <p:txBody>
          <a:bodyPr>
            <a:normAutofit lnSpcReduction="10000"/>
          </a:bodyPr>
          <a:lstStyle/>
          <a:p>
            <a:pPr algn="l"/>
            <a:r>
              <a:rPr lang="en-US" dirty="0" smtClean="0"/>
              <a:t>Memory is divided into a large number of fixed size units called </a:t>
            </a:r>
            <a:r>
              <a:rPr lang="en-US" i="1" dirty="0" smtClean="0"/>
              <a:t>pages</a:t>
            </a:r>
            <a:r>
              <a:rPr lang="en-US" dirty="0" smtClean="0"/>
              <a:t>. Page size is commonly in the range 4k to 32k bytes.</a:t>
            </a:r>
          </a:p>
          <a:p>
            <a:pPr algn="l"/>
            <a:r>
              <a:rPr lang="en-US" dirty="0" smtClean="0"/>
              <a:t>If a program needs 100k bytes, it is allocated 25 pages.</a:t>
            </a:r>
          </a:p>
          <a:p>
            <a:pPr algn="l"/>
            <a:r>
              <a:rPr lang="en-US" dirty="0" smtClean="0"/>
              <a:t>But, each page is mapped into processor memory </a:t>
            </a:r>
            <a:r>
              <a:rPr lang="en-US" i="1" dirty="0" smtClean="0"/>
              <a:t>independently</a:t>
            </a:r>
            <a:r>
              <a:rPr lang="en-US" dirty="0" smtClean="0"/>
              <a:t>.</a:t>
            </a:r>
          </a:p>
          <a:p>
            <a:pPr algn="l"/>
            <a:r>
              <a:rPr lang="en-US" dirty="0" smtClean="0"/>
              <a:t>And some are </a:t>
            </a:r>
            <a:r>
              <a:rPr lang="en-US" i="1" dirty="0" smtClean="0"/>
              <a:t>not mapped </a:t>
            </a:r>
            <a:r>
              <a:rPr lang="en-US" dirty="0" smtClean="0"/>
              <a:t>at all!</a:t>
            </a:r>
          </a:p>
          <a:p>
            <a:pPr algn="l"/>
            <a:r>
              <a:rPr lang="en-US" dirty="0" smtClean="0"/>
              <a:t>Thus the first page allocated may be at location 100,000. The second may be at</a:t>
            </a:r>
            <a:endParaRPr lang="en-US" dirty="0"/>
          </a:p>
        </p:txBody>
      </p:sp>
    </p:spTree>
    <p:extLst>
      <p:ext uri="{BB962C8B-B14F-4D97-AF65-F5344CB8AC3E}">
        <p14:creationId xmlns:p14="http://schemas.microsoft.com/office/powerpoint/2010/main" val="2021534112"/>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70378" y="663222"/>
            <a:ext cx="6400800" cy="4779434"/>
          </a:xfrm>
        </p:spPr>
        <p:txBody>
          <a:bodyPr/>
          <a:lstStyle/>
          <a:p>
            <a:pPr algn="l"/>
            <a:r>
              <a:rPr lang="en-US" dirty="0" smtClean="0"/>
              <a:t>location 40,000. The third may not have any memory allocation (yet).</a:t>
            </a:r>
          </a:p>
          <a:p>
            <a:pPr algn="l"/>
            <a:r>
              <a:rPr lang="en-US" dirty="0" smtClean="0"/>
              <a:t>Here is an illustration:</a:t>
            </a:r>
            <a:endParaRPr lang="en-US" dirty="0"/>
          </a:p>
        </p:txBody>
      </p:sp>
      <p:pic>
        <p:nvPicPr>
          <p:cNvPr id="2" name="Picture 1"/>
          <p:cNvPicPr>
            <a:picLocks noChangeAspect="1"/>
          </p:cNvPicPr>
          <p:nvPr/>
        </p:nvPicPr>
        <p:blipFill>
          <a:blip r:embed="rId2"/>
          <a:stretch>
            <a:fillRect/>
          </a:stretch>
        </p:blipFill>
        <p:spPr>
          <a:xfrm>
            <a:off x="3282390" y="2216765"/>
            <a:ext cx="2855944" cy="4514234"/>
          </a:xfrm>
          <a:prstGeom prst="rect">
            <a:avLst/>
          </a:prstGeom>
        </p:spPr>
      </p:pic>
    </p:spTree>
    <p:extLst>
      <p:ext uri="{BB962C8B-B14F-4D97-AF65-F5344CB8AC3E}">
        <p14:creationId xmlns:p14="http://schemas.microsoft.com/office/powerpoint/2010/main" val="3447994597"/>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70378" y="663222"/>
            <a:ext cx="6400800" cy="4779434"/>
          </a:xfrm>
        </p:spPr>
        <p:txBody>
          <a:bodyPr/>
          <a:lstStyle/>
          <a:p>
            <a:pPr algn="l"/>
            <a:r>
              <a:rPr lang="en-US" dirty="0" smtClean="0"/>
              <a:t>If a program grows too large, parts of it (in terms of pages) may be removed from memory and copied to the hard drive.</a:t>
            </a:r>
          </a:p>
          <a:p>
            <a:pPr algn="l"/>
            <a:r>
              <a:rPr lang="en-US" dirty="0" smtClean="0"/>
              <a:t>This means 2 programs, each of size 1 megabyte, can co-exist in a single 1 megabyte block of processor memory!</a:t>
            </a:r>
          </a:p>
        </p:txBody>
      </p:sp>
    </p:spTree>
    <p:extLst>
      <p:ext uri="{BB962C8B-B14F-4D97-AF65-F5344CB8AC3E}">
        <p14:creationId xmlns:p14="http://schemas.microsoft.com/office/powerpoint/2010/main" val="179247091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62517"/>
            <a:ext cx="6400800" cy="4782961"/>
          </a:xfrm>
        </p:spPr>
        <p:txBody>
          <a:bodyPr>
            <a:normAutofit fontScale="92500" lnSpcReduction="10000"/>
          </a:bodyPr>
          <a:lstStyle/>
          <a:p>
            <a:pPr algn="l"/>
            <a:r>
              <a:rPr lang="en-US" dirty="0" smtClean="0"/>
              <a:t>It </a:t>
            </a:r>
            <a:r>
              <a:rPr lang="en-US" dirty="0"/>
              <a:t>is possible to do arithmetic in base </a:t>
            </a:r>
            <a:r>
              <a:rPr lang="en-US" dirty="0" smtClean="0"/>
              <a:t>two; 3</a:t>
            </a:r>
            <a:r>
              <a:rPr lang="en-US" dirty="0"/>
              <a:t>+5 is written:</a:t>
            </a:r>
          </a:p>
          <a:p>
            <a:pPr algn="l"/>
            <a:r>
              <a:rPr lang="en-US" dirty="0">
                <a:latin typeface="Courier"/>
                <a:cs typeface="Courier"/>
              </a:rPr>
              <a:t> 0011</a:t>
            </a:r>
          </a:p>
          <a:p>
            <a:pPr algn="l"/>
            <a:r>
              <a:rPr lang="en-US" dirty="0">
                <a:latin typeface="Courier"/>
                <a:cs typeface="Courier"/>
              </a:rPr>
              <a:t>+0101</a:t>
            </a:r>
          </a:p>
          <a:p>
            <a:pPr algn="l"/>
            <a:r>
              <a:rPr lang="en-US" dirty="0">
                <a:latin typeface="Courier"/>
                <a:cs typeface="Courier"/>
              </a:rPr>
              <a:t>-----</a:t>
            </a:r>
          </a:p>
          <a:p>
            <a:pPr algn="l"/>
            <a:r>
              <a:rPr lang="en-US" dirty="0">
                <a:latin typeface="Courier"/>
                <a:cs typeface="Courier"/>
              </a:rPr>
              <a:t> </a:t>
            </a:r>
            <a:r>
              <a:rPr lang="en-US" dirty="0" smtClean="0">
                <a:latin typeface="Courier"/>
                <a:cs typeface="Courier"/>
              </a:rPr>
              <a:t>1000</a:t>
            </a:r>
          </a:p>
          <a:p>
            <a:pPr algn="l"/>
            <a:endParaRPr lang="en-US" dirty="0">
              <a:latin typeface="Courier"/>
              <a:cs typeface="Courier"/>
            </a:endParaRPr>
          </a:p>
          <a:p>
            <a:pPr algn="l"/>
            <a:r>
              <a:rPr lang="en-US" dirty="0"/>
              <a:t>The addition works like normal (base-10) arithmetic, where 1 + 1 = 10 (0 with a carry of 1). Subtraction, multiplication, etc., work this way, </a:t>
            </a:r>
            <a:r>
              <a:rPr lang="en-US" dirty="0" smtClean="0"/>
              <a:t>too..</a:t>
            </a:r>
            <a:endParaRPr lang="en-US" dirty="0"/>
          </a:p>
        </p:txBody>
      </p:sp>
    </p:spTree>
    <p:extLst>
      <p:ext uri="{BB962C8B-B14F-4D97-AF65-F5344CB8AC3E}">
        <p14:creationId xmlns:p14="http://schemas.microsoft.com/office/powerpoint/2010/main" val="86406620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logo_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logo_design.potx</Template>
  <TotalTime>173581</TotalTime>
  <Words>4412</Words>
  <Application>Microsoft Macintosh PowerPoint</Application>
  <PresentationFormat>On-screen Show (4:3)</PresentationFormat>
  <Paragraphs>284</Paragraphs>
  <Slides>84</Slides>
  <Notes>0</Notes>
  <HiddenSlides>0</HiddenSlides>
  <MMClips>0</MMClip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logo_design</vt:lpstr>
      <vt:lpstr>CS 367   Introduction to Data Structures   </vt:lpstr>
      <vt:lpstr>PowerPoint Presentation</vt:lpstr>
      <vt:lpstr>PowerPoint Presentation</vt:lpstr>
      <vt:lpstr>PowerPoint Presentation</vt:lpstr>
      <vt:lpstr>PowerPoint Presentation</vt:lpstr>
      <vt:lpstr>PowerPoint Presentation</vt:lpstr>
      <vt:lpstr>Binary Coding</vt:lpstr>
      <vt:lpstr>PowerPoint Presentation</vt:lpstr>
      <vt:lpstr>PowerPoint Presentation</vt:lpstr>
      <vt:lpstr>Negative values</vt:lpstr>
      <vt:lpstr>PowerPoint Presentation</vt:lpstr>
      <vt:lpstr>Why did we add that 1?</vt:lpstr>
      <vt:lpstr>Registers</vt:lpstr>
      <vt:lpstr>PowerPoint Presentation</vt:lpstr>
      <vt:lpstr>PowerPoint Presentation</vt:lpstr>
      <vt:lpstr>PowerPoint Presentation</vt:lpstr>
      <vt:lpstr>Central processing unit</vt:lpstr>
      <vt:lpstr>PowerPoint Presentation</vt:lpstr>
      <vt:lpstr>PowerPoint Presentation</vt:lpstr>
      <vt:lpstr>PowerPoint Presentation</vt:lpstr>
      <vt:lpstr>PowerPoint Presentation</vt:lpstr>
      <vt:lpstr>Processor Speed</vt:lpstr>
      <vt:lpstr>Primary Storage (Main Memory)</vt:lpstr>
      <vt:lpstr>PowerPoint Presentation</vt:lpstr>
      <vt:lpstr>PowerPoint Presentation</vt:lpstr>
      <vt:lpstr>PowerPoint Presentation</vt:lpstr>
      <vt:lpstr>PowerPoint Presentation</vt:lpstr>
      <vt:lpstr>PowerPoint Presentation</vt:lpstr>
      <vt:lpstr>Stored Program Architecture</vt:lpstr>
      <vt:lpstr>PowerPoint Presentation</vt:lpstr>
      <vt:lpstr>PowerPoint Presentation</vt:lpstr>
      <vt:lpstr>PowerPoint Presentation</vt:lpstr>
      <vt:lpstr>PowerPoint Presentation</vt:lpstr>
      <vt:lpstr>Instruction Format</vt:lpstr>
      <vt:lpstr>PowerPoint Presentation</vt:lpstr>
      <vt:lpstr>Assembly Language</vt:lpstr>
      <vt:lpstr>Instruction Cycle</vt:lpstr>
      <vt:lpstr>PowerPoint Presentation</vt:lpstr>
      <vt:lpstr>An Example</vt:lpstr>
      <vt:lpstr>PowerPoint Presentation</vt:lpstr>
      <vt:lpstr>Instruction Set</vt:lpstr>
      <vt:lpstr>Development of Programming Languages</vt:lpstr>
      <vt:lpstr>PowerPoint Presentation</vt:lpstr>
      <vt:lpstr>PowerPoint Presentation</vt:lpstr>
      <vt:lpstr>Discs and Hard Drives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Interrupts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Operating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Virtual Memory</vt:lpstr>
      <vt:lpstr>PowerPoint Presentation</vt:lpstr>
      <vt:lpstr>PowerPoint Presentation</vt:lpstr>
      <vt:lpstr>Paging</vt:lpstr>
      <vt:lpstr>PowerPoint Presentation</vt:lpstr>
      <vt:lpstr>PowerPoint Presentation</vt:lpstr>
      <vt:lpstr>PowerPoint Presentation</vt:lpstr>
    </vt:vector>
  </TitlesOfParts>
  <Company>U of Wisconsin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Charles Fischer</dc:creator>
  <cp:lastModifiedBy>Charles Fischer</cp:lastModifiedBy>
  <cp:revision>459</cp:revision>
  <cp:lastPrinted>2018-04-19T16:47:57Z</cp:lastPrinted>
  <dcterms:created xsi:type="dcterms:W3CDTF">2014-03-07T22:02:56Z</dcterms:created>
  <dcterms:modified xsi:type="dcterms:W3CDTF">2018-04-26T15:53:06Z</dcterms:modified>
</cp:coreProperties>
</file>