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7" r:id="rId2"/>
    <p:sldId id="448" r:id="rId3"/>
    <p:sldId id="471" r:id="rId4"/>
    <p:sldId id="485" r:id="rId5"/>
    <p:sldId id="446" r:id="rId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646D78"/>
    <a:srgbClr val="494C4F"/>
    <a:srgbClr val="000000"/>
    <a:srgbClr val="48CF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74"/>
    <p:restoredTop sz="95179"/>
  </p:normalViewPr>
  <p:slideViewPr>
    <p:cSldViewPr snapToGrid="0" snapToObjects="1">
      <p:cViewPr varScale="1">
        <p:scale>
          <a:sx n="153" d="100"/>
          <a:sy n="153" d="100"/>
        </p:scale>
        <p:origin x="17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0886C-921D-F84B-9CFC-65BA030355A4}" type="datetimeFigureOut">
              <a:rPr kumimoji="1" lang="zh-CN" altLang="en-US" smtClean="0"/>
              <a:t>2021/3/27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ED9B0-4501-874E-8BCA-D6C51D50C6D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B7180-7E15-4A0D-95D9-9A4C1292B94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5ED9B0-4501-874E-8BCA-D6C51D50C6D6}" type="slidenum">
              <a:rPr kumimoji="1" lang="zh-CN" altLang="en-US" smtClean="0"/>
              <a:t>4</a:t>
            </a:fld>
            <a:endParaRPr kumimoji="1" lang="zh-CN" altLang="en-US"/>
          </a:p>
        </p:txBody>
      </p:sp>
    </p:spTree>
    <p:extLst>
      <p:ext uri="{BB962C8B-B14F-4D97-AF65-F5344CB8AC3E}">
        <p14:creationId xmlns:p14="http://schemas.microsoft.com/office/powerpoint/2010/main" val="359969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3/27/21</a:t>
            </a:fld>
            <a:endParaRPr lang="en-US" dirty="0"/>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非标题">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F63ED52-5299-DE4F-A176-C9F074CCC517}" type="datetimeFigureOut">
              <a:rPr kumimoji="1" lang="zh-CN" altLang="en-US" smtClean="0"/>
              <a:t>2021/3/27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EB3B90C-8DE3-0347-89F7-C28044BFC3F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3/27/21</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 name="组合 33"/>
          <p:cNvGrpSpPr/>
          <p:nvPr/>
        </p:nvGrpSpPr>
        <p:grpSpPr>
          <a:xfrm>
            <a:off x="0" y="0"/>
            <a:ext cx="9144001" cy="4492532"/>
            <a:chOff x="0" y="0"/>
            <a:chExt cx="12192001" cy="5990042"/>
          </a:xfrm>
        </p:grpSpPr>
        <p:sp>
          <p:nvSpPr>
            <p:cNvPr id="12" name="矩形 11"/>
            <p:cNvSpPr/>
            <p:nvPr/>
          </p:nvSpPr>
          <p:spPr>
            <a:xfrm>
              <a:off x="7917" y="0"/>
              <a:ext cx="12184084" cy="4821381"/>
            </a:xfrm>
            <a:custGeom>
              <a:avLst/>
              <a:gdLst>
                <a:gd name="connsiteX0" fmla="*/ 0 w 2790701"/>
                <a:gd name="connsiteY0" fmla="*/ 0 h 3146961"/>
                <a:gd name="connsiteX1" fmla="*/ 2790701 w 2790701"/>
                <a:gd name="connsiteY1" fmla="*/ 0 h 3146961"/>
                <a:gd name="connsiteX2" fmla="*/ 2790701 w 2790701"/>
                <a:gd name="connsiteY2" fmla="*/ 3146961 h 3146961"/>
                <a:gd name="connsiteX3" fmla="*/ 0 w 2790701"/>
                <a:gd name="connsiteY3" fmla="*/ 3146961 h 3146961"/>
                <a:gd name="connsiteX4" fmla="*/ 0 w 2790701"/>
                <a:gd name="connsiteY4" fmla="*/ 0 h 3146961"/>
                <a:gd name="connsiteX0-1" fmla="*/ 5153891 w 7944592"/>
                <a:gd name="connsiteY0-2" fmla="*/ 0 h 5153891"/>
                <a:gd name="connsiteX1-3" fmla="*/ 7944592 w 7944592"/>
                <a:gd name="connsiteY1-4" fmla="*/ 0 h 5153891"/>
                <a:gd name="connsiteX2-5" fmla="*/ 7944592 w 7944592"/>
                <a:gd name="connsiteY2-6" fmla="*/ 3146961 h 5153891"/>
                <a:gd name="connsiteX3-7" fmla="*/ 0 w 7944592"/>
                <a:gd name="connsiteY3-8" fmla="*/ 5153891 h 5153891"/>
                <a:gd name="connsiteX4-9" fmla="*/ 5153891 w 7944592"/>
                <a:gd name="connsiteY4-10" fmla="*/ 0 h 5153891"/>
                <a:gd name="connsiteX0-11" fmla="*/ 9405258 w 12195959"/>
                <a:gd name="connsiteY0-12" fmla="*/ 0 h 4857008"/>
                <a:gd name="connsiteX1-13" fmla="*/ 12195959 w 12195959"/>
                <a:gd name="connsiteY1-14" fmla="*/ 0 h 4857008"/>
                <a:gd name="connsiteX2-15" fmla="*/ 12195959 w 12195959"/>
                <a:gd name="connsiteY2-16" fmla="*/ 3146961 h 4857008"/>
                <a:gd name="connsiteX3-17" fmla="*/ 0 w 12195959"/>
                <a:gd name="connsiteY3-18" fmla="*/ 4857008 h 4857008"/>
                <a:gd name="connsiteX4-19" fmla="*/ 9405258 w 12195959"/>
                <a:gd name="connsiteY4-20" fmla="*/ 0 h 4857008"/>
                <a:gd name="connsiteX0-21" fmla="*/ 9405258 w 12231585"/>
                <a:gd name="connsiteY0-22" fmla="*/ 0 h 4857008"/>
                <a:gd name="connsiteX1-23" fmla="*/ 12195959 w 12231585"/>
                <a:gd name="connsiteY1-24" fmla="*/ 0 h 4857008"/>
                <a:gd name="connsiteX2-25" fmla="*/ 12231585 w 12231585"/>
                <a:gd name="connsiteY2-26" fmla="*/ 4275117 h 4857008"/>
                <a:gd name="connsiteX3-27" fmla="*/ 0 w 12231585"/>
                <a:gd name="connsiteY3-28" fmla="*/ 4857008 h 4857008"/>
                <a:gd name="connsiteX4-29" fmla="*/ 9405258 w 12231585"/>
                <a:gd name="connsiteY4-30" fmla="*/ 0 h 4857008"/>
                <a:gd name="connsiteX0-31" fmla="*/ 9405258 w 12231585"/>
                <a:gd name="connsiteY0-32" fmla="*/ 0 h 4857008"/>
                <a:gd name="connsiteX1-33" fmla="*/ 12195959 w 12231585"/>
                <a:gd name="connsiteY1-34" fmla="*/ 0 h 4857008"/>
                <a:gd name="connsiteX2-35" fmla="*/ 12231585 w 12231585"/>
                <a:gd name="connsiteY2-36" fmla="*/ 4239491 h 4857008"/>
                <a:gd name="connsiteX3-37" fmla="*/ 0 w 12231585"/>
                <a:gd name="connsiteY3-38" fmla="*/ 4857008 h 4857008"/>
                <a:gd name="connsiteX4-39" fmla="*/ 9405258 w 12231585"/>
                <a:gd name="connsiteY4-40" fmla="*/ 0 h 4857008"/>
                <a:gd name="connsiteX0-41" fmla="*/ 9357757 w 12184084"/>
                <a:gd name="connsiteY0-42" fmla="*/ 0 h 4833257"/>
                <a:gd name="connsiteX1-43" fmla="*/ 12148458 w 12184084"/>
                <a:gd name="connsiteY1-44" fmla="*/ 0 h 4833257"/>
                <a:gd name="connsiteX2-45" fmla="*/ 12184084 w 12184084"/>
                <a:gd name="connsiteY2-46" fmla="*/ 4239491 h 4833257"/>
                <a:gd name="connsiteX3-47" fmla="*/ 0 w 12184084"/>
                <a:gd name="connsiteY3-48" fmla="*/ 4833257 h 4833257"/>
                <a:gd name="connsiteX4-49" fmla="*/ 9357757 w 12184084"/>
                <a:gd name="connsiteY4-50" fmla="*/ 0 h 4833257"/>
                <a:gd name="connsiteX0-51" fmla="*/ 9357757 w 12184084"/>
                <a:gd name="connsiteY0-52" fmla="*/ 0 h 4833257"/>
                <a:gd name="connsiteX1-53" fmla="*/ 12148458 w 12184084"/>
                <a:gd name="connsiteY1-54" fmla="*/ 0 h 4833257"/>
                <a:gd name="connsiteX2-55" fmla="*/ 12184084 w 12184084"/>
                <a:gd name="connsiteY2-56" fmla="*/ 4263241 h 4833257"/>
                <a:gd name="connsiteX3-57" fmla="*/ 0 w 12184084"/>
                <a:gd name="connsiteY3-58" fmla="*/ 4833257 h 4833257"/>
                <a:gd name="connsiteX4-59" fmla="*/ 9357757 w 12184084"/>
                <a:gd name="connsiteY4-60" fmla="*/ 0 h 4833257"/>
                <a:gd name="connsiteX0-61" fmla="*/ 9357757 w 12184084"/>
                <a:gd name="connsiteY0-62" fmla="*/ 0 h 4833257"/>
                <a:gd name="connsiteX1-63" fmla="*/ 12184084 w 12184084"/>
                <a:gd name="connsiteY1-64" fmla="*/ 0 h 4833257"/>
                <a:gd name="connsiteX2-65" fmla="*/ 12184084 w 12184084"/>
                <a:gd name="connsiteY2-66" fmla="*/ 4263241 h 4833257"/>
                <a:gd name="connsiteX3-67" fmla="*/ 0 w 12184084"/>
                <a:gd name="connsiteY3-68" fmla="*/ 4833257 h 4833257"/>
                <a:gd name="connsiteX4-69" fmla="*/ 9357757 w 12184084"/>
                <a:gd name="connsiteY4-70" fmla="*/ 0 h 4833257"/>
                <a:gd name="connsiteX0-71" fmla="*/ 9357757 w 12184084"/>
                <a:gd name="connsiteY0-72" fmla="*/ 0 h 4833257"/>
                <a:gd name="connsiteX1-73" fmla="*/ 12184084 w 12184084"/>
                <a:gd name="connsiteY1-74" fmla="*/ 0 h 4833257"/>
                <a:gd name="connsiteX2-75" fmla="*/ 12184084 w 12184084"/>
                <a:gd name="connsiteY2-76" fmla="*/ 4241758 h 4833257"/>
                <a:gd name="connsiteX3-77" fmla="*/ 0 w 12184084"/>
                <a:gd name="connsiteY3-78" fmla="*/ 4833257 h 4833257"/>
                <a:gd name="connsiteX4-79" fmla="*/ 9357757 w 12184084"/>
                <a:gd name="connsiteY4-80" fmla="*/ 0 h 4833257"/>
                <a:gd name="connsiteX0-81" fmla="*/ 9357757 w 12184084"/>
                <a:gd name="connsiteY0-82" fmla="*/ 0 h 4833257"/>
                <a:gd name="connsiteX1-83" fmla="*/ 12184084 w 12184084"/>
                <a:gd name="connsiteY1-84" fmla="*/ 0 h 4833257"/>
                <a:gd name="connsiteX2-85" fmla="*/ 12184084 w 12184084"/>
                <a:gd name="connsiteY2-86" fmla="*/ 4256082 h 4833257"/>
                <a:gd name="connsiteX3-87" fmla="*/ 0 w 12184084"/>
                <a:gd name="connsiteY3-88" fmla="*/ 4833257 h 4833257"/>
                <a:gd name="connsiteX4-89" fmla="*/ 9357757 w 12184084"/>
                <a:gd name="connsiteY4-90" fmla="*/ 0 h 48332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84084" h="4833257">
                  <a:moveTo>
                    <a:pt x="9357757" y="0"/>
                  </a:moveTo>
                  <a:lnTo>
                    <a:pt x="12184084" y="0"/>
                  </a:lnTo>
                  <a:lnTo>
                    <a:pt x="12184084" y="4256082"/>
                  </a:lnTo>
                  <a:lnTo>
                    <a:pt x="0" y="4833257"/>
                  </a:lnTo>
                  <a:lnTo>
                    <a:pt x="9357757" y="0"/>
                  </a:lnTo>
                  <a:close/>
                </a:path>
              </a:pathLst>
            </a:custGeom>
            <a:solidFill>
              <a:srgbClr val="63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pic>
          <p:nvPicPr>
            <p:cNvPr id="24"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1" r="214" b="28012"/>
            <a:stretch>
              <a:fillRect/>
            </a:stretch>
          </p:blipFill>
          <p:spPr>
            <a:xfrm>
              <a:off x="0" y="0"/>
              <a:ext cx="11079678" cy="4916384"/>
            </a:xfrm>
            <a:prstGeom prst="rect">
              <a:avLst/>
            </a:prstGeom>
          </p:spPr>
        </p:pic>
        <p:pic>
          <p:nvPicPr>
            <p:cNvPr id="25" name="Picture 304"/>
            <p:cNvPicPr>
              <a:picLocks noChangeAspect="1"/>
            </p:cNvPicPr>
            <p:nvPr/>
          </p:nvPicPr>
          <p:blipFill rotWithShape="1">
            <a:blip r:embed="rId4" cstate="print">
              <a:extLst>
                <a:ext uri="{28A0092B-C50C-407E-A947-70E740481C1C}">
                  <a14:useLocalDpi xmlns:a14="http://schemas.microsoft.com/office/drawing/2010/main" val="0"/>
                </a:ext>
              </a:extLst>
            </a:blip>
            <a:srcRect l="5357" r="52857" b="10989"/>
            <a:stretch>
              <a:fillRect/>
            </a:stretch>
          </p:blipFill>
          <p:spPr>
            <a:xfrm>
              <a:off x="240095" y="195213"/>
              <a:ext cx="4837024" cy="5794829"/>
            </a:xfrm>
            <a:prstGeom prst="rect">
              <a:avLst/>
            </a:prstGeom>
          </p:spPr>
        </p:pic>
        <p:grpSp>
          <p:nvGrpSpPr>
            <p:cNvPr id="43" name="Group 378"/>
            <p:cNvGrpSpPr/>
            <p:nvPr/>
          </p:nvGrpSpPr>
          <p:grpSpPr>
            <a:xfrm>
              <a:off x="10133112" y="4013334"/>
              <a:ext cx="808040" cy="808047"/>
              <a:chOff x="6958036" y="2967073"/>
              <a:chExt cx="808040" cy="808047"/>
            </a:xfrm>
          </p:grpSpPr>
          <p:sp>
            <p:nvSpPr>
              <p:cNvPr id="44" name="Freeform 209"/>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45" name="Freeform 210"/>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grpSp>
        <p:grpSp>
          <p:nvGrpSpPr>
            <p:cNvPr id="47" name="Group 379"/>
            <p:cNvGrpSpPr/>
            <p:nvPr/>
          </p:nvGrpSpPr>
          <p:grpSpPr>
            <a:xfrm>
              <a:off x="9142509" y="4013334"/>
              <a:ext cx="808040" cy="808047"/>
              <a:chOff x="5967433" y="2967073"/>
              <a:chExt cx="808040" cy="808047"/>
            </a:xfrm>
          </p:grpSpPr>
          <p:sp>
            <p:nvSpPr>
              <p:cNvPr id="52" name="Freeform 208"/>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53" name="Freeform 212"/>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en-US" sz="1015"/>
              </a:p>
            </p:txBody>
          </p:sp>
          <p:sp>
            <p:nvSpPr>
              <p:cNvPr id="54" name="Freeform 213"/>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55" name="Freeform 214"/>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56" name="Freeform 215"/>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57" name="Freeform 216"/>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58" name="Freeform 217"/>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59" name="Freeform 218"/>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0" name="Freeform 219"/>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1" name="Freeform 220"/>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2" name="Freeform 221"/>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3" name="Freeform 222"/>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4" name="Freeform 223"/>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5" name="Freeform 224"/>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6" name="Freeform 225"/>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7" name="Freeform 226"/>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8" name="Freeform 227"/>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9" name="Freeform 228"/>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0" name="Freeform 229"/>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1" name="Freeform 230"/>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2" name="Freeform 231"/>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3" name="Freeform 232"/>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4" name="Freeform 233"/>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5" name="Freeform 234"/>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6" name="Freeform 235"/>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7" name="Freeform 236"/>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8" name="Freeform 237"/>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9" name="Freeform 238"/>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0" name="Freeform 239"/>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1" name="Freeform 240"/>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2" name="Freeform 241"/>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3" name="Freeform 242"/>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4" name="Freeform 243"/>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5" name="Freeform 244"/>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6" name="Freeform 245"/>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7" name="Freeform 246"/>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8" name="Freeform 247"/>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9" name="Freeform 248"/>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0" name="Freeform 249"/>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1" name="Freeform 250"/>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2" name="Freeform 251"/>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3" name="Freeform 252"/>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grpSp>
        <p:grpSp>
          <p:nvGrpSpPr>
            <p:cNvPr id="94" name="Group 380"/>
            <p:cNvGrpSpPr/>
            <p:nvPr/>
          </p:nvGrpSpPr>
          <p:grpSpPr>
            <a:xfrm>
              <a:off x="8153493" y="4013334"/>
              <a:ext cx="808040" cy="808047"/>
              <a:chOff x="4978417" y="2967073"/>
              <a:chExt cx="808040" cy="808047"/>
            </a:xfrm>
          </p:grpSpPr>
          <p:sp>
            <p:nvSpPr>
              <p:cNvPr id="95" name="Freeform 211"/>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6" name="Freeform 253"/>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7" name="Freeform 254"/>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8" name="Freeform 255"/>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9" name="Freeform 256"/>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100" name="Freeform 257"/>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grpSp>
      </p:grpSp>
      <p:sp>
        <p:nvSpPr>
          <p:cNvPr id="27" name="Title 1"/>
          <p:cNvSpPr txBox="1"/>
          <p:nvPr/>
        </p:nvSpPr>
        <p:spPr>
          <a:xfrm>
            <a:off x="4010091" y="1551308"/>
            <a:ext cx="4708764" cy="58448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000" dirty="0">
                <a:solidFill>
                  <a:schemeClr val="bg1"/>
                </a:solidFill>
                <a:latin typeface="宋体" charset="0"/>
                <a:ea typeface="宋体" charset="0"/>
                <a:cs typeface="宋体" charset="0"/>
              </a:rPr>
              <a:t>深度学习之 </a:t>
            </a:r>
            <a:r>
              <a:rPr lang="en-US" altLang="zh-CN" sz="3000" dirty="0">
                <a:solidFill>
                  <a:schemeClr val="bg1"/>
                </a:solidFill>
                <a:latin typeface="宋体" charset="0"/>
                <a:ea typeface="宋体" charset="0"/>
                <a:cs typeface="宋体" charset="0"/>
              </a:rPr>
              <a:t>PyTorch</a:t>
            </a:r>
            <a:r>
              <a:rPr lang="zh-CN" altLang="en-US" sz="3000" dirty="0">
                <a:solidFill>
                  <a:schemeClr val="bg1"/>
                </a:solidFill>
                <a:latin typeface="宋体" charset="0"/>
                <a:ea typeface="宋体" charset="0"/>
                <a:cs typeface="宋体" charset="0"/>
              </a:rPr>
              <a:t> 实战</a:t>
            </a:r>
            <a:endParaRPr lang="en-US" sz="3000" dirty="0">
              <a:solidFill>
                <a:schemeClr val="bg1"/>
              </a:solidFill>
              <a:latin typeface="宋体" charset="0"/>
              <a:ea typeface="宋体" charset="0"/>
              <a:cs typeface="宋体" charset="0"/>
            </a:endParaRPr>
          </a:p>
        </p:txBody>
      </p:sp>
      <p:sp>
        <p:nvSpPr>
          <p:cNvPr id="28" name="Text Placeholder 2"/>
          <p:cNvSpPr txBox="1"/>
          <p:nvPr/>
        </p:nvSpPr>
        <p:spPr>
          <a:xfrm>
            <a:off x="4422142" y="2278091"/>
            <a:ext cx="3265909" cy="30848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200" dirty="0">
                <a:solidFill>
                  <a:schemeClr val="bg1"/>
                </a:solidFill>
                <a:latin typeface="宋体" charset="0"/>
                <a:ea typeface="宋体" charset="0"/>
                <a:cs typeface="宋体" charset="0"/>
              </a:rPr>
              <a:t>PyTorch</a:t>
            </a:r>
            <a:r>
              <a:rPr lang="zh-CN" altLang="en-US" sz="2200" dirty="0">
                <a:solidFill>
                  <a:schemeClr val="bg1"/>
                </a:solidFill>
                <a:latin typeface="宋体" charset="0"/>
                <a:ea typeface="宋体" charset="0"/>
                <a:cs typeface="宋体" charset="0"/>
              </a:rPr>
              <a:t> 构建模型</a:t>
            </a:r>
            <a:endParaRPr lang="en-US" sz="2200" dirty="0">
              <a:solidFill>
                <a:schemeClr val="bg1"/>
              </a:solidFill>
              <a:latin typeface="宋体" charset="0"/>
              <a:ea typeface="宋体" charset="0"/>
              <a:cs typeface="宋体" charset="0"/>
            </a:endParaRPr>
          </a:p>
        </p:txBody>
      </p:sp>
      <p:sp>
        <p:nvSpPr>
          <p:cNvPr id="26" name="文本框 25"/>
          <p:cNvSpPr txBox="1"/>
          <p:nvPr/>
        </p:nvSpPr>
        <p:spPr>
          <a:xfrm>
            <a:off x="2729833" y="3912345"/>
            <a:ext cx="2031325" cy="338554"/>
          </a:xfrm>
          <a:prstGeom prst="rect">
            <a:avLst/>
          </a:prstGeom>
          <a:noFill/>
        </p:spPr>
        <p:txBody>
          <a:bodyPr wrap="none" rtlCol="0">
            <a:spAutoFit/>
          </a:bodyPr>
          <a:lstStyle/>
          <a:p>
            <a:r>
              <a:rPr kumimoji="1" lang="zh-CN" altLang="en-US" sz="1600" dirty="0">
                <a:solidFill>
                  <a:srgbClr val="494C4F"/>
                </a:solidFill>
                <a:latin typeface="宋体" charset="0"/>
                <a:ea typeface="宋体" charset="0"/>
                <a:cs typeface="宋体" charset="0"/>
              </a:rPr>
              <a:t>主讲老师</a:t>
            </a:r>
            <a:r>
              <a:rPr kumimoji="1" lang="en-US" altLang="zh-CN" sz="1600" dirty="0">
                <a:solidFill>
                  <a:srgbClr val="494C4F"/>
                </a:solidFill>
                <a:latin typeface="宋体" charset="0"/>
                <a:ea typeface="宋体" charset="0"/>
                <a:cs typeface="宋体" charset="0"/>
              </a:rPr>
              <a:t>:</a:t>
            </a:r>
            <a:r>
              <a:rPr kumimoji="1" lang="zh-CN" altLang="en-US" sz="1600" dirty="0">
                <a:solidFill>
                  <a:srgbClr val="494C4F"/>
                </a:solidFill>
                <a:latin typeface="宋体" charset="0"/>
                <a:ea typeface="宋体" charset="0"/>
                <a:cs typeface="宋体" charset="0"/>
              </a:rPr>
              <a:t> 土豆老师</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组合 19"/>
          <p:cNvGrpSpPr/>
          <p:nvPr/>
        </p:nvGrpSpPr>
        <p:grpSpPr>
          <a:xfrm>
            <a:off x="6885601" y="2331108"/>
            <a:ext cx="942968" cy="1410643"/>
            <a:chOff x="9180800" y="3108144"/>
            <a:chExt cx="1257291" cy="1880857"/>
          </a:xfrm>
        </p:grpSpPr>
        <p:sp>
          <p:nvSpPr>
            <p:cNvPr id="21" name="等腰三角形 19"/>
            <p:cNvSpPr/>
            <p:nvPr/>
          </p:nvSpPr>
          <p:spPr>
            <a:xfrm rot="13945919">
              <a:off x="9495592" y="3135160"/>
              <a:ext cx="391729" cy="337697"/>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2" name="等腰三角形 20"/>
            <p:cNvSpPr/>
            <p:nvPr/>
          </p:nvSpPr>
          <p:spPr>
            <a:xfrm rot="8598772">
              <a:off x="9565081" y="4108353"/>
              <a:ext cx="266912" cy="230096"/>
            </a:xfrm>
            <a:prstGeom prst="triangle">
              <a:avLst/>
            </a:prstGeom>
            <a:solidFill>
              <a:srgbClr val="48C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3" name="等腰三角形 21"/>
            <p:cNvSpPr/>
            <p:nvPr/>
          </p:nvSpPr>
          <p:spPr>
            <a:xfrm rot="8598772">
              <a:off x="10072135" y="4047133"/>
              <a:ext cx="266912" cy="230096"/>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nvGrpSpPr>
            <p:cNvPr id="24" name="组合 23"/>
            <p:cNvGrpSpPr/>
            <p:nvPr/>
          </p:nvGrpSpPr>
          <p:grpSpPr>
            <a:xfrm rot="7938589">
              <a:off x="9125099" y="3676009"/>
              <a:ext cx="1368693" cy="1257291"/>
              <a:chOff x="1145739" y="762009"/>
              <a:chExt cx="1001675" cy="920146"/>
            </a:xfrm>
          </p:grpSpPr>
          <p:sp>
            <p:nvSpPr>
              <p:cNvPr id="25" name="等腰三角形 47"/>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 name="椭圆 25"/>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 name="椭圆 26"/>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8" name="椭圆 27"/>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grpSp>
      <p:sp>
        <p:nvSpPr>
          <p:cNvPr id="13" name="Text Placeholder 4"/>
          <p:cNvSpPr txBox="1"/>
          <p:nvPr/>
        </p:nvSpPr>
        <p:spPr>
          <a:xfrm>
            <a:off x="1427285" y="315925"/>
            <a:ext cx="2379251" cy="523859"/>
          </a:xfrm>
          <a:prstGeom prst="rect">
            <a:avLst/>
          </a:prstGeom>
        </p:spPr>
        <p:txBody>
          <a:bodyPr anchor="ctr">
            <a:no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a:buNone/>
            </a:pPr>
            <a:r>
              <a:rPr lang="zh-CN" altLang="en-US" sz="3375" b="1" dirty="0">
                <a:solidFill>
                  <a:srgbClr val="636D78"/>
                </a:solidFill>
                <a:latin typeface="黑体" panose="02010609060101010101" pitchFamily="49" charset="-122"/>
                <a:ea typeface="黑体" panose="02010609060101010101" pitchFamily="49" charset="-122"/>
                <a:cs typeface="+mn-ea"/>
                <a:sym typeface="+mn-lt"/>
              </a:rPr>
              <a:t>目录</a:t>
            </a:r>
            <a:endParaRPr lang="en-GB" sz="1900" b="1" dirty="0">
              <a:solidFill>
                <a:srgbClr val="636D78"/>
              </a:solidFill>
              <a:latin typeface="黑体" panose="02010609060101010101" pitchFamily="49" charset="-122"/>
              <a:ea typeface="黑体" panose="02010609060101010101" pitchFamily="49" charset="-122"/>
              <a:cs typeface="+mn-ea"/>
              <a:sym typeface="+mn-lt"/>
            </a:endParaRPr>
          </a:p>
        </p:txBody>
      </p:sp>
      <p:grpSp>
        <p:nvGrpSpPr>
          <p:cNvPr id="14" name="组 2"/>
          <p:cNvGrpSpPr/>
          <p:nvPr/>
        </p:nvGrpSpPr>
        <p:grpSpPr>
          <a:xfrm>
            <a:off x="1977634" y="1240433"/>
            <a:ext cx="4783739" cy="546432"/>
            <a:chOff x="2017962" y="1672109"/>
            <a:chExt cx="6378319" cy="728576"/>
          </a:xfrm>
        </p:grpSpPr>
        <p:grpSp>
          <p:nvGrpSpPr>
            <p:cNvPr id="15" name="组合 14"/>
            <p:cNvGrpSpPr/>
            <p:nvPr/>
          </p:nvGrpSpPr>
          <p:grpSpPr>
            <a:xfrm>
              <a:off x="2017962" y="1672109"/>
              <a:ext cx="1257329" cy="728576"/>
              <a:chOff x="2215144" y="927951"/>
              <a:chExt cx="1244731" cy="950033"/>
            </a:xfrm>
          </p:grpSpPr>
          <p:sp>
            <p:nvSpPr>
              <p:cNvPr id="19" name="平行四边形 18"/>
              <p:cNvSpPr/>
              <p:nvPr/>
            </p:nvSpPr>
            <p:spPr>
              <a:xfrm>
                <a:off x="2215144" y="982844"/>
                <a:ext cx="1120898" cy="842780"/>
              </a:xfrm>
              <a:prstGeom prst="parallelogram">
                <a:avLst>
                  <a:gd name="adj" fmla="val 48207"/>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0">
                  <a:solidFill>
                    <a:srgbClr val="494C4F"/>
                  </a:solidFill>
                  <a:latin typeface="黑体" panose="02010609060101010101" pitchFamily="49" charset="-122"/>
                  <a:ea typeface="黑体" panose="02010609060101010101" pitchFamily="49" charset="-122"/>
                  <a:cs typeface="+mn-ea"/>
                  <a:sym typeface="+mn-lt"/>
                </a:endParaRPr>
              </a:p>
            </p:txBody>
          </p:sp>
          <p:sp>
            <p:nvSpPr>
              <p:cNvPr id="30" name="文本框 9"/>
              <p:cNvSpPr txBox="1"/>
              <p:nvPr/>
            </p:nvSpPr>
            <p:spPr>
              <a:xfrm>
                <a:off x="2393076" y="927951"/>
                <a:ext cx="1066799" cy="950033"/>
              </a:xfrm>
              <a:prstGeom prst="rect">
                <a:avLst/>
              </a:prstGeom>
              <a:noFill/>
            </p:spPr>
            <p:txBody>
              <a:bodyPr wrap="square" rtlCol="0">
                <a:spAutoFit/>
              </a:bodyPr>
              <a:lstStyle/>
              <a:p>
                <a:r>
                  <a:rPr lang="en-US" altLang="zh-CN" sz="2950" dirty="0">
                    <a:solidFill>
                      <a:schemeClr val="bg1"/>
                    </a:solidFill>
                    <a:latin typeface="黑体" panose="02010609060101010101" pitchFamily="49" charset="-122"/>
                    <a:ea typeface="黑体" panose="02010609060101010101" pitchFamily="49" charset="-122"/>
                    <a:cs typeface="+mn-ea"/>
                    <a:sym typeface="+mn-lt"/>
                  </a:rPr>
                  <a:t>01</a:t>
                </a:r>
                <a:endParaRPr lang="zh-CN" altLang="en-US" sz="2950"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6" name="组合 15"/>
            <p:cNvGrpSpPr/>
            <p:nvPr/>
          </p:nvGrpSpPr>
          <p:grpSpPr>
            <a:xfrm>
              <a:off x="2972991" y="1690824"/>
              <a:ext cx="5423290" cy="646324"/>
              <a:chOff x="4315150" y="953426"/>
              <a:chExt cx="3857250" cy="540057"/>
            </a:xfrm>
          </p:grpSpPr>
          <p:sp>
            <p:nvSpPr>
              <p:cNvPr id="17" name="矩形 16"/>
              <p:cNvSpPr/>
              <p:nvPr/>
            </p:nvSpPr>
            <p:spPr>
              <a:xfrm>
                <a:off x="4830201" y="974066"/>
                <a:ext cx="2827147" cy="440757"/>
              </a:xfrm>
              <a:prstGeom prst="rect">
                <a:avLst/>
              </a:prstGeom>
              <a:ln w="15875">
                <a:noFill/>
              </a:ln>
            </p:spPr>
            <p:txBody>
              <a:bodyPr wrap="square" lIns="72317" tIns="36159" rIns="72317" bIns="36159">
                <a:spAutoFit/>
              </a:bodyPr>
              <a:lstStyle/>
              <a:p>
                <a:pPr algn="ctr">
                  <a:lnSpc>
                    <a:spcPct val="150000"/>
                  </a:lnSpc>
                </a:pPr>
                <a:r>
                  <a:rPr lang="zh-CN" altLang="en-US" sz="1600" dirty="0">
                    <a:solidFill>
                      <a:srgbClr val="494C4F"/>
                    </a:solidFill>
                    <a:latin typeface="Times New Roman" panose="02020503050405090304" pitchFamily="18" charset="0"/>
                    <a:ea typeface="黑体" panose="02010609060101010101" pitchFamily="49" charset="-122"/>
                    <a:cs typeface="Times New Roman" panose="02020503050405090304" pitchFamily="18" charset="0"/>
                    <a:sym typeface="+mn-lt"/>
                  </a:rPr>
                  <a:t>模型构造</a:t>
                </a:r>
                <a:endParaRPr lang="en-GB" altLang="zh-CN" sz="1600" dirty="0">
                  <a:solidFill>
                    <a:srgbClr val="494C4F"/>
                  </a:solidFill>
                  <a:latin typeface="黑体" panose="02010609060101010101" pitchFamily="49" charset="-122"/>
                  <a:ea typeface="黑体" panose="02010609060101010101" pitchFamily="49" charset="-122"/>
                  <a:cs typeface="+mn-ea"/>
                  <a:sym typeface="+mn-lt"/>
                </a:endParaRPr>
              </a:p>
            </p:txBody>
          </p:sp>
          <p:sp>
            <p:nvSpPr>
              <p:cNvPr id="18" name="平行四边形 17"/>
              <p:cNvSpPr/>
              <p:nvPr/>
            </p:nvSpPr>
            <p:spPr>
              <a:xfrm>
                <a:off x="4315150" y="953426"/>
                <a:ext cx="3857250" cy="540057"/>
              </a:xfrm>
              <a:prstGeom prst="parallelogram">
                <a:avLst>
                  <a:gd name="adj" fmla="val 48207"/>
                </a:avLst>
              </a:prstGeom>
              <a:noFill/>
              <a:ln w="15875">
                <a:solidFill>
                  <a:srgbClr val="646D78"/>
                </a:solidFill>
              </a:ln>
            </p:spPr>
            <p:style>
              <a:lnRef idx="2">
                <a:schemeClr val="accent1">
                  <a:shade val="50000"/>
                </a:schemeClr>
              </a:lnRef>
              <a:fillRef idx="1">
                <a:schemeClr val="accent1"/>
              </a:fillRef>
              <a:effectRef idx="0">
                <a:schemeClr val="accent1"/>
              </a:effectRef>
              <a:fontRef idx="minor">
                <a:schemeClr val="lt1"/>
              </a:fontRef>
            </p:style>
            <p:txBody>
              <a:bodyPr lIns="72317" tIns="36159" rIns="72317" bIns="36159" rtlCol="0" anchor="ctr"/>
              <a:lstStyle/>
              <a:p>
                <a:pPr algn="ctr">
                  <a:lnSpc>
                    <a:spcPct val="150000"/>
                  </a:lnSpc>
                </a:pPr>
                <a:endParaRPr lang="zh-CN" altLang="en-US" sz="1690">
                  <a:solidFill>
                    <a:schemeClr val="accent1"/>
                  </a:solidFill>
                  <a:latin typeface="黑体" panose="02010609060101010101" pitchFamily="49" charset="-122"/>
                  <a:ea typeface="黑体" panose="02010609060101010101" pitchFamily="49" charset="-122"/>
                  <a:cs typeface="+mn-ea"/>
                  <a:sym typeface="+mn-lt"/>
                </a:endParaRPr>
              </a:p>
            </p:txBody>
          </p:sp>
        </p:grpSp>
      </p:grpSp>
      <p:sp>
        <p:nvSpPr>
          <p:cNvPr id="31" name="矩形 30"/>
          <p:cNvSpPr/>
          <p:nvPr/>
        </p:nvSpPr>
        <p:spPr>
          <a:xfrm>
            <a:off x="2024158" y="414181"/>
            <a:ext cx="132008" cy="394351"/>
          </a:xfrm>
          <a:prstGeom prst="rect">
            <a:avLst/>
          </a:prstGeom>
          <a:solidFill>
            <a:srgbClr val="63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646D78"/>
              </a:solidFill>
              <a:latin typeface="黑体" panose="02010609060101010101" pitchFamily="49" charset="-122"/>
              <a:ea typeface="黑体" panose="02010609060101010101" pitchFamily="49" charset="-122"/>
            </a:endParaRPr>
          </a:p>
        </p:txBody>
      </p:sp>
      <p:sp>
        <p:nvSpPr>
          <p:cNvPr id="32" name="矩形 31"/>
          <p:cNvSpPr/>
          <p:nvPr/>
        </p:nvSpPr>
        <p:spPr>
          <a:xfrm>
            <a:off x="1666837" y="414181"/>
            <a:ext cx="310796" cy="394351"/>
          </a:xfrm>
          <a:prstGeom prst="rect">
            <a:avLst/>
          </a:prstGeom>
          <a:solidFill>
            <a:srgbClr val="63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646D78"/>
              </a:solidFill>
              <a:latin typeface="黑体" panose="02010609060101010101" pitchFamily="49" charset="-122"/>
              <a:ea typeface="黑体" panose="02010609060101010101" pitchFamily="49" charset="-122"/>
            </a:endParaRPr>
          </a:p>
        </p:txBody>
      </p:sp>
      <p:grpSp>
        <p:nvGrpSpPr>
          <p:cNvPr id="40" name="组 4"/>
          <p:cNvGrpSpPr/>
          <p:nvPr/>
        </p:nvGrpSpPr>
        <p:grpSpPr>
          <a:xfrm>
            <a:off x="1995791" y="1945871"/>
            <a:ext cx="4783739" cy="546432"/>
            <a:chOff x="1912280" y="3780555"/>
            <a:chExt cx="6378319" cy="728576"/>
          </a:xfrm>
        </p:grpSpPr>
        <p:grpSp>
          <p:nvGrpSpPr>
            <p:cNvPr id="41" name="组合 8"/>
            <p:cNvGrpSpPr/>
            <p:nvPr/>
          </p:nvGrpSpPr>
          <p:grpSpPr>
            <a:xfrm>
              <a:off x="1912280" y="3780555"/>
              <a:ext cx="1257328" cy="728576"/>
              <a:chOff x="2215144" y="927951"/>
              <a:chExt cx="1244730" cy="950033"/>
            </a:xfrm>
          </p:grpSpPr>
          <p:sp>
            <p:nvSpPr>
              <p:cNvPr id="45" name="平行四边形 44"/>
              <p:cNvSpPr/>
              <p:nvPr/>
            </p:nvSpPr>
            <p:spPr>
              <a:xfrm>
                <a:off x="2215144" y="982844"/>
                <a:ext cx="1120898" cy="842780"/>
              </a:xfrm>
              <a:prstGeom prst="parallelogram">
                <a:avLst>
                  <a:gd name="adj" fmla="val 48207"/>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46" name="文本框 9"/>
              <p:cNvSpPr txBox="1"/>
              <p:nvPr/>
            </p:nvSpPr>
            <p:spPr>
              <a:xfrm>
                <a:off x="2393075" y="927951"/>
                <a:ext cx="1066799" cy="950033"/>
              </a:xfrm>
              <a:prstGeom prst="rect">
                <a:avLst/>
              </a:prstGeom>
              <a:noFill/>
            </p:spPr>
            <p:txBody>
              <a:bodyPr wrap="square" rtlCol="0">
                <a:spAutoFit/>
              </a:bodyPr>
              <a:lstStyle/>
              <a:p>
                <a:r>
                  <a:rPr lang="en-US" altLang="zh-CN" sz="2950" dirty="0">
                    <a:solidFill>
                      <a:schemeClr val="bg1"/>
                    </a:solidFill>
                    <a:latin typeface="黑体" panose="02010609060101010101" pitchFamily="49" charset="-122"/>
                    <a:ea typeface="黑体" panose="02010609060101010101" pitchFamily="49" charset="-122"/>
                    <a:cs typeface="+mn-ea"/>
                    <a:sym typeface="+mn-lt"/>
                  </a:rPr>
                  <a:t>02</a:t>
                </a:r>
                <a:endParaRPr lang="zh-CN" altLang="en-US" sz="2950"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42" name="组合 20"/>
            <p:cNvGrpSpPr/>
            <p:nvPr/>
          </p:nvGrpSpPr>
          <p:grpSpPr>
            <a:xfrm>
              <a:off x="2867309" y="3799270"/>
              <a:ext cx="5423290" cy="646324"/>
              <a:chOff x="4315150" y="953426"/>
              <a:chExt cx="3857250" cy="540057"/>
            </a:xfrm>
          </p:grpSpPr>
          <p:sp>
            <p:nvSpPr>
              <p:cNvPr id="43" name="矩形 42"/>
              <p:cNvSpPr/>
              <p:nvPr/>
            </p:nvSpPr>
            <p:spPr>
              <a:xfrm>
                <a:off x="4406080" y="988799"/>
                <a:ext cx="3664274" cy="440756"/>
              </a:xfrm>
              <a:prstGeom prst="rect">
                <a:avLst/>
              </a:prstGeom>
              <a:ln w="15875">
                <a:noFill/>
              </a:ln>
            </p:spPr>
            <p:txBody>
              <a:bodyPr wrap="square" lIns="72317" tIns="36159" rIns="72317" bIns="36159">
                <a:spAutoFit/>
              </a:bodyPr>
              <a:lstStyle/>
              <a:p>
                <a:pPr algn="ctr">
                  <a:lnSpc>
                    <a:spcPct val="150000"/>
                  </a:lnSpc>
                </a:pPr>
                <a:r>
                  <a:rPr lang="zh-CN" altLang="en-US" sz="1600" dirty="0">
                    <a:solidFill>
                      <a:srgbClr val="494C4F"/>
                    </a:solidFill>
                    <a:latin typeface="Times New Roman" panose="02020503050405090304" pitchFamily="18" charset="0"/>
                    <a:ea typeface="黑体" panose="02010609060101010101" pitchFamily="49" charset="-122"/>
                    <a:cs typeface="Times New Roman" panose="02020503050405090304" pitchFamily="18" charset="0"/>
                    <a:sym typeface="+mn-lt"/>
                  </a:rPr>
                  <a:t>模型参数的访问、初始化和共享</a:t>
                </a:r>
                <a:endParaRPr lang="en-GB" altLang="zh-CN" sz="1600" dirty="0">
                  <a:solidFill>
                    <a:srgbClr val="494C4F"/>
                  </a:solidFill>
                  <a:latin typeface="黑体" panose="02010609060101010101" pitchFamily="49" charset="-122"/>
                  <a:ea typeface="黑体" panose="02010609060101010101" pitchFamily="49" charset="-122"/>
                  <a:cs typeface="+mn-ea"/>
                  <a:sym typeface="+mn-lt"/>
                </a:endParaRPr>
              </a:p>
            </p:txBody>
          </p:sp>
          <p:sp>
            <p:nvSpPr>
              <p:cNvPr id="44" name="平行四边形 43"/>
              <p:cNvSpPr/>
              <p:nvPr/>
            </p:nvSpPr>
            <p:spPr>
              <a:xfrm>
                <a:off x="4315150" y="953426"/>
                <a:ext cx="3857250" cy="540057"/>
              </a:xfrm>
              <a:prstGeom prst="parallelogram">
                <a:avLst>
                  <a:gd name="adj" fmla="val 48207"/>
                </a:avLst>
              </a:prstGeom>
              <a:noFill/>
              <a:ln w="15875">
                <a:solidFill>
                  <a:srgbClr val="646D78"/>
                </a:solidFill>
              </a:ln>
            </p:spPr>
            <p:style>
              <a:lnRef idx="2">
                <a:schemeClr val="accent1">
                  <a:shade val="50000"/>
                </a:schemeClr>
              </a:lnRef>
              <a:fillRef idx="1">
                <a:schemeClr val="accent1"/>
              </a:fillRef>
              <a:effectRef idx="0">
                <a:schemeClr val="accent1"/>
              </a:effectRef>
              <a:fontRef idx="minor">
                <a:schemeClr val="lt1"/>
              </a:fontRef>
            </p:style>
            <p:txBody>
              <a:bodyPr lIns="72317" tIns="36159" rIns="72317" bIns="36159" rtlCol="0" anchor="ctr"/>
              <a:lstStyle/>
              <a:p>
                <a:pPr algn="ctr">
                  <a:lnSpc>
                    <a:spcPct val="150000"/>
                  </a:lnSpc>
                </a:pPr>
                <a:endParaRPr lang="zh-CN" altLang="en-US" sz="1690">
                  <a:solidFill>
                    <a:schemeClr val="accent1"/>
                  </a:solidFill>
                  <a:latin typeface="黑体" panose="02010609060101010101" pitchFamily="49" charset="-122"/>
                  <a:ea typeface="黑体" panose="02010609060101010101" pitchFamily="49" charset="-122"/>
                  <a:cs typeface="+mn-ea"/>
                  <a:sym typeface="+mn-lt"/>
                </a:endParaRPr>
              </a:p>
            </p:txBody>
          </p:sp>
        </p:grpSp>
      </p:grpSp>
      <p:grpSp>
        <p:nvGrpSpPr>
          <p:cNvPr id="47" name="组 5"/>
          <p:cNvGrpSpPr/>
          <p:nvPr/>
        </p:nvGrpSpPr>
        <p:grpSpPr>
          <a:xfrm>
            <a:off x="1995791" y="2657627"/>
            <a:ext cx="4783739" cy="546432"/>
            <a:chOff x="1842652" y="4729686"/>
            <a:chExt cx="6378319" cy="728576"/>
          </a:xfrm>
        </p:grpSpPr>
        <p:grpSp>
          <p:nvGrpSpPr>
            <p:cNvPr id="48" name="组合 8"/>
            <p:cNvGrpSpPr/>
            <p:nvPr/>
          </p:nvGrpSpPr>
          <p:grpSpPr>
            <a:xfrm>
              <a:off x="1842652" y="4729686"/>
              <a:ext cx="1257328" cy="728576"/>
              <a:chOff x="2215144" y="927951"/>
              <a:chExt cx="1244730" cy="950033"/>
            </a:xfrm>
          </p:grpSpPr>
          <p:sp>
            <p:nvSpPr>
              <p:cNvPr id="52" name="平行四边形 51"/>
              <p:cNvSpPr/>
              <p:nvPr/>
            </p:nvSpPr>
            <p:spPr>
              <a:xfrm>
                <a:off x="2215144" y="982844"/>
                <a:ext cx="1120898" cy="842780"/>
              </a:xfrm>
              <a:prstGeom prst="parallelogram">
                <a:avLst>
                  <a:gd name="adj" fmla="val 48207"/>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53" name="文本框 9"/>
              <p:cNvSpPr txBox="1"/>
              <p:nvPr/>
            </p:nvSpPr>
            <p:spPr>
              <a:xfrm>
                <a:off x="2393075" y="927951"/>
                <a:ext cx="1066799" cy="950033"/>
              </a:xfrm>
              <a:prstGeom prst="rect">
                <a:avLst/>
              </a:prstGeom>
              <a:noFill/>
            </p:spPr>
            <p:txBody>
              <a:bodyPr wrap="square" rtlCol="0">
                <a:spAutoFit/>
              </a:bodyPr>
              <a:lstStyle/>
              <a:p>
                <a:r>
                  <a:rPr lang="en-US" altLang="zh-CN" sz="2950" dirty="0">
                    <a:solidFill>
                      <a:schemeClr val="bg1"/>
                    </a:solidFill>
                    <a:latin typeface="黑体" panose="02010609060101010101" pitchFamily="49" charset="-122"/>
                    <a:ea typeface="黑体" panose="02010609060101010101" pitchFamily="49" charset="-122"/>
                    <a:cs typeface="+mn-ea"/>
                    <a:sym typeface="+mn-lt"/>
                  </a:rPr>
                  <a:t>03</a:t>
                </a:r>
                <a:endParaRPr lang="zh-CN" altLang="en-US" sz="2950"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49" name="组合 20"/>
            <p:cNvGrpSpPr/>
            <p:nvPr/>
          </p:nvGrpSpPr>
          <p:grpSpPr>
            <a:xfrm>
              <a:off x="2797681" y="4748401"/>
              <a:ext cx="5423290" cy="646324"/>
              <a:chOff x="4315150" y="953426"/>
              <a:chExt cx="3857250" cy="540057"/>
            </a:xfrm>
          </p:grpSpPr>
          <p:sp>
            <p:nvSpPr>
              <p:cNvPr id="50" name="矩形 49"/>
              <p:cNvSpPr/>
              <p:nvPr/>
            </p:nvSpPr>
            <p:spPr>
              <a:xfrm>
                <a:off x="4830201" y="1005775"/>
                <a:ext cx="2827147" cy="428540"/>
              </a:xfrm>
              <a:prstGeom prst="rect">
                <a:avLst/>
              </a:prstGeom>
              <a:ln w="15875">
                <a:noFill/>
              </a:ln>
            </p:spPr>
            <p:txBody>
              <a:bodyPr wrap="square" lIns="72317" tIns="36159" rIns="72317" bIns="36159">
                <a:spAutoFit/>
              </a:bodyPr>
              <a:lstStyle/>
              <a:p>
                <a:pPr algn="ctr">
                  <a:lnSpc>
                    <a:spcPct val="150000"/>
                  </a:lnSpc>
                </a:pPr>
                <a:r>
                  <a:rPr lang="zh-CN" altLang="en-US" sz="1600" dirty="0">
                    <a:solidFill>
                      <a:srgbClr val="494C4F"/>
                    </a:solidFill>
                    <a:latin typeface="黑体" panose="02010609060101010101" pitchFamily="49" charset="-122"/>
                    <a:ea typeface="黑体" panose="02010609060101010101" pitchFamily="49" charset="-122"/>
                    <a:cs typeface="+mn-ea"/>
                    <a:sym typeface="+mn-lt"/>
                  </a:rPr>
                  <a:t>自定义层</a:t>
                </a:r>
                <a:endParaRPr lang="en-GB" altLang="zh-CN" sz="1600" dirty="0">
                  <a:solidFill>
                    <a:srgbClr val="494C4F"/>
                  </a:solidFill>
                  <a:latin typeface="黑体" panose="02010609060101010101" pitchFamily="49" charset="-122"/>
                  <a:ea typeface="黑体" panose="02010609060101010101" pitchFamily="49" charset="-122"/>
                  <a:cs typeface="+mn-ea"/>
                  <a:sym typeface="+mn-lt"/>
                </a:endParaRPr>
              </a:p>
            </p:txBody>
          </p:sp>
          <p:sp>
            <p:nvSpPr>
              <p:cNvPr id="51" name="平行四边形 50"/>
              <p:cNvSpPr/>
              <p:nvPr/>
            </p:nvSpPr>
            <p:spPr>
              <a:xfrm>
                <a:off x="4315150" y="953426"/>
                <a:ext cx="3857250" cy="540057"/>
              </a:xfrm>
              <a:prstGeom prst="parallelogram">
                <a:avLst>
                  <a:gd name="adj" fmla="val 48207"/>
                </a:avLst>
              </a:prstGeom>
              <a:noFill/>
              <a:ln w="15875">
                <a:solidFill>
                  <a:srgbClr val="646D78"/>
                </a:solidFill>
              </a:ln>
            </p:spPr>
            <p:style>
              <a:lnRef idx="2">
                <a:schemeClr val="accent1">
                  <a:shade val="50000"/>
                </a:schemeClr>
              </a:lnRef>
              <a:fillRef idx="1">
                <a:schemeClr val="accent1"/>
              </a:fillRef>
              <a:effectRef idx="0">
                <a:schemeClr val="accent1"/>
              </a:effectRef>
              <a:fontRef idx="minor">
                <a:schemeClr val="lt1"/>
              </a:fontRef>
            </p:style>
            <p:txBody>
              <a:bodyPr lIns="72317" tIns="36159" rIns="72317" bIns="36159" rtlCol="0" anchor="ctr"/>
              <a:lstStyle/>
              <a:p>
                <a:pPr algn="ctr">
                  <a:lnSpc>
                    <a:spcPct val="150000"/>
                  </a:lnSpc>
                </a:pPr>
                <a:endParaRPr lang="zh-CN" altLang="en-US" sz="1690">
                  <a:solidFill>
                    <a:schemeClr val="accent1"/>
                  </a:solidFill>
                  <a:latin typeface="黑体" panose="02010609060101010101" pitchFamily="49" charset="-122"/>
                  <a:ea typeface="黑体" panose="02010609060101010101" pitchFamily="49" charset="-122"/>
                  <a:cs typeface="+mn-ea"/>
                  <a:sym typeface="+mn-lt"/>
                </a:endParaRPr>
              </a:p>
            </p:txBody>
          </p:sp>
        </p:grpSp>
      </p:grpSp>
      <p:sp>
        <p:nvSpPr>
          <p:cNvPr id="54" name="Freeform 12">
            <a:extLst>
              <a:ext uri="{FF2B5EF4-FFF2-40B4-BE49-F238E27FC236}">
                <a16:creationId xmlns:a16="http://schemas.microsoft.com/office/drawing/2014/main" id="{B5B89F53-3F1B-1641-A2A6-B272E95FF9B3}"/>
              </a:ext>
            </a:extLst>
          </p:cNvPr>
          <p:cNvSpPr>
            <a:spLocks noChangeAspect="1"/>
          </p:cNvSpPr>
          <p:nvPr/>
        </p:nvSpPr>
        <p:spPr bwMode="auto">
          <a:xfrm rot="5400000">
            <a:off x="-1642852"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49CFAE">
              <a:alpha val="75000"/>
            </a:srgbClr>
          </a:solidFill>
          <a:ln>
            <a:noFill/>
          </a:ln>
        </p:spPr>
        <p:txBody>
          <a:bodyPr vert="horz" wrap="square" lIns="91440" tIns="45720" rIns="91440" bIns="45720" numCol="1" anchor="t" anchorCtr="0" compatLnSpc="1"/>
          <a:lstStyle/>
          <a:p>
            <a:endParaRPr lang="en-US" dirty="0"/>
          </a:p>
        </p:txBody>
      </p:sp>
      <p:grpSp>
        <p:nvGrpSpPr>
          <p:cNvPr id="55" name="组 5">
            <a:extLst>
              <a:ext uri="{FF2B5EF4-FFF2-40B4-BE49-F238E27FC236}">
                <a16:creationId xmlns:a16="http://schemas.microsoft.com/office/drawing/2014/main" id="{F19E91B5-3307-344A-90F5-FE4979055968}"/>
              </a:ext>
            </a:extLst>
          </p:cNvPr>
          <p:cNvGrpSpPr/>
          <p:nvPr/>
        </p:nvGrpSpPr>
        <p:grpSpPr>
          <a:xfrm>
            <a:off x="1975560" y="3395481"/>
            <a:ext cx="4783739" cy="546432"/>
            <a:chOff x="1842652" y="4729686"/>
            <a:chExt cx="6378319" cy="728576"/>
          </a:xfrm>
        </p:grpSpPr>
        <p:grpSp>
          <p:nvGrpSpPr>
            <p:cNvPr id="56" name="组合 8">
              <a:extLst>
                <a:ext uri="{FF2B5EF4-FFF2-40B4-BE49-F238E27FC236}">
                  <a16:creationId xmlns:a16="http://schemas.microsoft.com/office/drawing/2014/main" id="{6F2E71F6-2D75-724D-85D3-7FBBCB3F53B9}"/>
                </a:ext>
              </a:extLst>
            </p:cNvPr>
            <p:cNvGrpSpPr/>
            <p:nvPr/>
          </p:nvGrpSpPr>
          <p:grpSpPr>
            <a:xfrm>
              <a:off x="1842652" y="4729686"/>
              <a:ext cx="1257328" cy="728576"/>
              <a:chOff x="2215144" y="927951"/>
              <a:chExt cx="1244730" cy="950033"/>
            </a:xfrm>
          </p:grpSpPr>
          <p:sp>
            <p:nvSpPr>
              <p:cNvPr id="60" name="平行四边形 59">
                <a:extLst>
                  <a:ext uri="{FF2B5EF4-FFF2-40B4-BE49-F238E27FC236}">
                    <a16:creationId xmlns:a16="http://schemas.microsoft.com/office/drawing/2014/main" id="{FCC591E0-F7C9-224C-A813-882285AB0DB7}"/>
                  </a:ext>
                </a:extLst>
              </p:cNvPr>
              <p:cNvSpPr/>
              <p:nvPr/>
            </p:nvSpPr>
            <p:spPr>
              <a:xfrm>
                <a:off x="2215144" y="982844"/>
                <a:ext cx="1120898" cy="842780"/>
              </a:xfrm>
              <a:prstGeom prst="parallelogram">
                <a:avLst>
                  <a:gd name="adj" fmla="val 48207"/>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62" name="文本框 9">
                <a:extLst>
                  <a:ext uri="{FF2B5EF4-FFF2-40B4-BE49-F238E27FC236}">
                    <a16:creationId xmlns:a16="http://schemas.microsoft.com/office/drawing/2014/main" id="{7D2847DA-90C5-7D4C-8C2B-7F5A8F2FA6E2}"/>
                  </a:ext>
                </a:extLst>
              </p:cNvPr>
              <p:cNvSpPr txBox="1"/>
              <p:nvPr/>
            </p:nvSpPr>
            <p:spPr>
              <a:xfrm>
                <a:off x="2393075" y="927951"/>
                <a:ext cx="1066799" cy="950033"/>
              </a:xfrm>
              <a:prstGeom prst="rect">
                <a:avLst/>
              </a:prstGeom>
              <a:noFill/>
            </p:spPr>
            <p:txBody>
              <a:bodyPr wrap="square" rtlCol="0">
                <a:spAutoFit/>
              </a:bodyPr>
              <a:lstStyle/>
              <a:p>
                <a:r>
                  <a:rPr lang="en-US" altLang="zh-CN" sz="2950" dirty="0">
                    <a:solidFill>
                      <a:schemeClr val="bg1"/>
                    </a:solidFill>
                    <a:latin typeface="黑体" panose="02010609060101010101" pitchFamily="49" charset="-122"/>
                    <a:ea typeface="黑体" panose="02010609060101010101" pitchFamily="49" charset="-122"/>
                    <a:cs typeface="+mn-ea"/>
                    <a:sym typeface="+mn-lt"/>
                  </a:rPr>
                  <a:t>04</a:t>
                </a:r>
                <a:endParaRPr lang="zh-CN" altLang="en-US" sz="2950"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57" name="组合 20">
              <a:extLst>
                <a:ext uri="{FF2B5EF4-FFF2-40B4-BE49-F238E27FC236}">
                  <a16:creationId xmlns:a16="http://schemas.microsoft.com/office/drawing/2014/main" id="{96064A91-6AEF-AB40-A0F1-6C2953277CE5}"/>
                </a:ext>
              </a:extLst>
            </p:cNvPr>
            <p:cNvGrpSpPr/>
            <p:nvPr/>
          </p:nvGrpSpPr>
          <p:grpSpPr>
            <a:xfrm>
              <a:off x="2797681" y="4748401"/>
              <a:ext cx="5423290" cy="646324"/>
              <a:chOff x="4315150" y="953426"/>
              <a:chExt cx="3857250" cy="540057"/>
            </a:xfrm>
          </p:grpSpPr>
          <p:sp>
            <p:nvSpPr>
              <p:cNvPr id="58" name="矩形 57">
                <a:extLst>
                  <a:ext uri="{FF2B5EF4-FFF2-40B4-BE49-F238E27FC236}">
                    <a16:creationId xmlns:a16="http://schemas.microsoft.com/office/drawing/2014/main" id="{E77C661F-895C-4B4E-8BE9-8C56BEA60DD2}"/>
                  </a:ext>
                </a:extLst>
              </p:cNvPr>
              <p:cNvSpPr/>
              <p:nvPr/>
            </p:nvSpPr>
            <p:spPr>
              <a:xfrm>
                <a:off x="4830201" y="1005774"/>
                <a:ext cx="2827147" cy="428540"/>
              </a:xfrm>
              <a:prstGeom prst="rect">
                <a:avLst/>
              </a:prstGeom>
              <a:ln w="15875">
                <a:noFill/>
              </a:ln>
            </p:spPr>
            <p:txBody>
              <a:bodyPr wrap="square" lIns="72317" tIns="36159" rIns="72317" bIns="36159">
                <a:spAutoFit/>
              </a:bodyPr>
              <a:lstStyle/>
              <a:p>
                <a:pPr algn="ctr">
                  <a:lnSpc>
                    <a:spcPct val="150000"/>
                  </a:lnSpc>
                </a:pPr>
                <a:r>
                  <a:rPr lang="zh-CN" altLang="en-US" sz="1600" dirty="0">
                    <a:solidFill>
                      <a:srgbClr val="494C4F"/>
                    </a:solidFill>
                    <a:latin typeface="Times New Roman" panose="02020503050405090304" pitchFamily="18" charset="0"/>
                    <a:ea typeface="黑体" panose="02010609060101010101" pitchFamily="49" charset="-122"/>
                    <a:cs typeface="Times New Roman" panose="02020503050405090304" pitchFamily="18" charset="0"/>
                    <a:sym typeface="+mn-lt"/>
                  </a:rPr>
                  <a:t>读取和存储</a:t>
                </a:r>
                <a:endParaRPr lang="en-GB" altLang="zh-CN" sz="1600" dirty="0">
                  <a:solidFill>
                    <a:srgbClr val="494C4F"/>
                  </a:solidFill>
                  <a:latin typeface="黑体" panose="02010609060101010101" pitchFamily="49" charset="-122"/>
                  <a:ea typeface="黑体" panose="02010609060101010101" pitchFamily="49" charset="-122"/>
                  <a:cs typeface="+mn-ea"/>
                  <a:sym typeface="+mn-lt"/>
                </a:endParaRPr>
              </a:p>
            </p:txBody>
          </p:sp>
          <p:sp>
            <p:nvSpPr>
              <p:cNvPr id="59" name="平行四边形 58">
                <a:extLst>
                  <a:ext uri="{FF2B5EF4-FFF2-40B4-BE49-F238E27FC236}">
                    <a16:creationId xmlns:a16="http://schemas.microsoft.com/office/drawing/2014/main" id="{45A46F46-304B-F640-BC07-64D1177032CD}"/>
                  </a:ext>
                </a:extLst>
              </p:cNvPr>
              <p:cNvSpPr/>
              <p:nvPr/>
            </p:nvSpPr>
            <p:spPr>
              <a:xfrm>
                <a:off x="4315150" y="953426"/>
                <a:ext cx="3857250" cy="540057"/>
              </a:xfrm>
              <a:prstGeom prst="parallelogram">
                <a:avLst>
                  <a:gd name="adj" fmla="val 48207"/>
                </a:avLst>
              </a:prstGeom>
              <a:noFill/>
              <a:ln w="15875">
                <a:solidFill>
                  <a:srgbClr val="646D78"/>
                </a:solidFill>
              </a:ln>
            </p:spPr>
            <p:style>
              <a:lnRef idx="2">
                <a:schemeClr val="accent1">
                  <a:shade val="50000"/>
                </a:schemeClr>
              </a:lnRef>
              <a:fillRef idx="1">
                <a:schemeClr val="accent1"/>
              </a:fillRef>
              <a:effectRef idx="0">
                <a:schemeClr val="accent1"/>
              </a:effectRef>
              <a:fontRef idx="minor">
                <a:schemeClr val="lt1"/>
              </a:fontRef>
            </p:style>
            <p:txBody>
              <a:bodyPr lIns="72317" tIns="36159" rIns="72317" bIns="36159" rtlCol="0" anchor="ctr"/>
              <a:lstStyle/>
              <a:p>
                <a:pPr algn="ctr">
                  <a:lnSpc>
                    <a:spcPct val="150000"/>
                  </a:lnSpc>
                </a:pPr>
                <a:endParaRPr lang="zh-CN" altLang="en-US" sz="1690">
                  <a:solidFill>
                    <a:schemeClr val="accent1"/>
                  </a:solidFill>
                  <a:latin typeface="黑体" panose="02010609060101010101" pitchFamily="49" charset="-122"/>
                  <a:ea typeface="黑体" panose="02010609060101010101" pitchFamily="49" charset="-122"/>
                  <a:cs typeface="+mn-ea"/>
                  <a:sym typeface="+mn-lt"/>
                </a:endParaRPr>
              </a:p>
            </p:txBody>
          </p:sp>
        </p:grpSp>
      </p:grpSp>
      <p:grpSp>
        <p:nvGrpSpPr>
          <p:cNvPr id="61" name="组 5">
            <a:extLst>
              <a:ext uri="{FF2B5EF4-FFF2-40B4-BE49-F238E27FC236}">
                <a16:creationId xmlns:a16="http://schemas.microsoft.com/office/drawing/2014/main" id="{12F04F0F-E854-674A-87EE-4A81508F841E}"/>
              </a:ext>
            </a:extLst>
          </p:cNvPr>
          <p:cNvGrpSpPr/>
          <p:nvPr/>
        </p:nvGrpSpPr>
        <p:grpSpPr>
          <a:xfrm>
            <a:off x="1964885" y="4114955"/>
            <a:ext cx="4783739" cy="546432"/>
            <a:chOff x="1842652" y="4729686"/>
            <a:chExt cx="6378319" cy="728576"/>
          </a:xfrm>
        </p:grpSpPr>
        <p:grpSp>
          <p:nvGrpSpPr>
            <p:cNvPr id="63" name="组合 8">
              <a:extLst>
                <a:ext uri="{FF2B5EF4-FFF2-40B4-BE49-F238E27FC236}">
                  <a16:creationId xmlns:a16="http://schemas.microsoft.com/office/drawing/2014/main" id="{64C05008-75D9-364A-AF1A-992A3A86CE8A}"/>
                </a:ext>
              </a:extLst>
            </p:cNvPr>
            <p:cNvGrpSpPr/>
            <p:nvPr/>
          </p:nvGrpSpPr>
          <p:grpSpPr>
            <a:xfrm>
              <a:off x="1842652" y="4729686"/>
              <a:ext cx="1257328" cy="728576"/>
              <a:chOff x="2215144" y="927951"/>
              <a:chExt cx="1244730" cy="950033"/>
            </a:xfrm>
          </p:grpSpPr>
          <p:sp>
            <p:nvSpPr>
              <p:cNvPr id="67" name="平行四边形 66">
                <a:extLst>
                  <a:ext uri="{FF2B5EF4-FFF2-40B4-BE49-F238E27FC236}">
                    <a16:creationId xmlns:a16="http://schemas.microsoft.com/office/drawing/2014/main" id="{E29C21B2-F1E7-D743-8624-4AB7E86BBE11}"/>
                  </a:ext>
                </a:extLst>
              </p:cNvPr>
              <p:cNvSpPr/>
              <p:nvPr/>
            </p:nvSpPr>
            <p:spPr>
              <a:xfrm>
                <a:off x="2215144" y="982844"/>
                <a:ext cx="1120898" cy="842780"/>
              </a:xfrm>
              <a:prstGeom prst="parallelogram">
                <a:avLst>
                  <a:gd name="adj" fmla="val 48207"/>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68" name="文本框 9">
                <a:extLst>
                  <a:ext uri="{FF2B5EF4-FFF2-40B4-BE49-F238E27FC236}">
                    <a16:creationId xmlns:a16="http://schemas.microsoft.com/office/drawing/2014/main" id="{DB2CA6BA-A452-F64B-87AE-179E2DD7A9E9}"/>
                  </a:ext>
                </a:extLst>
              </p:cNvPr>
              <p:cNvSpPr txBox="1"/>
              <p:nvPr/>
            </p:nvSpPr>
            <p:spPr>
              <a:xfrm>
                <a:off x="2393075" y="927951"/>
                <a:ext cx="1066799" cy="950033"/>
              </a:xfrm>
              <a:prstGeom prst="rect">
                <a:avLst/>
              </a:prstGeom>
              <a:noFill/>
            </p:spPr>
            <p:txBody>
              <a:bodyPr wrap="square" rtlCol="0">
                <a:spAutoFit/>
              </a:bodyPr>
              <a:lstStyle/>
              <a:p>
                <a:r>
                  <a:rPr lang="en-US" altLang="zh-CN" sz="2950" dirty="0">
                    <a:solidFill>
                      <a:schemeClr val="bg1"/>
                    </a:solidFill>
                    <a:latin typeface="黑体" panose="02010609060101010101" pitchFamily="49" charset="-122"/>
                    <a:ea typeface="黑体" panose="02010609060101010101" pitchFamily="49" charset="-122"/>
                    <a:cs typeface="+mn-ea"/>
                    <a:sym typeface="+mn-lt"/>
                  </a:rPr>
                  <a:t>05</a:t>
                </a:r>
                <a:endParaRPr lang="zh-CN" altLang="en-US" sz="2950"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64" name="组合 20">
              <a:extLst>
                <a:ext uri="{FF2B5EF4-FFF2-40B4-BE49-F238E27FC236}">
                  <a16:creationId xmlns:a16="http://schemas.microsoft.com/office/drawing/2014/main" id="{08C04584-C3F0-7F48-8220-CC34429BC424}"/>
                </a:ext>
              </a:extLst>
            </p:cNvPr>
            <p:cNvGrpSpPr/>
            <p:nvPr/>
          </p:nvGrpSpPr>
          <p:grpSpPr>
            <a:xfrm>
              <a:off x="2797681" y="4748401"/>
              <a:ext cx="5423290" cy="646324"/>
              <a:chOff x="4315150" y="953426"/>
              <a:chExt cx="3857250" cy="540057"/>
            </a:xfrm>
          </p:grpSpPr>
          <p:sp>
            <p:nvSpPr>
              <p:cNvPr id="65" name="矩形 64">
                <a:extLst>
                  <a:ext uri="{FF2B5EF4-FFF2-40B4-BE49-F238E27FC236}">
                    <a16:creationId xmlns:a16="http://schemas.microsoft.com/office/drawing/2014/main" id="{1C96575F-CDE0-A844-BB44-942012A810A2}"/>
                  </a:ext>
                </a:extLst>
              </p:cNvPr>
              <p:cNvSpPr/>
              <p:nvPr/>
            </p:nvSpPr>
            <p:spPr>
              <a:xfrm>
                <a:off x="4830201" y="1005774"/>
                <a:ext cx="2827147" cy="440756"/>
              </a:xfrm>
              <a:prstGeom prst="rect">
                <a:avLst/>
              </a:prstGeom>
              <a:ln w="15875">
                <a:noFill/>
              </a:ln>
            </p:spPr>
            <p:txBody>
              <a:bodyPr wrap="square" lIns="72317" tIns="36159" rIns="72317" bIns="36159">
                <a:spAutoFit/>
              </a:bodyPr>
              <a:lstStyle/>
              <a:p>
                <a:pPr algn="ctr">
                  <a:lnSpc>
                    <a:spcPct val="150000"/>
                  </a:lnSpc>
                </a:pPr>
                <a:r>
                  <a:rPr lang="en" altLang="zh-CN" sz="1600" dirty="0">
                    <a:solidFill>
                      <a:srgbClr val="494C4F"/>
                    </a:solidFill>
                    <a:latin typeface="Times New Roman" panose="02020503050405090304" pitchFamily="18" charset="0"/>
                    <a:ea typeface="黑体" panose="02010609060101010101" pitchFamily="49" charset="-122"/>
                    <a:cs typeface="Times New Roman" panose="02020503050405090304" pitchFamily="18" charset="0"/>
                    <a:sym typeface="+mn-lt"/>
                  </a:rPr>
                  <a:t>GPU</a:t>
                </a:r>
                <a:r>
                  <a:rPr lang="zh-CN" altLang="en-US" sz="1600" dirty="0">
                    <a:solidFill>
                      <a:srgbClr val="494C4F"/>
                    </a:solidFill>
                    <a:latin typeface="Times New Roman" panose="02020503050405090304" pitchFamily="18" charset="0"/>
                    <a:ea typeface="黑体" panose="02010609060101010101" pitchFamily="49" charset="-122"/>
                    <a:cs typeface="Times New Roman" panose="02020503050405090304" pitchFamily="18" charset="0"/>
                    <a:sym typeface="+mn-lt"/>
                  </a:rPr>
                  <a:t>计算</a:t>
                </a:r>
                <a:endParaRPr lang="en-GB" altLang="zh-CN" sz="1600" dirty="0">
                  <a:solidFill>
                    <a:srgbClr val="494C4F"/>
                  </a:solidFill>
                  <a:latin typeface="黑体" panose="02010609060101010101" pitchFamily="49" charset="-122"/>
                  <a:ea typeface="黑体" panose="02010609060101010101" pitchFamily="49" charset="-122"/>
                  <a:cs typeface="+mn-ea"/>
                  <a:sym typeface="+mn-lt"/>
                </a:endParaRPr>
              </a:p>
            </p:txBody>
          </p:sp>
          <p:sp>
            <p:nvSpPr>
              <p:cNvPr id="66" name="平行四边形 65">
                <a:extLst>
                  <a:ext uri="{FF2B5EF4-FFF2-40B4-BE49-F238E27FC236}">
                    <a16:creationId xmlns:a16="http://schemas.microsoft.com/office/drawing/2014/main" id="{3DEC289D-8D8C-5E4D-9EEB-7E8320BE657C}"/>
                  </a:ext>
                </a:extLst>
              </p:cNvPr>
              <p:cNvSpPr/>
              <p:nvPr/>
            </p:nvSpPr>
            <p:spPr>
              <a:xfrm>
                <a:off x="4315150" y="953426"/>
                <a:ext cx="3857250" cy="540057"/>
              </a:xfrm>
              <a:prstGeom prst="parallelogram">
                <a:avLst>
                  <a:gd name="adj" fmla="val 48207"/>
                </a:avLst>
              </a:prstGeom>
              <a:noFill/>
              <a:ln w="15875">
                <a:solidFill>
                  <a:srgbClr val="646D78"/>
                </a:solidFill>
              </a:ln>
            </p:spPr>
            <p:style>
              <a:lnRef idx="2">
                <a:schemeClr val="accent1">
                  <a:shade val="50000"/>
                </a:schemeClr>
              </a:lnRef>
              <a:fillRef idx="1">
                <a:schemeClr val="accent1"/>
              </a:fillRef>
              <a:effectRef idx="0">
                <a:schemeClr val="accent1"/>
              </a:effectRef>
              <a:fontRef idx="minor">
                <a:schemeClr val="lt1"/>
              </a:fontRef>
            </p:style>
            <p:txBody>
              <a:bodyPr lIns="72317" tIns="36159" rIns="72317" bIns="36159" rtlCol="0" anchor="ctr"/>
              <a:lstStyle/>
              <a:p>
                <a:pPr algn="ctr">
                  <a:lnSpc>
                    <a:spcPct val="150000"/>
                  </a:lnSpc>
                </a:pPr>
                <a:endParaRPr lang="zh-CN" altLang="en-US" sz="1690">
                  <a:solidFill>
                    <a:schemeClr val="accent1"/>
                  </a:solidFill>
                  <a:latin typeface="黑体" panose="02010609060101010101" pitchFamily="49" charset="-122"/>
                  <a:ea typeface="黑体" panose="02010609060101010101" pitchFamily="49"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2"/>
          <p:cNvSpPr>
            <a:spLocks noChangeAspect="1"/>
          </p:cNvSpPr>
          <p:nvPr/>
        </p:nvSpPr>
        <p:spPr bwMode="auto">
          <a:xfrm rot="5400000">
            <a:off x="-1642852"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49CFAE">
              <a:alpha val="75000"/>
            </a:srgbClr>
          </a:solidFill>
          <a:ln>
            <a:noFill/>
          </a:ln>
        </p:spPr>
        <p:txBody>
          <a:bodyPr vert="horz" wrap="square" lIns="91440" tIns="45720" rIns="91440" bIns="45720" numCol="1" anchor="t" anchorCtr="0" compatLnSpc="1"/>
          <a:lstStyle/>
          <a:p>
            <a:endParaRPr lang="en-US" dirty="0"/>
          </a:p>
        </p:txBody>
      </p:sp>
      <p:sp>
        <p:nvSpPr>
          <p:cNvPr id="36" name="Title 1"/>
          <p:cNvSpPr txBox="1"/>
          <p:nvPr/>
        </p:nvSpPr>
        <p:spPr>
          <a:xfrm>
            <a:off x="1595312" y="309302"/>
            <a:ext cx="4920817" cy="440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700" b="1" dirty="0">
                <a:solidFill>
                  <a:srgbClr val="494C4F"/>
                </a:solidFill>
                <a:latin typeface="SimHei" charset="0"/>
                <a:ea typeface="SimHei" charset="0"/>
                <a:cs typeface="SimHei" charset="0"/>
              </a:rPr>
              <a:t>深度学习计算</a:t>
            </a:r>
          </a:p>
        </p:txBody>
      </p:sp>
      <p:grpSp>
        <p:nvGrpSpPr>
          <p:cNvPr id="5" name="组合 4">
            <a:extLst>
              <a:ext uri="{FF2B5EF4-FFF2-40B4-BE49-F238E27FC236}">
                <a16:creationId xmlns:a16="http://schemas.microsoft.com/office/drawing/2014/main" id="{B5701FE7-0F67-694B-86A7-849B01F64639}"/>
              </a:ext>
            </a:extLst>
          </p:cNvPr>
          <p:cNvGrpSpPr/>
          <p:nvPr/>
        </p:nvGrpSpPr>
        <p:grpSpPr>
          <a:xfrm>
            <a:off x="6885601" y="2331108"/>
            <a:ext cx="942968" cy="1410643"/>
            <a:chOff x="9180800" y="3108144"/>
            <a:chExt cx="1257291" cy="1880857"/>
          </a:xfrm>
        </p:grpSpPr>
        <p:sp>
          <p:nvSpPr>
            <p:cNvPr id="6" name="等腰三角形 19">
              <a:extLst>
                <a:ext uri="{FF2B5EF4-FFF2-40B4-BE49-F238E27FC236}">
                  <a16:creationId xmlns:a16="http://schemas.microsoft.com/office/drawing/2014/main" id="{7DD2A726-F86E-EB44-B684-407B0826E1A8}"/>
                </a:ext>
              </a:extLst>
            </p:cNvPr>
            <p:cNvSpPr/>
            <p:nvPr/>
          </p:nvSpPr>
          <p:spPr>
            <a:xfrm rot="13945919">
              <a:off x="9495592" y="3135160"/>
              <a:ext cx="391729" cy="337697"/>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7" name="等腰三角形 20">
              <a:extLst>
                <a:ext uri="{FF2B5EF4-FFF2-40B4-BE49-F238E27FC236}">
                  <a16:creationId xmlns:a16="http://schemas.microsoft.com/office/drawing/2014/main" id="{BC3A731F-F89E-0E47-8F72-AF24F10CCDEE}"/>
                </a:ext>
              </a:extLst>
            </p:cNvPr>
            <p:cNvSpPr/>
            <p:nvPr/>
          </p:nvSpPr>
          <p:spPr>
            <a:xfrm rot="8598772">
              <a:off x="9565081" y="4108353"/>
              <a:ext cx="266912" cy="230096"/>
            </a:xfrm>
            <a:prstGeom prst="triangle">
              <a:avLst/>
            </a:prstGeom>
            <a:solidFill>
              <a:srgbClr val="48C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8" name="等腰三角形 21">
              <a:extLst>
                <a:ext uri="{FF2B5EF4-FFF2-40B4-BE49-F238E27FC236}">
                  <a16:creationId xmlns:a16="http://schemas.microsoft.com/office/drawing/2014/main" id="{2B6EBA09-76B9-DA49-8908-4C5928B52F4F}"/>
                </a:ext>
              </a:extLst>
            </p:cNvPr>
            <p:cNvSpPr/>
            <p:nvPr/>
          </p:nvSpPr>
          <p:spPr>
            <a:xfrm rot="8598772">
              <a:off x="10072135" y="4047133"/>
              <a:ext cx="266912" cy="230096"/>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nvGrpSpPr>
            <p:cNvPr id="9" name="组合 8">
              <a:extLst>
                <a:ext uri="{FF2B5EF4-FFF2-40B4-BE49-F238E27FC236}">
                  <a16:creationId xmlns:a16="http://schemas.microsoft.com/office/drawing/2014/main" id="{AEA0B7A3-C0CA-2D4A-B8BA-4B6FCC368831}"/>
                </a:ext>
              </a:extLst>
            </p:cNvPr>
            <p:cNvGrpSpPr/>
            <p:nvPr/>
          </p:nvGrpSpPr>
          <p:grpSpPr>
            <a:xfrm rot="7938589">
              <a:off x="9125099" y="3676009"/>
              <a:ext cx="1368693" cy="1257291"/>
              <a:chOff x="1145739" y="762009"/>
              <a:chExt cx="1001675" cy="920146"/>
            </a:xfrm>
          </p:grpSpPr>
          <p:sp>
            <p:nvSpPr>
              <p:cNvPr id="10" name="等腰三角形 47">
                <a:extLst>
                  <a:ext uri="{FF2B5EF4-FFF2-40B4-BE49-F238E27FC236}">
                    <a16:creationId xmlns:a16="http://schemas.microsoft.com/office/drawing/2014/main" id="{0A9CE6E3-AF5A-3A4B-A14F-57836B29FE31}"/>
                  </a:ext>
                </a:extLst>
              </p:cNvPr>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1" name="椭圆 10">
                <a:extLst>
                  <a:ext uri="{FF2B5EF4-FFF2-40B4-BE49-F238E27FC236}">
                    <a16:creationId xmlns:a16="http://schemas.microsoft.com/office/drawing/2014/main" id="{8F5F060C-3E71-F549-8DDC-3A8066546376}"/>
                  </a:ext>
                </a:extLst>
              </p:cNvPr>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2" name="椭圆 11">
                <a:extLst>
                  <a:ext uri="{FF2B5EF4-FFF2-40B4-BE49-F238E27FC236}">
                    <a16:creationId xmlns:a16="http://schemas.microsoft.com/office/drawing/2014/main" id="{5EBF8F9A-EFF5-DE47-AD99-8DE9465632F9}"/>
                  </a:ext>
                </a:extLst>
              </p:cNvPr>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3" name="椭圆 12">
                <a:extLst>
                  <a:ext uri="{FF2B5EF4-FFF2-40B4-BE49-F238E27FC236}">
                    <a16:creationId xmlns:a16="http://schemas.microsoft.com/office/drawing/2014/main" id="{A12B6F5B-4EAB-4543-B4C2-782033872894}"/>
                  </a:ext>
                </a:extLst>
              </p:cNvPr>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grpSp>
      <p:sp>
        <p:nvSpPr>
          <p:cNvPr id="37" name="Text Placeholder 2"/>
          <p:cNvSpPr txBox="1"/>
          <p:nvPr/>
        </p:nvSpPr>
        <p:spPr>
          <a:xfrm>
            <a:off x="1595313" y="1058945"/>
            <a:ext cx="5237822" cy="3927834"/>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之前的课程中介绍了包括多层感知机在内的简单深度学习模型的原理和实现。</a:t>
            </a:r>
            <a:endParaRPr lang="en-US" altLang="zh-CN" sz="1400" dirty="0">
              <a:solidFill>
                <a:srgbClr val="636D78"/>
              </a:solidFill>
              <a:latin typeface="Times New Roman" panose="02020603050405020304" pitchFamily="18" charset="0"/>
              <a:ea typeface="宋体" charset="0"/>
              <a:cs typeface="Times New Roman" panose="02020603050405020304" pitchFamily="18" charset="0"/>
            </a:endParaRPr>
          </a:p>
          <a:p>
            <a:pPr>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下面我们将简要概括</a:t>
            </a:r>
            <a:r>
              <a:rPr lang="zh-CN" altLang="en-US" sz="1400" dirty="0">
                <a:solidFill>
                  <a:schemeClr val="accent1"/>
                </a:solidFill>
                <a:latin typeface="Times New Roman" panose="02020603050405020304" pitchFamily="18" charset="0"/>
                <a:ea typeface="宋体" charset="0"/>
                <a:cs typeface="Times New Roman" panose="02020603050405020304" pitchFamily="18" charset="0"/>
              </a:rPr>
              <a:t>深度学习计算</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的各个重要组成部分，</a:t>
            </a:r>
            <a:br>
              <a:rPr lang="en-US" altLang="zh-CN" sz="1400" dirty="0">
                <a:solidFill>
                  <a:srgbClr val="636D78"/>
                </a:solidFill>
                <a:latin typeface="Times New Roman" panose="02020603050405020304" pitchFamily="18" charset="0"/>
                <a:ea typeface="宋体" charset="0"/>
                <a:cs typeface="Times New Roman" panose="02020603050405020304" pitchFamily="18" charset="0"/>
              </a:rPr>
            </a:b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如模型构造、参数的访问和初始化等，自定义层，读取、存储和使用</a:t>
            </a:r>
            <a:r>
              <a:rPr lang="en" altLang="zh-CN" sz="1400" dirty="0">
                <a:solidFill>
                  <a:srgbClr val="636D78"/>
                </a:solidFill>
                <a:latin typeface="Times New Roman" panose="02020603050405020304" pitchFamily="18" charset="0"/>
                <a:ea typeface="宋体" charset="0"/>
                <a:cs typeface="Times New Roman" panose="02020603050405020304" pitchFamily="18" charset="0"/>
              </a:rPr>
              <a:t>GPU</a:t>
            </a:r>
            <a:r>
              <a:rPr lang="zh-CN" altLang="en" sz="1400" dirty="0">
                <a:solidFill>
                  <a:srgbClr val="636D78"/>
                </a:solidFill>
                <a:latin typeface="Times New Roman" panose="02020603050405020304" pitchFamily="18" charset="0"/>
                <a:ea typeface="宋体" charset="0"/>
                <a:cs typeface="Times New Roman" panose="02020603050405020304" pitchFamily="18" charset="0"/>
              </a:rPr>
              <a:t>。</a:t>
            </a:r>
            <a:endParaRPr lang="en-US" altLang="zh-CN" sz="1400" dirty="0">
              <a:solidFill>
                <a:srgbClr val="636D78"/>
              </a:solidFill>
              <a:latin typeface="Times New Roman" panose="02020603050405020304" pitchFamily="18" charset="0"/>
              <a:ea typeface="宋体" charset="0"/>
              <a:cs typeface="Times New Roman" panose="02020603050405020304" pitchFamily="18" charset="0"/>
            </a:endParaRPr>
          </a:p>
          <a:p>
            <a:pPr>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通过本章的学习，我们将能够深入了解模型实现和计算的各个细节，并为在之后章节实现更复杂模型打下坚实的基础。</a:t>
            </a:r>
            <a:endParaRPr lang="en-US" altLang="zh-CN" sz="1400" dirty="0">
              <a:solidFill>
                <a:srgbClr val="0070C0"/>
              </a:solidFill>
              <a:latin typeface="Times New Roman" panose="02020603050405020304" pitchFamily="18" charset="0"/>
              <a:ea typeface="宋体" charset="0"/>
              <a:cs typeface="Times New Roman" panose="02020603050405020304" pitchFamily="18" charset="0"/>
            </a:endParaRPr>
          </a:p>
        </p:txBody>
      </p:sp>
      <p:pic>
        <p:nvPicPr>
          <p:cNvPr id="14" name="图片 13">
            <a:extLst>
              <a:ext uri="{FF2B5EF4-FFF2-40B4-BE49-F238E27FC236}">
                <a16:creationId xmlns:a16="http://schemas.microsoft.com/office/drawing/2014/main" id="{7800D6F0-B6A5-194D-A5D0-E8820A0B6566}"/>
              </a:ext>
            </a:extLst>
          </p:cNvPr>
          <p:cNvPicPr>
            <a:picLocks noChangeAspect="1"/>
          </p:cNvPicPr>
          <p:nvPr/>
        </p:nvPicPr>
        <p:blipFill rotWithShape="1">
          <a:blip r:embed="rId2"/>
          <a:srcRect l="39608" t="4197" r="-49" b="25791"/>
          <a:stretch>
            <a:fillRect/>
          </a:stretch>
        </p:blipFill>
        <p:spPr>
          <a:xfrm>
            <a:off x="7465060" y="153670"/>
            <a:ext cx="1434465" cy="875665"/>
          </a:xfrm>
          <a:prstGeom prst="rect">
            <a:avLst/>
          </a:prstGeom>
        </p:spPr>
      </p:pic>
    </p:spTree>
    <p:extLst>
      <p:ext uri="{BB962C8B-B14F-4D97-AF65-F5344CB8AC3E}">
        <p14:creationId xmlns:p14="http://schemas.microsoft.com/office/powerpoint/2010/main" val="108956700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2">
            <a:extLst>
              <a:ext uri="{FF2B5EF4-FFF2-40B4-BE49-F238E27FC236}">
                <a16:creationId xmlns:a16="http://schemas.microsoft.com/office/drawing/2014/main" id="{AACA3CAE-8890-EF4B-8BAB-DC46D0062F77}"/>
              </a:ext>
            </a:extLst>
          </p:cNvPr>
          <p:cNvSpPr>
            <a:spLocks noChangeAspect="1"/>
          </p:cNvSpPr>
          <p:nvPr/>
        </p:nvSpPr>
        <p:spPr bwMode="auto">
          <a:xfrm rot="5400000">
            <a:off x="-1642852"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49CFAE">
              <a:alpha val="75000"/>
            </a:srgbClr>
          </a:solidFill>
          <a:ln>
            <a:noFill/>
          </a:ln>
        </p:spPr>
        <p:txBody>
          <a:bodyPr vert="horz" wrap="square" lIns="91440" tIns="45720" rIns="91440" bIns="45720" numCol="1" anchor="t" anchorCtr="0" compatLnSpc="1"/>
          <a:lstStyle/>
          <a:p>
            <a:endParaRPr lang="en-US" dirty="0"/>
          </a:p>
        </p:txBody>
      </p:sp>
      <p:sp>
        <p:nvSpPr>
          <p:cNvPr id="37" name="Text Placeholder 2"/>
          <p:cNvSpPr txBox="1"/>
          <p:nvPr/>
        </p:nvSpPr>
        <p:spPr>
          <a:xfrm>
            <a:off x="1131844" y="1068811"/>
            <a:ext cx="7013779" cy="375552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小结</a:t>
            </a:r>
            <a:endParaRPr lang="en-US" altLang="zh-CN" sz="1400" dirty="0">
              <a:solidFill>
                <a:srgbClr val="636D78"/>
              </a:solidFill>
              <a:latin typeface="Times New Roman" panose="02020603050405020304" pitchFamily="18" charset="0"/>
              <a:ea typeface="宋体" charset="0"/>
              <a:cs typeface="Times New Roman" panose="02020603050405020304" pitchFamily="18" charset="0"/>
            </a:endParaRPr>
          </a:p>
          <a:p>
            <a:pPr lvl="1">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可以通过继承 </a:t>
            </a:r>
            <a:r>
              <a:rPr lang="en" altLang="zh-CN" sz="1400" dirty="0">
                <a:solidFill>
                  <a:srgbClr val="636D78"/>
                </a:solidFill>
                <a:latin typeface="Times New Roman" panose="02020603050405020304" pitchFamily="18" charset="0"/>
                <a:ea typeface="宋体" charset="0"/>
                <a:cs typeface="Times New Roman" panose="02020603050405020304" pitchFamily="18" charset="0"/>
              </a:rPr>
              <a:t>Module</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类来构造模型。</a:t>
            </a:r>
            <a:r>
              <a:rPr lang="en" altLang="zh-CN" sz="1400" dirty="0">
                <a:solidFill>
                  <a:srgbClr val="636D78"/>
                </a:solidFill>
                <a:latin typeface="Times New Roman" panose="02020603050405020304" pitchFamily="18" charset="0"/>
                <a:ea typeface="宋体" charset="0"/>
                <a:cs typeface="Times New Roman" panose="02020603050405020304" pitchFamily="18" charset="0"/>
              </a:rPr>
              <a:t>Sequential</a:t>
            </a:r>
            <a:r>
              <a:rPr lang="zh-CN" altLang="en" sz="1400" dirty="0">
                <a:solidFill>
                  <a:srgbClr val="636D78"/>
                </a:solidFill>
                <a:latin typeface="Times New Roman" panose="02020603050405020304" pitchFamily="18" charset="0"/>
                <a:ea typeface="宋体" charset="0"/>
                <a:cs typeface="Times New Roman" panose="02020603050405020304" pitchFamily="18" charset="0"/>
              </a:rPr>
              <a:t>、</a:t>
            </a:r>
            <a:r>
              <a:rPr lang="en" altLang="zh-CN" sz="1400" dirty="0" err="1">
                <a:solidFill>
                  <a:srgbClr val="636D78"/>
                </a:solidFill>
                <a:latin typeface="Times New Roman" panose="02020603050405020304" pitchFamily="18" charset="0"/>
                <a:ea typeface="宋体" charset="0"/>
                <a:cs typeface="Times New Roman" panose="02020603050405020304" pitchFamily="18" charset="0"/>
              </a:rPr>
              <a:t>ModuleList</a:t>
            </a:r>
            <a:r>
              <a:rPr lang="zh-CN" altLang="en" sz="1400" dirty="0">
                <a:solidFill>
                  <a:srgbClr val="636D78"/>
                </a:solidFill>
                <a:latin typeface="Times New Roman" panose="02020603050405020304" pitchFamily="18" charset="0"/>
                <a:ea typeface="宋体" charset="0"/>
                <a:cs typeface="Times New Roman" panose="02020603050405020304" pitchFamily="18" charset="0"/>
              </a:rPr>
              <a:t>、</a:t>
            </a:r>
            <a:r>
              <a:rPr lang="en" altLang="zh-CN" sz="1400" dirty="0" err="1">
                <a:solidFill>
                  <a:srgbClr val="636D78"/>
                </a:solidFill>
                <a:latin typeface="Times New Roman" panose="02020603050405020304" pitchFamily="18" charset="0"/>
                <a:ea typeface="宋体" charset="0"/>
                <a:cs typeface="Times New Roman" panose="02020603050405020304" pitchFamily="18" charset="0"/>
              </a:rPr>
              <a:t>ModuleDict</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类都继承自 </a:t>
            </a:r>
            <a:r>
              <a:rPr lang="en" altLang="zh-CN" sz="1400" dirty="0">
                <a:solidFill>
                  <a:srgbClr val="636D78"/>
                </a:solidFill>
                <a:latin typeface="Times New Roman" panose="02020603050405020304" pitchFamily="18" charset="0"/>
                <a:ea typeface="宋体" charset="0"/>
                <a:cs typeface="Times New Roman" panose="02020603050405020304" pitchFamily="18" charset="0"/>
              </a:rPr>
              <a:t>Module</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类。直接继承 </a:t>
            </a:r>
            <a:r>
              <a:rPr lang="en" altLang="zh-CN" sz="1400" dirty="0">
                <a:solidFill>
                  <a:srgbClr val="636D78"/>
                </a:solidFill>
                <a:latin typeface="Times New Roman" panose="02020603050405020304" pitchFamily="18" charset="0"/>
                <a:ea typeface="宋体" charset="0"/>
                <a:cs typeface="Times New Roman" panose="02020603050405020304" pitchFamily="18" charset="0"/>
              </a:rPr>
              <a:t>Module</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类可以极大地拓展模型构造的灵活性。</a:t>
            </a:r>
          </a:p>
          <a:p>
            <a:pPr lvl="1">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与 </a:t>
            </a:r>
            <a:r>
              <a:rPr lang="en" altLang="zh-CN" sz="1400" dirty="0">
                <a:solidFill>
                  <a:srgbClr val="636D78"/>
                </a:solidFill>
                <a:latin typeface="Times New Roman" panose="02020603050405020304" pitchFamily="18" charset="0"/>
                <a:ea typeface="宋体" charset="0"/>
                <a:cs typeface="Times New Roman" panose="02020603050405020304" pitchFamily="18" charset="0"/>
              </a:rPr>
              <a:t>Sequential</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不同，</a:t>
            </a:r>
            <a:r>
              <a:rPr lang="en" altLang="zh-CN" sz="1400" dirty="0" err="1">
                <a:solidFill>
                  <a:srgbClr val="636D78"/>
                </a:solidFill>
                <a:latin typeface="Times New Roman" panose="02020603050405020304" pitchFamily="18" charset="0"/>
                <a:ea typeface="宋体" charset="0"/>
                <a:cs typeface="Times New Roman" panose="02020603050405020304" pitchFamily="18" charset="0"/>
              </a:rPr>
              <a:t>ModuleList</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和 </a:t>
            </a:r>
            <a:r>
              <a:rPr lang="en" altLang="zh-CN" sz="1400" dirty="0" err="1">
                <a:solidFill>
                  <a:srgbClr val="636D78"/>
                </a:solidFill>
                <a:latin typeface="Times New Roman" panose="02020603050405020304" pitchFamily="18" charset="0"/>
                <a:ea typeface="宋体" charset="0"/>
                <a:cs typeface="Times New Roman" panose="02020603050405020304" pitchFamily="18" charset="0"/>
              </a:rPr>
              <a:t>ModuleDict</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并没有定义一个完整的网络，它们只是将不同的模块存放在一起，需要自己定义 </a:t>
            </a:r>
            <a:r>
              <a:rPr lang="en" altLang="zh-CN" sz="1400" dirty="0">
                <a:solidFill>
                  <a:srgbClr val="636D78"/>
                </a:solidFill>
                <a:latin typeface="Times New Roman" panose="02020603050405020304" pitchFamily="18" charset="0"/>
                <a:ea typeface="宋体" charset="0"/>
                <a:cs typeface="Times New Roman" panose="02020603050405020304" pitchFamily="18" charset="0"/>
              </a:rPr>
              <a:t>forward</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函数。</a:t>
            </a:r>
          </a:p>
          <a:p>
            <a:pPr lvl="1">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有多种方法来访问、初始化和共享模型参数。也可以自定义初始化方法。</a:t>
            </a:r>
            <a:endParaRPr lang="en-US" altLang="zh-CN" sz="1400" dirty="0">
              <a:solidFill>
                <a:srgbClr val="636D78"/>
              </a:solidFill>
              <a:latin typeface="Times New Roman" panose="02020603050405020304" pitchFamily="18" charset="0"/>
              <a:ea typeface="宋体" charset="0"/>
              <a:cs typeface="Times New Roman" panose="02020603050405020304" pitchFamily="18" charset="0"/>
            </a:endParaRPr>
          </a:p>
          <a:p>
            <a:pPr lvl="1">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通过 </a:t>
            </a: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save</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函数和 </a:t>
            </a: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load</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函数可以很方便地读写 </a:t>
            </a: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Tensor</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a:t>
            </a:r>
          </a:p>
          <a:p>
            <a:pPr lvl="1">
              <a:lnSpc>
                <a:spcPts val="2080"/>
              </a:lnSpc>
            </a:pP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通过 </a:t>
            </a: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save</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函数和 </a:t>
            </a:r>
            <a:r>
              <a:rPr lang="en-US" altLang="zh-CN" sz="1400" dirty="0" err="1">
                <a:solidFill>
                  <a:srgbClr val="636D78"/>
                </a:solidFill>
                <a:latin typeface="Times New Roman" panose="02020603050405020304" pitchFamily="18" charset="0"/>
                <a:ea typeface="宋体" charset="0"/>
                <a:cs typeface="Times New Roman" panose="02020603050405020304" pitchFamily="18" charset="0"/>
              </a:rPr>
              <a:t>load_state_dict</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函数可以很方便地读写模型的参数。</a:t>
            </a:r>
            <a:endParaRPr lang="en-US" altLang="zh-CN" sz="1400" dirty="0">
              <a:solidFill>
                <a:srgbClr val="636D78"/>
              </a:solidFill>
              <a:latin typeface="Times New Roman" panose="02020603050405020304" pitchFamily="18" charset="0"/>
              <a:ea typeface="宋体" charset="0"/>
              <a:cs typeface="Times New Roman" panose="02020603050405020304" pitchFamily="18" charset="0"/>
            </a:endParaRPr>
          </a:p>
          <a:p>
            <a:pPr lvl="1">
              <a:lnSpc>
                <a:spcPts val="2080"/>
              </a:lnSpc>
            </a:pP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PyTorch</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可以指定用来存储和计算的设备，如使用内存的 </a:t>
            </a: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CPU</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或者使用显存的</a:t>
            </a: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GPU</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。在默认情况下，</a:t>
            </a: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PyTorch</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会将数据创建在内存，然后利用 </a:t>
            </a: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CPU</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 来计算。</a:t>
            </a:r>
            <a:endParaRPr lang="en-US" altLang="zh-CN" sz="1400" dirty="0">
              <a:solidFill>
                <a:srgbClr val="636D78"/>
              </a:solidFill>
              <a:latin typeface="Times New Roman" panose="02020603050405020304" pitchFamily="18" charset="0"/>
              <a:ea typeface="宋体" charset="0"/>
              <a:cs typeface="Times New Roman" panose="02020603050405020304" pitchFamily="18" charset="0"/>
            </a:endParaRPr>
          </a:p>
          <a:p>
            <a:pPr lvl="1">
              <a:lnSpc>
                <a:spcPts val="2080"/>
              </a:lnSpc>
            </a:pPr>
            <a:r>
              <a:rPr lang="en-US" altLang="zh-CN" sz="1400" dirty="0">
                <a:solidFill>
                  <a:srgbClr val="636D78"/>
                </a:solidFill>
                <a:latin typeface="Times New Roman" panose="02020603050405020304" pitchFamily="18" charset="0"/>
                <a:ea typeface="宋体" charset="0"/>
                <a:cs typeface="Times New Roman" panose="02020603050405020304" pitchFamily="18" charset="0"/>
              </a:rPr>
              <a:t>PyTorch</a:t>
            </a:r>
            <a:r>
              <a:rPr lang="zh-CN" altLang="en-US" sz="1400" dirty="0">
                <a:solidFill>
                  <a:srgbClr val="636D78"/>
                </a:solidFill>
                <a:latin typeface="Times New Roman" panose="02020603050405020304" pitchFamily="18" charset="0"/>
                <a:ea typeface="宋体" charset="0"/>
                <a:cs typeface="Times New Roman" panose="02020603050405020304" pitchFamily="18" charset="0"/>
              </a:rPr>
              <a:t>要求计算的所有输入数据都在内存或同一块显卡的显存上。</a:t>
            </a:r>
            <a:endParaRPr lang="en-US" altLang="zh-CN" sz="1400" dirty="0">
              <a:solidFill>
                <a:srgbClr val="636D78"/>
              </a:solidFill>
              <a:latin typeface="Times New Roman" panose="02020603050405020304" pitchFamily="18" charset="0"/>
              <a:ea typeface="宋体" charset="0"/>
              <a:cs typeface="Times New Roman" panose="02020603050405020304" pitchFamily="18" charset="0"/>
            </a:endParaRPr>
          </a:p>
        </p:txBody>
      </p:sp>
      <p:pic>
        <p:nvPicPr>
          <p:cNvPr id="21" name="图片 20"/>
          <p:cNvPicPr>
            <a:picLocks noChangeAspect="1"/>
          </p:cNvPicPr>
          <p:nvPr/>
        </p:nvPicPr>
        <p:blipFill rotWithShape="1">
          <a:blip r:embed="rId3"/>
          <a:srcRect l="39608" t="4197" r="-49" b="25791"/>
          <a:stretch>
            <a:fillRect/>
          </a:stretch>
        </p:blipFill>
        <p:spPr>
          <a:xfrm>
            <a:off x="7465060" y="153670"/>
            <a:ext cx="1434465" cy="875665"/>
          </a:xfrm>
          <a:prstGeom prst="rect">
            <a:avLst/>
          </a:prstGeom>
        </p:spPr>
      </p:pic>
      <p:sp>
        <p:nvSpPr>
          <p:cNvPr id="7" name="Title 1">
            <a:extLst>
              <a:ext uri="{FF2B5EF4-FFF2-40B4-BE49-F238E27FC236}">
                <a16:creationId xmlns:a16="http://schemas.microsoft.com/office/drawing/2014/main" id="{C78EFFD9-3BC5-F640-A66C-927A8C180376}"/>
              </a:ext>
            </a:extLst>
          </p:cNvPr>
          <p:cNvSpPr txBox="1"/>
          <p:nvPr/>
        </p:nvSpPr>
        <p:spPr>
          <a:xfrm>
            <a:off x="1595312" y="309302"/>
            <a:ext cx="4920817" cy="440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700" b="1" dirty="0">
                <a:solidFill>
                  <a:srgbClr val="494C4F"/>
                </a:solidFill>
                <a:latin typeface="SimHei" charset="0"/>
                <a:ea typeface="SimHei" charset="0"/>
                <a:cs typeface="SimHei" charset="0"/>
              </a:rPr>
              <a:t>深度学习计算</a:t>
            </a:r>
          </a:p>
        </p:txBody>
      </p:sp>
    </p:spTree>
    <p:extLst>
      <p:ext uri="{BB962C8B-B14F-4D97-AF65-F5344CB8AC3E}">
        <p14:creationId xmlns:p14="http://schemas.microsoft.com/office/powerpoint/2010/main" val="17914134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 8"/>
          <p:cNvGrpSpPr/>
          <p:nvPr/>
        </p:nvGrpSpPr>
        <p:grpSpPr>
          <a:xfrm>
            <a:off x="3044275" y="1920905"/>
            <a:ext cx="3042475" cy="1213017"/>
            <a:chOff x="4464880" y="2172204"/>
            <a:chExt cx="4356504" cy="1736914"/>
          </a:xfrm>
        </p:grpSpPr>
        <p:sp>
          <p:nvSpPr>
            <p:cNvPr id="40" name="文本框 10"/>
            <p:cNvSpPr txBox="1">
              <a:spLocks noChangeArrowheads="1"/>
            </p:cNvSpPr>
            <p:nvPr/>
          </p:nvSpPr>
          <p:spPr bwMode="auto">
            <a:xfrm>
              <a:off x="5074349" y="2172204"/>
              <a:ext cx="3239172" cy="1024638"/>
            </a:xfrm>
            <a:prstGeom prst="rect">
              <a:avLst/>
            </a:prstGeom>
            <a:noFill/>
            <a:ln>
              <a:noFill/>
            </a:ln>
            <a:effectLst>
              <a:outerShdw blurRad="50800" dist="38100" dir="5400000" algn="t" rotWithShape="0">
                <a:prstClr val="black">
                  <a:alpha val="3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 typeface="Arial" panose="020B0604020202090204" pitchFamily="34" charset="0"/>
                <a:buNone/>
              </a:pPr>
              <a:r>
                <a:rPr lang="zh-CN" altLang="en-US" sz="4050" b="1" dirty="0">
                  <a:solidFill>
                    <a:prstClr val="black">
                      <a:lumMod val="65000"/>
                      <a:lumOff val="35000"/>
                    </a:prstClr>
                  </a:solidFill>
                  <a:latin typeface="宋体" panose="02010600030101010101" pitchFamily="2" charset="-122"/>
                  <a:ea typeface="宋体" panose="02010600030101010101" pitchFamily="2" charset="-122"/>
                  <a:cs typeface="宋体" panose="02010600030101010101" pitchFamily="2" charset="-122"/>
                </a:rPr>
                <a:t>谢谢观看</a:t>
              </a:r>
              <a:endParaRPr lang="en-US" altLang="zh-CN" sz="3000" b="1" dirty="0">
                <a:solidFill>
                  <a:prstClr val="black">
                    <a:lumMod val="65000"/>
                    <a:lumOff val="3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41" name="文本框 40"/>
            <p:cNvSpPr txBox="1"/>
            <p:nvPr/>
          </p:nvSpPr>
          <p:spPr>
            <a:xfrm>
              <a:off x="4464880" y="3380273"/>
              <a:ext cx="4356504" cy="528845"/>
            </a:xfrm>
            <a:prstGeom prst="rect">
              <a:avLst/>
            </a:prstGeom>
            <a:noFill/>
          </p:spPr>
          <p:txBody>
            <a:bodyPr wrap="square" rtlCol="0">
              <a:spAutoFit/>
            </a:bodyPr>
            <a:lstStyle/>
            <a:p>
              <a:pPr algn="ctr"/>
              <a:r>
                <a:rPr kumimoji="1" lang="zh-CN" altLang="en-US" sz="1500" b="1" dirty="0">
                  <a:solidFill>
                    <a:prstClr val="black">
                      <a:lumMod val="95000"/>
                      <a:lumOff val="5000"/>
                    </a:prstClr>
                  </a:solidFill>
                  <a:latin typeface="宋体" panose="02010600030101010101" pitchFamily="2" charset="-122"/>
                  <a:ea typeface="宋体" panose="02010600030101010101" pitchFamily="2" charset="-122"/>
                  <a:cs typeface="宋体" panose="02010600030101010101" pitchFamily="2" charset="-122"/>
                </a:rPr>
                <a:t>更多好课，请关注</a:t>
              </a:r>
              <a:r>
                <a:rPr kumimoji="1" lang="zh-CN" altLang="en-US" sz="1800" b="1" dirty="0">
                  <a:solidFill>
                    <a:srgbClr val="0087E1"/>
                  </a:solidFill>
                  <a:effectLst>
                    <a:outerShdw blurRad="50800" dist="76200" dir="2700000" algn="tl" rotWithShape="0">
                      <a:prstClr val="black">
                        <a:alpha val="30000"/>
                      </a:prstClr>
                    </a:outerShdw>
                  </a:effectLst>
                  <a:latin typeface="宋体" panose="02010600030101010101" pitchFamily="2" charset="-122"/>
                  <a:ea typeface="宋体" panose="02010600030101010101" pitchFamily="2" charset="-122"/>
                  <a:cs typeface="宋体" panose="02010600030101010101" pitchFamily="2" charset="-122"/>
                </a:rPr>
                <a:t>万门大学</a:t>
              </a:r>
              <a:r>
                <a:rPr kumimoji="1" lang="en-US" altLang="zh-CN" sz="1800" b="1" dirty="0">
                  <a:solidFill>
                    <a:srgbClr val="0087E1"/>
                  </a:solidFill>
                  <a:effectLst>
                    <a:outerShdw blurRad="50800" dist="76200" dir="2700000" algn="tl" rotWithShape="0">
                      <a:prstClr val="black">
                        <a:alpha val="30000"/>
                      </a:prstClr>
                    </a:outerShdw>
                  </a:effectLst>
                  <a:latin typeface="宋体" panose="02010600030101010101" pitchFamily="2" charset="-122"/>
                  <a:ea typeface="宋体" panose="02010600030101010101" pitchFamily="2" charset="-122"/>
                  <a:cs typeface="宋体" panose="02010600030101010101" pitchFamily="2" charset="-122"/>
                </a:rPr>
                <a:t>APP</a:t>
              </a:r>
              <a:endParaRPr kumimoji="1" lang="zh-CN" altLang="en-US" sz="1800" b="1" dirty="0">
                <a:solidFill>
                  <a:srgbClr val="0087E1"/>
                </a:solidFill>
                <a:effectLst>
                  <a:outerShdw blurRad="50800" dist="76200" dir="2700000" algn="tl" rotWithShape="0">
                    <a:prstClr val="black">
                      <a:alpha val="30000"/>
                    </a:prstClr>
                  </a:outerShdw>
                </a:effectLst>
                <a:latin typeface="宋体" panose="02010600030101010101" pitchFamily="2" charset="-122"/>
                <a:ea typeface="宋体" panose="02010600030101010101" pitchFamily="2" charset="-122"/>
                <a:cs typeface="宋体" panose="02010600030101010101" pitchFamily="2" charset="-122"/>
              </a:endParaRPr>
            </a:p>
          </p:txBody>
        </p:sp>
      </p:grpSp>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77973">
            <a:off x="5898717" y="3059209"/>
            <a:ext cx="233287" cy="233287"/>
          </a:xfrm>
          <a:prstGeom prst="rect">
            <a:avLst/>
          </a:prstGeom>
        </p:spPr>
      </p:pic>
      <p:sp>
        <p:nvSpPr>
          <p:cNvPr id="43" name="外同心圆剪裁"/>
          <p:cNvSpPr/>
          <p:nvPr/>
        </p:nvSpPr>
        <p:spPr>
          <a:xfrm>
            <a:off x="2639309" y="785380"/>
            <a:ext cx="3877200" cy="3565819"/>
          </a:xfrm>
          <a:custGeom>
            <a:avLst/>
            <a:gdLst/>
            <a:ahLst/>
            <a:cxnLst/>
            <a:rect l="l" t="t" r="r" b="b"/>
            <a:pathLst>
              <a:path w="5169600" h="4754425">
                <a:moveTo>
                  <a:pt x="5125532" y="1931907"/>
                </a:moveTo>
                <a:cubicBezTo>
                  <a:pt x="5155225" y="2076236"/>
                  <a:pt x="5169600" y="2225367"/>
                  <a:pt x="5169600" y="2377714"/>
                </a:cubicBezTo>
                <a:cubicBezTo>
                  <a:pt x="5169600" y="3506603"/>
                  <a:pt x="4380279" y="4458966"/>
                  <a:pt x="3300714" y="4754425"/>
                </a:cubicBezTo>
                <a:lnTo>
                  <a:pt x="3408743" y="4587332"/>
                </a:lnTo>
                <a:cubicBezTo>
                  <a:pt x="4361179" y="4266130"/>
                  <a:pt x="5042337" y="3397915"/>
                  <a:pt x="5042337" y="2377714"/>
                </a:cubicBezTo>
                <a:cubicBezTo>
                  <a:pt x="5042337" y="2280775"/>
                  <a:pt x="5036187" y="2185208"/>
                  <a:pt x="5022289" y="2091598"/>
                </a:cubicBezTo>
                <a:close/>
                <a:moveTo>
                  <a:pt x="1872964" y="0"/>
                </a:moveTo>
                <a:lnTo>
                  <a:pt x="1765287" y="166548"/>
                </a:lnTo>
                <a:cubicBezTo>
                  <a:pt x="810546" y="486595"/>
                  <a:pt x="127265" y="1355925"/>
                  <a:pt x="127265" y="2377714"/>
                </a:cubicBezTo>
                <a:cubicBezTo>
                  <a:pt x="127265" y="2476124"/>
                  <a:pt x="133603" y="2573119"/>
                  <a:pt x="147992" y="2668079"/>
                </a:cubicBezTo>
                <a:lnTo>
                  <a:pt x="44746" y="2827775"/>
                </a:lnTo>
                <a:cubicBezTo>
                  <a:pt x="14657" y="2682101"/>
                  <a:pt x="0" y="2531546"/>
                  <a:pt x="0" y="2377714"/>
                </a:cubicBezTo>
                <a:cubicBezTo>
                  <a:pt x="0" y="1247414"/>
                  <a:pt x="791298" y="294080"/>
                  <a:pt x="1872964" y="0"/>
                </a:cubicBezTo>
                <a:close/>
              </a:path>
            </a:pathLst>
          </a:custGeom>
          <a:solidFill>
            <a:srgbClr val="008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44" name="内同心圆剪裁"/>
          <p:cNvSpPr/>
          <p:nvPr/>
        </p:nvSpPr>
        <p:spPr>
          <a:xfrm>
            <a:off x="3298500" y="1134506"/>
            <a:ext cx="2564968" cy="2862000"/>
          </a:xfrm>
          <a:custGeom>
            <a:avLst/>
            <a:gdLst/>
            <a:ahLst/>
            <a:cxnLst/>
            <a:rect l="l" t="t" r="r" b="b"/>
            <a:pathLst>
              <a:path w="3419957" h="3816000">
                <a:moveTo>
                  <a:pt x="8692" y="2892709"/>
                </a:moveTo>
                <a:lnTo>
                  <a:pt x="406506" y="2892709"/>
                </a:lnTo>
                <a:cubicBezTo>
                  <a:pt x="710747" y="3258511"/>
                  <a:pt x="1181633" y="3492556"/>
                  <a:pt x="1709978" y="3492556"/>
                </a:cubicBezTo>
                <a:cubicBezTo>
                  <a:pt x="2238323" y="3492556"/>
                  <a:pt x="2709210" y="3258511"/>
                  <a:pt x="3013450" y="2892709"/>
                </a:cubicBezTo>
                <a:lnTo>
                  <a:pt x="3411265" y="2892709"/>
                </a:lnTo>
                <a:cubicBezTo>
                  <a:pt x="3064805" y="3446577"/>
                  <a:pt x="2432365" y="3816000"/>
                  <a:pt x="1709978" y="3816000"/>
                </a:cubicBezTo>
                <a:cubicBezTo>
                  <a:pt x="987592" y="3816000"/>
                  <a:pt x="355151" y="3446577"/>
                  <a:pt x="8692" y="2892709"/>
                </a:cubicBezTo>
                <a:close/>
                <a:moveTo>
                  <a:pt x="1709978" y="0"/>
                </a:moveTo>
                <a:cubicBezTo>
                  <a:pt x="2438359" y="0"/>
                  <a:pt x="3075295" y="375580"/>
                  <a:pt x="3419957" y="937016"/>
                </a:cubicBezTo>
                <a:lnTo>
                  <a:pt x="3024238" y="937016"/>
                </a:lnTo>
                <a:cubicBezTo>
                  <a:pt x="2720727" y="563254"/>
                  <a:pt x="2244790" y="323444"/>
                  <a:pt x="1709978" y="323444"/>
                </a:cubicBezTo>
                <a:cubicBezTo>
                  <a:pt x="1175167" y="323444"/>
                  <a:pt x="699229" y="563254"/>
                  <a:pt x="395718" y="937016"/>
                </a:cubicBezTo>
                <a:lnTo>
                  <a:pt x="0" y="937016"/>
                </a:lnTo>
                <a:cubicBezTo>
                  <a:pt x="344661" y="375580"/>
                  <a:pt x="981597" y="0"/>
                  <a:pt x="1709978" y="0"/>
                </a:cubicBezTo>
                <a:close/>
              </a:path>
            </a:pathLst>
          </a:custGeom>
          <a:solidFill>
            <a:srgbClr val="008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45" name="文本框 44"/>
          <p:cNvSpPr txBox="1">
            <a:spLocks noChangeArrowheads="1"/>
          </p:cNvSpPr>
          <p:nvPr/>
        </p:nvSpPr>
        <p:spPr bwMode="auto">
          <a:xfrm>
            <a:off x="92680" y="4740923"/>
            <a:ext cx="305658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r>
              <a:rPr lang="zh-CN" altLang="en-US" sz="105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视频图片均来源于网络，</a:t>
            </a:r>
            <a:r>
              <a:rPr kumimoji="1" lang="zh-CN" altLang="en-US" sz="105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如有侵权请联系我们</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13304</TotalTime>
  <Words>285</Words>
  <Application>Microsoft Macintosh PowerPoint</Application>
  <PresentationFormat>全屏显示(16:9)</PresentationFormat>
  <Paragraphs>32</Paragraphs>
  <Slides>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等线</vt:lpstr>
      <vt:lpstr>等线 Light</vt:lpstr>
      <vt:lpstr>黑体</vt:lpstr>
      <vt:lpstr>黑体</vt: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1027</cp:revision>
  <dcterms:created xsi:type="dcterms:W3CDTF">2021-03-08T10:19:15Z</dcterms:created>
  <dcterms:modified xsi:type="dcterms:W3CDTF">2021-03-27T02:31:17Z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