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448" r:id="rId3"/>
    <p:sldId id="485" r:id="rId4"/>
    <p:sldId id="453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6EFF"/>
    <a:srgbClr val="494C4F"/>
    <a:srgbClr val="646D78"/>
    <a:srgbClr val="000000"/>
    <a:srgbClr val="48C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93802"/>
  </p:normalViewPr>
  <p:slideViewPr>
    <p:cSldViewPr snapToGrid="0" snapToObjects="1">
      <p:cViewPr varScale="1">
        <p:scale>
          <a:sx n="150" d="100"/>
          <a:sy n="15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6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B4D20904-677C-034B-9842-E22EDDE64F99}"/>
              </a:ext>
            </a:extLst>
          </p:cNvPr>
          <p:cNvSpPr txBox="1"/>
          <p:nvPr/>
        </p:nvSpPr>
        <p:spPr>
          <a:xfrm>
            <a:off x="5427133" y="2320426"/>
            <a:ext cx="2260918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计算性能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64600" y="1263641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6"/>
                <a:ext cx="2827147" cy="440757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编译器和解释器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 4"/>
          <p:cNvGrpSpPr/>
          <p:nvPr/>
        </p:nvGrpSpPr>
        <p:grpSpPr>
          <a:xfrm>
            <a:off x="1990770" y="1949371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8"/>
                <a:ext cx="3664274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异步计算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 5"/>
          <p:cNvGrpSpPr/>
          <p:nvPr/>
        </p:nvGrpSpPr>
        <p:grpSpPr>
          <a:xfrm>
            <a:off x="1982048" y="2631586"/>
            <a:ext cx="4783740" cy="546432"/>
            <a:chOff x="1842652" y="4729686"/>
            <a:chExt cx="6378320" cy="728576"/>
          </a:xfrm>
        </p:grpSpPr>
        <p:grpSp>
          <p:nvGrpSpPr>
            <p:cNvPr id="48" name="组合 8"/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03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20"/>
            <p:cNvGrpSpPr/>
            <p:nvPr/>
          </p:nvGrpSpPr>
          <p:grpSpPr>
            <a:xfrm>
              <a:off x="2797682" y="4748401"/>
              <a:ext cx="5423290" cy="646324"/>
              <a:chOff x="4315151" y="953426"/>
              <a:chExt cx="3857250" cy="5400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424645" y="1003075"/>
                <a:ext cx="3673942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自动并行</a:t>
                </a:r>
                <a:endParaRPr lang="en-GB" altLang="zh-CN" sz="1600" dirty="0">
                  <a:solidFill>
                    <a:srgbClr val="494C4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>
                <a:off x="4315151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5B89F53-3F1B-1641-A2A6-B272E95FF9B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55" name="组 5">
            <a:extLst>
              <a:ext uri="{FF2B5EF4-FFF2-40B4-BE49-F238E27FC236}">
                <a16:creationId xmlns:a16="http://schemas.microsoft.com/office/drawing/2014/main" id="{F19E91B5-3307-344A-90F5-FE4979055968}"/>
              </a:ext>
            </a:extLst>
          </p:cNvPr>
          <p:cNvGrpSpPr/>
          <p:nvPr/>
        </p:nvGrpSpPr>
        <p:grpSpPr>
          <a:xfrm>
            <a:off x="1965525" y="3327781"/>
            <a:ext cx="4783739" cy="546432"/>
            <a:chOff x="1842652" y="4729686"/>
            <a:chExt cx="6378319" cy="728576"/>
          </a:xfrm>
        </p:grpSpPr>
        <p:grpSp>
          <p:nvGrpSpPr>
            <p:cNvPr id="56" name="组合 8">
              <a:extLst>
                <a:ext uri="{FF2B5EF4-FFF2-40B4-BE49-F238E27FC236}">
                  <a16:creationId xmlns:a16="http://schemas.microsoft.com/office/drawing/2014/main" id="{6F2E71F6-2D75-724D-85D3-7FBBCB3F53B9}"/>
                </a:ext>
              </a:extLst>
            </p:cNvPr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FCC591E0-F7C9-224C-A813-882285AB0DB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文本框 9">
                <a:extLst>
                  <a:ext uri="{FF2B5EF4-FFF2-40B4-BE49-F238E27FC236}">
                    <a16:creationId xmlns:a16="http://schemas.microsoft.com/office/drawing/2014/main" id="{7D2847DA-90C5-7D4C-8C2B-7F5A8F2FA6E2}"/>
                  </a:ext>
                </a:extLst>
              </p:cNvPr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04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20">
              <a:extLst>
                <a:ext uri="{FF2B5EF4-FFF2-40B4-BE49-F238E27FC236}">
                  <a16:creationId xmlns:a16="http://schemas.microsoft.com/office/drawing/2014/main" id="{96064A91-6AEF-AB40-A0F1-6C2953277CE5}"/>
                </a:ext>
              </a:extLst>
            </p:cNvPr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7C661F-895C-4B4E-8BE9-8C56BEA60DD2}"/>
                  </a:ext>
                </a:extLst>
              </p:cNvPr>
              <p:cNvSpPr/>
              <p:nvPr/>
            </p:nvSpPr>
            <p:spPr>
              <a:xfrm>
                <a:off x="4830201" y="1005774"/>
                <a:ext cx="2827147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多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 GPU 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计算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45A46F46-304B-F640-BC07-64D1177032CD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" name="组 5">
            <a:extLst>
              <a:ext uri="{FF2B5EF4-FFF2-40B4-BE49-F238E27FC236}">
                <a16:creationId xmlns:a16="http://schemas.microsoft.com/office/drawing/2014/main" id="{CFD4AF53-667A-1C43-9459-8202E064DC75}"/>
              </a:ext>
            </a:extLst>
          </p:cNvPr>
          <p:cNvGrpSpPr/>
          <p:nvPr/>
        </p:nvGrpSpPr>
        <p:grpSpPr>
          <a:xfrm>
            <a:off x="1964600" y="4038012"/>
            <a:ext cx="4783739" cy="546432"/>
            <a:chOff x="1842652" y="4729686"/>
            <a:chExt cx="6378319" cy="728576"/>
          </a:xfrm>
        </p:grpSpPr>
        <p:grpSp>
          <p:nvGrpSpPr>
            <p:cNvPr id="63" name="组合 8">
              <a:extLst>
                <a:ext uri="{FF2B5EF4-FFF2-40B4-BE49-F238E27FC236}">
                  <a16:creationId xmlns:a16="http://schemas.microsoft.com/office/drawing/2014/main" id="{EDAA2985-CEBA-5240-A872-646503437836}"/>
                </a:ext>
              </a:extLst>
            </p:cNvPr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E0D73755-65FC-364D-9F2D-A63C874E324E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文本框 9">
                <a:extLst>
                  <a:ext uri="{FF2B5EF4-FFF2-40B4-BE49-F238E27FC236}">
                    <a16:creationId xmlns:a16="http://schemas.microsoft.com/office/drawing/2014/main" id="{34BC9EB4-3ABE-B34F-8DD9-A01F3DB8DCDB}"/>
                  </a:ext>
                </a:extLst>
              </p:cNvPr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05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20">
              <a:extLst>
                <a:ext uri="{FF2B5EF4-FFF2-40B4-BE49-F238E27FC236}">
                  <a16:creationId xmlns:a16="http://schemas.microsoft.com/office/drawing/2014/main" id="{8BD20E30-4B8A-A743-9A07-2B55575664A2}"/>
                </a:ext>
              </a:extLst>
            </p:cNvPr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EAC643A-7B98-0B47-9166-CEAD0496459D}"/>
                  </a:ext>
                </a:extLst>
              </p:cNvPr>
              <p:cNvSpPr/>
              <p:nvPr/>
            </p:nvSpPr>
            <p:spPr>
              <a:xfrm>
                <a:off x="4830201" y="1005774"/>
                <a:ext cx="2827147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多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 GPU 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计算的简洁实现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平行四边形 65">
                <a:extLst>
                  <a:ext uri="{FF2B5EF4-FFF2-40B4-BE49-F238E27FC236}">
                    <a16:creationId xmlns:a16="http://schemas.microsoft.com/office/drawing/2014/main" id="{B57A5FB0-EE6A-394A-86A6-70CB6FC5113A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D5A28B17-9838-C045-80F8-41EC5CBF4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8" t="4197" r="-49" b="25791"/>
          <a:stretch>
            <a:fillRect/>
          </a:stretch>
        </p:blipFill>
        <p:spPr>
          <a:xfrm>
            <a:off x="7078653" y="401951"/>
            <a:ext cx="1434465" cy="87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">
            <a:extLst>
              <a:ext uri="{FF2B5EF4-FFF2-40B4-BE49-F238E27FC236}">
                <a16:creationId xmlns:a16="http://schemas.microsoft.com/office/drawing/2014/main" id="{AACA3CAE-8890-EF4B-8BAB-DC46D0062F7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7" name="Text Placeholder 2"/>
          <p:cNvSpPr txBox="1"/>
          <p:nvPr/>
        </p:nvSpPr>
        <p:spPr>
          <a:xfrm>
            <a:off x="1159932" y="847843"/>
            <a:ext cx="7730067" cy="4197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命令式编程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使设计新模型变得容易，因为它可以用控制流编写代码，并且能够使用大量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Python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软件生态。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符号式编程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要求我们在执行程序之前指定并编译程序。其好处是提高了性能。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深度学习框架可以将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Python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前端与执行后端解耦。这允许将命令快速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异步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插入后端。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现代系统有多种设备，如多个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GPU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和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CPU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。它们可以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并行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、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异步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地使用。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后端可以通过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自动并行计算和通信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来提高性能。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有多种方法可以在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多个 </a:t>
            </a:r>
            <a:r>
              <a:rPr lang="en-US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GPU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拆分深度网络训练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。我们可以在层之间、跨层或跨数据拆分它们。前两者需要经过严格编排的数据传输。数据并行是最简单的策略。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数据并行训练非常简单。但是，它增加了有效的小批量大小以提高效率。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在数据并行中，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数据跨多个 </a:t>
            </a:r>
            <a:r>
              <a:rPr lang="en-US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GPU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拆分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，其中每个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GPU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执行其自己的前向传播和反向传播，随后聚合梯度并将结果广播回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GPU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对于较大的小批量，我们可以使用稍微提高的学习率。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EFFD9-3BC5-F640-A66C-927A8C180376}"/>
              </a:ext>
            </a:extLst>
          </p:cNvPr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791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044275" y="1920906"/>
            <a:ext cx="3042475" cy="1213017"/>
            <a:chOff x="4464880" y="2172204"/>
            <a:chExt cx="4356504" cy="1736914"/>
          </a:xfrm>
        </p:grpSpPr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48353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万门好课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1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</a:p>
        </p:txBody>
      </p:sp>
    </p:spTree>
    <p:extLst>
      <p:ext uri="{BB962C8B-B14F-4D97-AF65-F5344CB8AC3E}">
        <p14:creationId xmlns:p14="http://schemas.microsoft.com/office/powerpoint/2010/main" val="18824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38375</TotalTime>
  <Words>288</Words>
  <Application>Microsoft Macintosh PowerPoint</Application>
  <PresentationFormat>全屏显示(16:9)</PresentationFormat>
  <Paragraphs>29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SimHei</vt:lpstr>
      <vt:lpstr>SimHei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1865</cp:revision>
  <dcterms:created xsi:type="dcterms:W3CDTF">2021-03-08T10:19:15Z</dcterms:created>
  <dcterms:modified xsi:type="dcterms:W3CDTF">2021-06-22T06:14:11Z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