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38" r:id="rId3"/>
    <p:sldId id="348" r:id="rId4"/>
    <p:sldId id="257" r:id="rId5"/>
    <p:sldId id="258" r:id="rId6"/>
    <p:sldId id="259" r:id="rId7"/>
    <p:sldId id="440" r:id="rId8"/>
    <p:sldId id="260" r:id="rId9"/>
    <p:sldId id="261" r:id="rId10"/>
    <p:sldId id="262" r:id="rId11"/>
    <p:sldId id="263" r:id="rId12"/>
  </p:sldIdLst>
  <p:sldSz cx="12192000" cy="6858000"/>
  <p:notesSz cx="6799263" cy="9929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ar9kPqrhhwcNaiBKkuInSu5c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DBB364-E439-4FC6-9BE7-BC0DFB13EFD9}">
  <a:tblStyle styleId="{7BDBB364-E439-4FC6-9BE7-BC0DFB13E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342" y="0"/>
            <a:ext cx="2946347" cy="49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9342c968_3_2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300" cy="390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f09342c96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812800" y="1238250"/>
            <a:ext cx="105664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2641600" y="3981450"/>
            <a:ext cx="868289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0"/>
          <p:cNvSpPr txBox="1"/>
          <p:nvPr/>
        </p:nvSpPr>
        <p:spPr>
          <a:xfrm>
            <a:off x="6576647" y="6380133"/>
            <a:ext cx="4632570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155" y="6092826"/>
            <a:ext cx="1017953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93" y="46039"/>
            <a:ext cx="998416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0"/>
          <p:cNvSpPr txBox="1"/>
          <p:nvPr/>
        </p:nvSpPr>
        <p:spPr>
          <a:xfrm>
            <a:off x="1090248" y="39206"/>
            <a:ext cx="6621585" cy="72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>
            <a:spLocks noGrp="1"/>
          </p:cNvSpPr>
          <p:nvPr>
            <p:ph type="ctrTitle"/>
          </p:nvPr>
        </p:nvSpPr>
        <p:spPr>
          <a:xfrm>
            <a:off x="1219200" y="1543050"/>
            <a:ext cx="1016390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 rot="5400000">
            <a:off x="3997998" y="-1904084"/>
            <a:ext cx="4567237" cy="1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 rot="5400000">
            <a:off x="7649248" y="1747168"/>
            <a:ext cx="5773737" cy="283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 rot="5400000">
            <a:off x="1883448" y="-996033"/>
            <a:ext cx="5773737" cy="832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55782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375401" y="1484313"/>
            <a:ext cx="5578230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>
            <a:spLocks noGrp="1"/>
          </p:cNvSpPr>
          <p:nvPr>
            <p:ph type="pic" idx="2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09601" y="1484313"/>
            <a:ext cx="11344031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41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508000" y="228600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9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758519" y="1896665"/>
            <a:ext cx="8258175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LAB </a:t>
            </a:r>
            <a:r>
              <a:rPr lang="en-US" i="0">
                <a:latin typeface="Arial"/>
                <a:ea typeface="Arial"/>
                <a:cs typeface="Arial"/>
                <a:sym typeface="Arial"/>
              </a:rPr>
              <a:t>- 07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2308318" y="4628030"/>
            <a:ext cx="7099300" cy="142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陳培殷老師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903591" y="1380373"/>
            <a:ext cx="5119436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輸入為 0~2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輸出值=輸入值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in=1, out=1;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當輸入為 3~5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輸出值=輸入值乘以 2 後，再加1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in=3, out=7;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70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Notice for Lab I</a:t>
            </a:r>
            <a:endParaRPr sz="3200" baseline="-2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096000" y="1380373"/>
            <a:ext cx="5119436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輸入為 6~8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輸出值=輸入值乘以 2 後，再減1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in=8, out=15 (F);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22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其他輸入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輸出值為 0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in=12, out=0;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l="57901" t="42637" r="18656" b="36409"/>
          <a:stretch/>
        </p:blipFill>
        <p:spPr>
          <a:xfrm>
            <a:off x="3213821" y="2636184"/>
            <a:ext cx="498975" cy="79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l="55557" t="45714" r="26209" b="36994"/>
          <a:stretch/>
        </p:blipFill>
        <p:spPr>
          <a:xfrm>
            <a:off x="3213821" y="5057062"/>
            <a:ext cx="498975" cy="84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5">
            <a:alphaModFix/>
          </a:blip>
          <a:srcRect l="72227" t="36189" r="6933" b="43883"/>
          <a:stretch/>
        </p:blipFill>
        <p:spPr>
          <a:xfrm>
            <a:off x="8331407" y="2636184"/>
            <a:ext cx="466363" cy="79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6">
            <a:alphaModFix/>
          </a:blip>
          <a:srcRect l="62589" t="40439" r="15009" b="39778"/>
          <a:stretch/>
        </p:blipFill>
        <p:spPr>
          <a:xfrm>
            <a:off x="8296674" y="5057062"/>
            <a:ext cx="535831" cy="841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713875" y="277814"/>
            <a:ext cx="850741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034717" y="1291808"/>
            <a:ext cx="9557083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請勿命名中文或數字開頭的資料夾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family 請確認與 FPGA Chip 符合 (</a:t>
            </a:r>
            <a:r>
              <a:rPr lang="en-US" sz="2400">
                <a:solidFill>
                  <a:srgbClr val="FF0000"/>
                </a:solidFill>
              </a:rPr>
              <a:t>10M50DAF484C7G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module name &amp; Project name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需要一致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在組合電路中，case、if…else…若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沒有寫滿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，合成後會產生latch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38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8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A01F14-743D-1943-6A3E-D42BA5A3A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77" y="925658"/>
            <a:ext cx="10879739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800" b="1" kern="0" dirty="0">
                <a:cs typeface="Arial" panose="020B0604020202020204" pitchFamily="34" charset="0"/>
              </a:rPr>
              <a:t>Specify device settings - </a:t>
            </a:r>
            <a:r>
              <a:rPr lang="en-US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(DE10-Lite Device family are used). </a:t>
            </a:r>
            <a:r>
              <a:rPr lang="en-US" altLang="zh-TW" sz="2400" b="1" kern="0" dirty="0">
                <a:cs typeface="Arial" panose="020B0604020202020204" pitchFamily="34" charset="0"/>
              </a:rPr>
              <a:t>Click “Next.”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800" b="1" kern="0" dirty="0">
              <a:cs typeface="Arial" panose="020B0604020202020204" pitchFamily="34" charset="0"/>
            </a:endParaRPr>
          </a:p>
        </p:txBody>
      </p:sp>
      <p:sp>
        <p:nvSpPr>
          <p:cNvPr id="5" name="文字方塊 1">
            <a:extLst>
              <a:ext uri="{FF2B5EF4-FFF2-40B4-BE49-F238E27FC236}">
                <a16:creationId xmlns:a16="http://schemas.microsoft.com/office/drawing/2014/main" id="{434611BA-6706-AFD5-63AB-7C3DB59D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7" y="4717785"/>
            <a:ext cx="3365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10M50DAF484C7G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6" name="圖片 2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7847C965-6BB3-31E9-FB42-0F0AFCCE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47" y="1556162"/>
            <a:ext cx="5742464" cy="4567237"/>
          </a:xfrm>
          <a:prstGeom prst="rect">
            <a:avLst/>
          </a:prstGeom>
        </p:spPr>
      </p:pic>
      <p:sp>
        <p:nvSpPr>
          <p:cNvPr id="7" name="矩形 3">
            <a:extLst>
              <a:ext uri="{FF2B5EF4-FFF2-40B4-BE49-F238E27FC236}">
                <a16:creationId xmlns:a16="http://schemas.microsoft.com/office/drawing/2014/main" id="{BC9331A0-05BC-5A3C-B0D7-D5CAFB2BD42E}"/>
              </a:ext>
            </a:extLst>
          </p:cNvPr>
          <p:cNvSpPr/>
          <p:nvPr/>
        </p:nvSpPr>
        <p:spPr bwMode="auto">
          <a:xfrm>
            <a:off x="5477676" y="4863831"/>
            <a:ext cx="5272938" cy="2311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3374B44E-B914-5FC2-F4D4-6D62FC9163CE}"/>
              </a:ext>
            </a:extLst>
          </p:cNvPr>
          <p:cNvSpPr/>
          <p:nvPr/>
        </p:nvSpPr>
        <p:spPr bwMode="auto">
          <a:xfrm>
            <a:off x="5933866" y="3022055"/>
            <a:ext cx="2217907" cy="2311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文字方塊 1">
            <a:extLst>
              <a:ext uri="{FF2B5EF4-FFF2-40B4-BE49-F238E27FC236}">
                <a16:creationId xmlns:a16="http://schemas.microsoft.com/office/drawing/2014/main" id="{DFF678E5-1638-8DE0-DA8B-4C333121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52" y="2846827"/>
            <a:ext cx="4636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MAX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10(DA/DF/DC/SA/SC)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6C85F2-47C0-5EB6-F982-803FA99CC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277813"/>
            <a:ext cx="11344031" cy="12065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新板子</a:t>
            </a:r>
          </a:p>
        </p:txBody>
      </p:sp>
    </p:spTree>
    <p:extLst>
      <p:ext uri="{BB962C8B-B14F-4D97-AF65-F5344CB8AC3E}">
        <p14:creationId xmlns:p14="http://schemas.microsoft.com/office/powerpoint/2010/main" val="30206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8766175" y="6243638"/>
            <a:ext cx="2844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075E9-ED1C-4A65-BC33-7C937363F67B}" type="slidenum">
              <a:rPr kumimoji="0" lang="zh-TW" altLang="en-US" sz="1200" b="1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 b="1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36106" y="952773"/>
            <a:ext cx="10879739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2800" b="1" kern="0" dirty="0">
                <a:cs typeface="Arial" panose="020B0604020202020204" pitchFamily="34" charset="0"/>
              </a:rPr>
              <a:t>Specify device settings - </a:t>
            </a:r>
            <a:r>
              <a:rPr lang="en-US" altLang="zh-TW" sz="2400" b="1" kern="0" dirty="0">
                <a:solidFill>
                  <a:srgbClr val="FF0000"/>
                </a:solidFill>
                <a:cs typeface="Arial" panose="020B0604020202020204" pitchFamily="34" charset="0"/>
              </a:rPr>
              <a:t>(DE0-CV Device family are used). </a:t>
            </a:r>
            <a:r>
              <a:rPr lang="en-US" altLang="zh-TW" sz="2400" b="1" kern="0" dirty="0">
                <a:cs typeface="Arial" panose="020B0604020202020204" pitchFamily="34" charset="0"/>
              </a:rPr>
              <a:t>Click “Next.”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endParaRPr lang="en-US" altLang="zh-TW" sz="2800" b="1" kern="0" dirty="0">
              <a:cs typeface="Arial" panose="020B0604020202020204" pitchFamily="34" charset="0"/>
            </a:endParaRPr>
          </a:p>
        </p:txBody>
      </p:sp>
      <p:sp>
        <p:nvSpPr>
          <p:cNvPr id="37899" name="文字方塊 1"/>
          <p:cNvSpPr txBox="1">
            <a:spLocks noChangeArrowheads="1"/>
          </p:cNvSpPr>
          <p:nvPr/>
        </p:nvSpPr>
        <p:spPr bwMode="auto">
          <a:xfrm>
            <a:off x="869377" y="4402861"/>
            <a:ext cx="2623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5CEFA4F23C7</a:t>
            </a:r>
            <a:endParaRPr lang="zh-TW" altLang="en-US" sz="28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舊板子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3640667" y="1596119"/>
            <a:ext cx="5968999" cy="4448874"/>
            <a:chOff x="3640667" y="1596119"/>
            <a:chExt cx="5968999" cy="4448874"/>
          </a:xfrm>
        </p:grpSpPr>
        <p:pic>
          <p:nvPicPr>
            <p:cNvPr id="8194" name="Picture 2" descr="https://scontent-hkg3-1.xx.fbcdn.net/v/t34.0-12/14717085_1182137248511008_5798329149020461279_n.jpg?oh=a11fb8a535817854f5a9021226c07546&amp;oe=5813862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9630" y="1596119"/>
              <a:ext cx="5730036" cy="4448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95" name="矩形 1"/>
            <p:cNvSpPr>
              <a:spLocks noChangeArrowheads="1"/>
            </p:cNvSpPr>
            <p:nvPr/>
          </p:nvSpPr>
          <p:spPr bwMode="auto">
            <a:xfrm>
              <a:off x="4224715" y="2959850"/>
              <a:ext cx="2472418" cy="22361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896" name="矩形 1"/>
            <p:cNvSpPr>
              <a:spLocks noChangeArrowheads="1"/>
            </p:cNvSpPr>
            <p:nvPr/>
          </p:nvSpPr>
          <p:spPr bwMode="auto">
            <a:xfrm>
              <a:off x="4155923" y="4596076"/>
              <a:ext cx="5083175" cy="13679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897" name="矩形 1"/>
            <p:cNvSpPr>
              <a:spLocks noChangeArrowheads="1"/>
            </p:cNvSpPr>
            <p:nvPr/>
          </p:nvSpPr>
          <p:spPr bwMode="auto">
            <a:xfrm>
              <a:off x="7252813" y="5720402"/>
              <a:ext cx="492125" cy="15875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CC0000"/>
                </a:buClr>
                <a:buSzPct val="6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SzPct val="5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 bwMode="auto">
            <a:xfrm flipH="1">
              <a:off x="3640667" y="4664471"/>
              <a:ext cx="43300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671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Seven-segment display (1/3)</a:t>
            </a:r>
            <a:endParaRPr sz="3200" baseline="-25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842" y="1251284"/>
            <a:ext cx="6790258" cy="464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09342c968_3_2"/>
          <p:cNvSpPr txBox="1"/>
          <p:nvPr/>
        </p:nvSpPr>
        <p:spPr>
          <a:xfrm>
            <a:off x="919352" y="1458647"/>
            <a:ext cx="8507400" cy="3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useless in DE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10_Lite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</a:t>
            </a:r>
            <a:endParaRPr dirty="0"/>
          </a:p>
          <a:p>
            <a:pPr marL="342900" marR="0" lvl="0" indent="-2108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		       out=7'b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000000;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08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082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	            out=7'b0010010;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f09342c968_3_2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9" name="Google Shape;109;g2f09342c968_3_2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39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Seven-segment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display (2/3)</a:t>
            </a:r>
            <a:endParaRPr baseline="-25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2f09342c968_3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011" y="3041944"/>
            <a:ext cx="973303" cy="1174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f09342c968_3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6723" y="4736351"/>
            <a:ext cx="901865" cy="1288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f09342c968_3_2"/>
          <p:cNvSpPr txBox="1"/>
          <p:nvPr/>
        </p:nvSpPr>
        <p:spPr>
          <a:xfrm>
            <a:off x="3914688" y="3733795"/>
            <a:ext cx="58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g=1</a:t>
            </a:r>
            <a:endParaRPr sz="2000" b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g2f09342c968_3_2"/>
          <p:cNvSpPr txBox="1"/>
          <p:nvPr/>
        </p:nvSpPr>
        <p:spPr>
          <a:xfrm>
            <a:off x="3914688" y="5524034"/>
            <a:ext cx="11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b=1, e=1</a:t>
            </a:r>
            <a:endParaRPr sz="2000" b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g2f09342c968_3_2"/>
          <p:cNvCxnSpPr>
            <a:cxnSpLocks/>
          </p:cNvCxnSpPr>
          <p:nvPr/>
        </p:nvCxnSpPr>
        <p:spPr>
          <a:xfrm flipH="1">
            <a:off x="4816444" y="3074656"/>
            <a:ext cx="1465107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g2f09342c968_3_2"/>
          <p:cNvSpPr txBox="1"/>
          <p:nvPr/>
        </p:nvSpPr>
        <p:spPr>
          <a:xfrm>
            <a:off x="4659994" y="2600633"/>
            <a:ext cx="3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sz="2000" b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f09342c968_3_2"/>
          <p:cNvSpPr txBox="1"/>
          <p:nvPr/>
        </p:nvSpPr>
        <p:spPr>
          <a:xfrm>
            <a:off x="5983051" y="2600633"/>
            <a:ext cx="29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000" b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>
                <a:latin typeface="Arial"/>
                <a:ea typeface="Arial"/>
                <a:cs typeface="Arial"/>
                <a:sym typeface="Arial"/>
              </a:rPr>
              <a:t>Seven-segment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display (3/3)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 新板子</a:t>
            </a:r>
            <a:endParaRPr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916454" y="1457515"/>
            <a:ext cx="9222938" cy="314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out to seven segment digit pin of FPGA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🞐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seven segment digit 0 as example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4"/>
          <p:cNvGraphicFramePr/>
          <p:nvPr>
            <p:extLst>
              <p:ext uri="{D42A27DB-BD31-4B8C-83A1-F6EECF244321}">
                <p14:modId xmlns:p14="http://schemas.microsoft.com/office/powerpoint/2010/main" val="3448961165"/>
              </p:ext>
            </p:extLst>
          </p:nvPr>
        </p:nvGraphicFramePr>
        <p:xfrm>
          <a:off x="1477685" y="2797346"/>
          <a:ext cx="8107925" cy="3032195"/>
        </p:xfrm>
        <a:graphic>
          <a:graphicData uri="http://schemas.openxmlformats.org/drawingml/2006/table">
            <a:tbl>
              <a:tblPr firstRow="1" bandRow="1">
                <a:noFill/>
                <a:tableStyleId>{7BDBB364-E439-4FC6-9BE7-BC0DFB13EFD9}</a:tableStyleId>
              </a:tblPr>
              <a:tblGrid>
                <a:gridCol w="141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Signal Name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FPGA Pin No.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Signal Assigned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對應字母</a:t>
                      </a:r>
                      <a:endParaRPr sz="1400" b="1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HEX00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PIN_C14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0[0]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out[0]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HEX01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PIN_E15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0[1]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out[1]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HEX02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PIN_C15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0[2]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out[2]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HEX03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PIN_C16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0[3]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out[3]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HEX04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PIN_E16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0[4]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out[4]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HEX05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PIN_D17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0[5]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out[5]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HEX06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PIN_C17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0[6]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out[6]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投影片編號版面配置區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99963A35-A235-457D-AD65-C58E4CDB9817}" type="slidenum">
              <a:rPr kumimoji="0" lang="en-US" altLang="zh-TW" smtClean="0"/>
              <a:pPr eaLnBrk="1" hangingPunct="1">
                <a:defRPr/>
              </a:pPr>
              <a:t>7</a:t>
            </a:fld>
            <a:endParaRPr kumimoji="0"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Seven-segment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display (3/3)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舊板子</a:t>
            </a:r>
            <a:endParaRPr lang="zh-TW" altLang="en-US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6BF811C-4129-4910-A94C-B2ED262D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54" y="1457515"/>
            <a:ext cx="9222938" cy="31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標楷體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Assign out to seven segment digit pin of FPGA</a:t>
            </a:r>
          </a:p>
          <a:p>
            <a:pPr lvl="1" eaLnBrk="1" hangingPunct="1">
              <a:buClr>
                <a:schemeClr val="accent1"/>
              </a:buClr>
              <a:defRPr/>
            </a:pPr>
            <a:r>
              <a:rPr lang="en-US" altLang="zh-TW" kern="0" dirty="0"/>
              <a:t>Take seven segment digit 0 as example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572819E-6775-4019-BCEC-C5F243868BBB}"/>
              </a:ext>
            </a:extLst>
          </p:cNvPr>
          <p:cNvGraphicFramePr>
            <a:graphicFrameLocks noGrp="1"/>
          </p:cNvGraphicFramePr>
          <p:nvPr/>
        </p:nvGraphicFramePr>
        <p:xfrm>
          <a:off x="2052608" y="2917419"/>
          <a:ext cx="8107941" cy="30321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8560">
                  <a:extLst>
                    <a:ext uri="{9D8B030D-6E8A-4147-A177-3AD203B41FA5}">
                      <a16:colId xmlns:a16="http://schemas.microsoft.com/office/drawing/2014/main" val="2002658524"/>
                    </a:ext>
                  </a:extLst>
                </a:gridCol>
                <a:gridCol w="1271771">
                  <a:extLst>
                    <a:ext uri="{9D8B030D-6E8A-4147-A177-3AD203B41FA5}">
                      <a16:colId xmlns:a16="http://schemas.microsoft.com/office/drawing/2014/main" val="2960744306"/>
                    </a:ext>
                  </a:extLst>
                </a:gridCol>
                <a:gridCol w="2337008">
                  <a:extLst>
                    <a:ext uri="{9D8B030D-6E8A-4147-A177-3AD203B41FA5}">
                      <a16:colId xmlns:a16="http://schemas.microsoft.com/office/drawing/2014/main" val="3724916703"/>
                    </a:ext>
                  </a:extLst>
                </a:gridCol>
                <a:gridCol w="1359712">
                  <a:extLst>
                    <a:ext uri="{9D8B030D-6E8A-4147-A177-3AD203B41FA5}">
                      <a16:colId xmlns:a16="http://schemas.microsoft.com/office/drawing/2014/main" val="640225688"/>
                    </a:ext>
                  </a:extLst>
                </a:gridCol>
                <a:gridCol w="1720890">
                  <a:extLst>
                    <a:ext uri="{9D8B030D-6E8A-4147-A177-3AD203B41FA5}">
                      <a16:colId xmlns:a16="http://schemas.microsoft.com/office/drawing/2014/main" val="2719637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Signal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FPGA Pin No.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Signal Assigned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對應字母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5432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PIN_U21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0[0]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out[0]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54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PIN_V21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0[1]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out[1]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79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PIN_W22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0[2]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out[2]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390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PIN_W21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0[3]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out[3]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02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PIN_Y22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0[4]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out[4]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09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+mj-lt"/>
                        </a:rPr>
                        <a:t>PIN_Y21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0[5]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out[5]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f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44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HEX06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PIN_AA22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Seven Segment Digit 0[6]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u="none" strike="noStrike" dirty="0">
                          <a:effectLst/>
                          <a:latin typeface="+mj-lt"/>
                        </a:rPr>
                        <a:t>out[6]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596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7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Lab I 特殊功能乘法器</a:t>
            </a:r>
            <a:endParaRPr sz="3200" baseline="-2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962527" y="1035135"/>
            <a:ext cx="10219998" cy="456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設計一個特殊功能乘法器並將結果以七段顯示器表示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功能說明：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當輸入為 0~2，輸出值=輸入值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當輸入為 3~5，輸出值=輸入值乘以 2 後，再加1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當輸入為 6~8，輸出值=輸入值乘以 2 後，再減1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🞐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其他輸入，輸出值為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輸入為4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輸出為7 bits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3074325" y="3864849"/>
            <a:ext cx="17203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HEX06~HEX00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074325" y="3429000"/>
            <a:ext cx="60940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SW3~SW0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sldNum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9601" y="277813"/>
            <a:ext cx="11344031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Hint</a:t>
            </a:r>
            <a:endParaRPr sz="3200" baseline="-2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4105076" y="2704290"/>
            <a:ext cx="3420742" cy="2013625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2692000" y="3463527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3369048" y="3235008"/>
            <a:ext cx="719847" cy="568470"/>
            <a:chOff x="1215957" y="2838643"/>
            <a:chExt cx="719847" cy="568470"/>
          </a:xfrm>
        </p:grpSpPr>
        <p:cxnSp>
          <p:nvCxnSpPr>
            <p:cNvPr id="143" name="Google Shape;143;p6"/>
            <p:cNvCxnSpPr/>
            <p:nvPr/>
          </p:nvCxnSpPr>
          <p:spPr>
            <a:xfrm>
              <a:off x="1215957" y="3268493"/>
              <a:ext cx="719847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6"/>
            <p:cNvCxnSpPr/>
            <p:nvPr/>
          </p:nvCxnSpPr>
          <p:spPr>
            <a:xfrm flipH="1">
              <a:off x="1422166" y="3129873"/>
              <a:ext cx="169071" cy="27724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6"/>
            <p:cNvSpPr txBox="1"/>
            <p:nvPr/>
          </p:nvSpPr>
          <p:spPr>
            <a:xfrm>
              <a:off x="1345905" y="2838643"/>
              <a:ext cx="245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6" name="Google Shape;146;p6"/>
          <p:cNvSpPr txBox="1"/>
          <p:nvPr/>
        </p:nvSpPr>
        <p:spPr>
          <a:xfrm>
            <a:off x="5166795" y="2010939"/>
            <a:ext cx="12490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" name="Google Shape;147;p6"/>
          <p:cNvGrpSpPr/>
          <p:nvPr/>
        </p:nvGrpSpPr>
        <p:grpSpPr>
          <a:xfrm>
            <a:off x="5655260" y="3166702"/>
            <a:ext cx="1614545" cy="985090"/>
            <a:chOff x="3035093" y="2795401"/>
            <a:chExt cx="1614545" cy="985090"/>
          </a:xfrm>
        </p:grpSpPr>
        <p:sp>
          <p:nvSpPr>
            <p:cNvPr id="148" name="Google Shape;148;p6"/>
            <p:cNvSpPr/>
            <p:nvPr/>
          </p:nvSpPr>
          <p:spPr>
            <a:xfrm>
              <a:off x="3171158" y="2795401"/>
              <a:ext cx="1342416" cy="985090"/>
            </a:xfrm>
            <a:prstGeom prst="rect">
              <a:avLst/>
            </a:prstGeom>
            <a:solidFill>
              <a:srgbClr val="595959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3035093" y="2976105"/>
              <a:ext cx="1614545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Seven-Segment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Display</a:t>
              </a:r>
              <a:endParaRPr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0" name="Google Shape;150;p6"/>
          <p:cNvGrpSpPr/>
          <p:nvPr/>
        </p:nvGrpSpPr>
        <p:grpSpPr>
          <a:xfrm>
            <a:off x="4251004" y="3155648"/>
            <a:ext cx="1304428" cy="985090"/>
            <a:chOff x="1910722" y="2895887"/>
            <a:chExt cx="1304428" cy="985090"/>
          </a:xfrm>
        </p:grpSpPr>
        <p:sp>
          <p:nvSpPr>
            <p:cNvPr id="151" name="Google Shape;151;p6"/>
            <p:cNvSpPr/>
            <p:nvPr/>
          </p:nvSpPr>
          <p:spPr>
            <a:xfrm>
              <a:off x="1993988" y="2895887"/>
              <a:ext cx="1136775" cy="985090"/>
            </a:xfrm>
            <a:prstGeom prst="rect">
              <a:avLst/>
            </a:prstGeom>
            <a:solidFill>
              <a:srgbClr val="F3E9DC"/>
            </a:solidFill>
            <a:ln w="1905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1910722" y="3208770"/>
              <a:ext cx="13044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Calculations</a:t>
              </a: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53" name="Google Shape;153;p6"/>
          <p:cNvCxnSpPr/>
          <p:nvPr/>
        </p:nvCxnSpPr>
        <p:spPr>
          <a:xfrm rot="10800000" flipH="1">
            <a:off x="4094085" y="3668975"/>
            <a:ext cx="229194" cy="1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6"/>
          <p:cNvCxnSpPr/>
          <p:nvPr/>
        </p:nvCxnSpPr>
        <p:spPr>
          <a:xfrm>
            <a:off x="5471045" y="3649519"/>
            <a:ext cx="32028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6"/>
          <p:cNvSpPr txBox="1"/>
          <p:nvPr/>
        </p:nvSpPr>
        <p:spPr>
          <a:xfrm>
            <a:off x="4902657" y="4108831"/>
            <a:ext cx="1892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numbers to Seven-segments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p6"/>
          <p:cNvCxnSpPr/>
          <p:nvPr/>
        </p:nvCxnSpPr>
        <p:spPr>
          <a:xfrm>
            <a:off x="7133741" y="3649519"/>
            <a:ext cx="392077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7" name="Google Shape;157;p6"/>
          <p:cNvGrpSpPr/>
          <p:nvPr/>
        </p:nvGrpSpPr>
        <p:grpSpPr>
          <a:xfrm>
            <a:off x="7526642" y="3215513"/>
            <a:ext cx="719847" cy="568470"/>
            <a:chOff x="1215957" y="2838643"/>
            <a:chExt cx="719847" cy="568470"/>
          </a:xfrm>
        </p:grpSpPr>
        <p:cxnSp>
          <p:nvCxnSpPr>
            <p:cNvPr id="158" name="Google Shape;158;p6"/>
            <p:cNvCxnSpPr/>
            <p:nvPr/>
          </p:nvCxnSpPr>
          <p:spPr>
            <a:xfrm>
              <a:off x="1215957" y="3268493"/>
              <a:ext cx="719847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6"/>
            <p:cNvCxnSpPr/>
            <p:nvPr/>
          </p:nvCxnSpPr>
          <p:spPr>
            <a:xfrm flipH="1">
              <a:off x="1422166" y="3129873"/>
              <a:ext cx="169071" cy="27724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6"/>
            <p:cNvSpPr txBox="1"/>
            <p:nvPr/>
          </p:nvSpPr>
          <p:spPr>
            <a:xfrm>
              <a:off x="1345905" y="2838643"/>
              <a:ext cx="245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1" name="Google Shape;161;p6"/>
          <p:cNvSpPr txBox="1"/>
          <p:nvPr/>
        </p:nvSpPr>
        <p:spPr>
          <a:xfrm>
            <a:off x="8265272" y="3453142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555</Words>
  <Application>Microsoft Office PowerPoint</Application>
  <PresentationFormat>寬螢幕</PresentationFormat>
  <Paragraphs>169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Noto Sans Symbols</vt:lpstr>
      <vt:lpstr>微軟正黑體</vt:lpstr>
      <vt:lpstr>Arial</vt:lpstr>
      <vt:lpstr>Calibri</vt:lpstr>
      <vt:lpstr>Times New Roman</vt:lpstr>
      <vt:lpstr>Wingdings</vt:lpstr>
      <vt:lpstr>4_Edge</vt:lpstr>
      <vt:lpstr>LAB - 07</vt:lpstr>
      <vt:lpstr>新板子</vt:lpstr>
      <vt:lpstr>舊板子</vt:lpstr>
      <vt:lpstr>Seven-segment display (1/3)</vt:lpstr>
      <vt:lpstr>Seven-segment display (2/3)</vt:lpstr>
      <vt:lpstr>Seven-segment display (3/3) 新板子</vt:lpstr>
      <vt:lpstr>Seven-segment display (3/3) 舊板子</vt:lpstr>
      <vt:lpstr>Lab I 特殊功能乘法器</vt:lpstr>
      <vt:lpstr>Hint</vt:lpstr>
      <vt:lpstr>Notice for Lab 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承軒 葉</cp:lastModifiedBy>
  <cp:revision>2</cp:revision>
  <dcterms:created xsi:type="dcterms:W3CDTF">2015-09-03T02:51:47Z</dcterms:created>
  <dcterms:modified xsi:type="dcterms:W3CDTF">2024-11-11T09:54:19Z</dcterms:modified>
</cp:coreProperties>
</file>