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799263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UWNJ3zMngeIWkp0YYVR2/KbY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A9"/>
    <a:srgbClr val="292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347" cy="49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342" y="0"/>
            <a:ext cx="2946347" cy="49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54E2CA6A-4C62-C413-7A66-4F5814FE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>
            <a:extLst>
              <a:ext uri="{FF2B5EF4-FFF2-40B4-BE49-F238E27FC236}">
                <a16:creationId xmlns:a16="http://schemas.microsoft.com/office/drawing/2014/main" id="{5BA38199-B01E-26C1-C084-15C7D1DF35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8:notes">
            <a:extLst>
              <a:ext uri="{FF2B5EF4-FFF2-40B4-BE49-F238E27FC236}">
                <a16:creationId xmlns:a16="http://schemas.microsoft.com/office/drawing/2014/main" id="{378213CA-9D2E-480B-58F8-9A8BE1DD4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:notes">
            <a:extLst>
              <a:ext uri="{FF2B5EF4-FFF2-40B4-BE49-F238E27FC236}">
                <a16:creationId xmlns:a16="http://schemas.microsoft.com/office/drawing/2014/main" id="{3D48F3D6-DF5E-4D2B-25A2-00E46743F6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2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10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82b8a861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782b8a8615_1_63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782b8a8615_1_63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可解釋為overflow</a:t>
            </a:r>
            <a:endParaRPr/>
          </a:p>
        </p:txBody>
      </p:sp>
      <p:sp>
        <p:nvSpPr>
          <p:cNvPr id="154" name="Google Shape;154;p5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7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812800" y="1238250"/>
            <a:ext cx="105664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12"/>
          <p:cNvCxnSpPr/>
          <p:nvPr/>
        </p:nvCxnSpPr>
        <p:spPr>
          <a:xfrm>
            <a:off x="2641600" y="3981450"/>
            <a:ext cx="868289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2"/>
          <p:cNvSpPr txBox="1"/>
          <p:nvPr/>
        </p:nvSpPr>
        <p:spPr>
          <a:xfrm>
            <a:off x="6576647" y="6380133"/>
            <a:ext cx="463257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Integrated Circuit Design Laboratory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2"/>
          <p:cNvSpPr txBox="1"/>
          <p:nvPr/>
        </p:nvSpPr>
        <p:spPr>
          <a:xfrm>
            <a:off x="1090248" y="39206"/>
            <a:ext cx="6621585" cy="723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Cheng Kung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>
            <a:spLocks noGrp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 rot="5400000">
            <a:off x="3997998" y="-1904084"/>
            <a:ext cx="4567237" cy="1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 rot="5400000">
            <a:off x="7649248" y="1747168"/>
            <a:ext cx="5773737" cy="283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1883448" y="-996033"/>
            <a:ext cx="5773737" cy="832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55782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6375401" y="1484313"/>
            <a:ext cx="5578230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>
            <a:spLocks noGrp="1"/>
          </p:cNvSpPr>
          <p:nvPr>
            <p:ph type="pic" idx="2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417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  <a:defRPr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508000" y="228600"/>
            <a:ext cx="109728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-nju1yzP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jJhcjzUzRk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lang="en-US" i="0">
                <a:latin typeface="Arial"/>
                <a:ea typeface="Arial"/>
                <a:cs typeface="Arial"/>
                <a:sym typeface="Arial"/>
              </a:rPr>
              <a:t>- 08</a:t>
            </a:r>
            <a:endParaRPr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陳培殷老師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國立成功大學   資訊工程系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2ED8235-9E67-9205-88B6-78D1CB46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08" y="376380"/>
            <a:ext cx="3696216" cy="5734850"/>
          </a:xfrm>
          <a:prstGeom prst="rect">
            <a:avLst/>
          </a:prstGeom>
        </p:spPr>
      </p:pic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Lab – Hint(2/3)</a:t>
            </a:r>
            <a:endParaRPr dirty="0"/>
          </a:p>
        </p:txBody>
      </p:sp>
      <p:sp>
        <p:nvSpPr>
          <p:cNvPr id="216" name="Google Shape;216;p9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1343217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dirty="0" err="1"/>
              <a:t>除頻器範例</a:t>
            </a:r>
            <a:r>
              <a:rPr lang="en-US" dirty="0"/>
              <a:t>：</a:t>
            </a:r>
            <a:endParaRPr dirty="0"/>
          </a:p>
          <a:p>
            <a:pPr marL="344487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lang="zh-TW" altLang="en-US" dirty="0"/>
              <a:t>要達到產出</a:t>
            </a:r>
            <a:r>
              <a:rPr lang="en-US" altLang="zh-TW" dirty="0"/>
              <a:t>1Hz</a:t>
            </a:r>
            <a:r>
              <a:rPr lang="zh-TW" altLang="en-US" dirty="0"/>
              <a:t>的</a:t>
            </a:r>
            <a:r>
              <a:rPr lang="en-US" altLang="zh-TW" dirty="0" err="1"/>
              <a:t>div_clk</a:t>
            </a:r>
            <a:r>
              <a:rPr lang="zh-TW" altLang="en-US" dirty="0"/>
              <a:t>，</a:t>
            </a:r>
            <a:endParaRPr lang="en-US" altLang="zh-TW" dirty="0"/>
          </a:p>
          <a:p>
            <a:pPr marL="344487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lang="zh-TW" altLang="en-US" dirty="0"/>
              <a:t>要</a:t>
            </a:r>
            <a:r>
              <a:rPr lang="en-US" dirty="0"/>
              <a:t>每</a:t>
            </a:r>
            <a:r>
              <a:rPr lang="en-US" dirty="0">
                <a:solidFill>
                  <a:srgbClr val="FF0000"/>
                </a:solidFill>
              </a:rPr>
              <a:t>0.5秒</a:t>
            </a:r>
            <a:r>
              <a:rPr lang="en-US" dirty="0"/>
              <a:t>flip一次div_clk</a:t>
            </a:r>
            <a:r>
              <a:rPr lang="zh-TW" altLang="en-US" dirty="0"/>
              <a:t>。</a:t>
            </a:r>
            <a:endParaRPr dirty="0"/>
          </a:p>
          <a:p>
            <a:pPr marL="342900" lvl="0" indent="-2273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 dirty="0"/>
          </a:p>
        </p:txBody>
      </p:sp>
      <p:sp>
        <p:nvSpPr>
          <p:cNvPr id="218" name="Google Shape;218;p9"/>
          <p:cNvSpPr/>
          <p:nvPr/>
        </p:nvSpPr>
        <p:spPr>
          <a:xfrm>
            <a:off x="6857999" y="2389949"/>
            <a:ext cx="914400" cy="24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7772400" y="2324085"/>
            <a:ext cx="19159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低位準同步reset</a:t>
            </a:r>
            <a:endParaRPr sz="18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7239000" y="1980407"/>
            <a:ext cx="1219200" cy="317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051F0A-FFD5-7252-A21F-AF14F94EFC6A}"/>
              </a:ext>
            </a:extLst>
          </p:cNvPr>
          <p:cNvSpPr/>
          <p:nvPr/>
        </p:nvSpPr>
        <p:spPr>
          <a:xfrm>
            <a:off x="8730354" y="376380"/>
            <a:ext cx="795611" cy="202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C82110-CD14-451D-871F-9DD5AE178F7A}"/>
              </a:ext>
            </a:extLst>
          </p:cNvPr>
          <p:cNvSpPr txBox="1"/>
          <p:nvPr/>
        </p:nvSpPr>
        <p:spPr>
          <a:xfrm>
            <a:off x="8523196" y="1967024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  </a:t>
            </a:r>
            <a:r>
              <a:rPr lang="en-US" altLang="zh-TW" dirty="0" err="1">
                <a:solidFill>
                  <a:srgbClr val="1725A9"/>
                </a:solidFill>
              </a:rPr>
              <a:t>negedge</a:t>
            </a:r>
            <a:r>
              <a:rPr lang="en-US" altLang="zh-TW" dirty="0"/>
              <a:t>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098CD9-1A6A-4C69-9BFB-C64D312CB45B}"/>
              </a:ext>
            </a:extLst>
          </p:cNvPr>
          <p:cNvSpPr/>
          <p:nvPr/>
        </p:nvSpPr>
        <p:spPr>
          <a:xfrm>
            <a:off x="8339046" y="1943156"/>
            <a:ext cx="2336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F447A7-A313-42BC-97A1-23C0B799E40E}"/>
              </a:ext>
            </a:extLst>
          </p:cNvPr>
          <p:cNvSpPr/>
          <p:nvPr/>
        </p:nvSpPr>
        <p:spPr>
          <a:xfrm>
            <a:off x="7239000" y="1981486"/>
            <a:ext cx="2671114" cy="314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39F9593E-4017-7E3D-8067-2BFA7F7A3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>
            <a:extLst>
              <a:ext uri="{FF2B5EF4-FFF2-40B4-BE49-F238E27FC236}">
                <a16:creationId xmlns:a16="http://schemas.microsoft.com/office/drawing/2014/main" id="{57337DD1-32B2-4AFB-2604-2C3E4321BA64}"/>
              </a:ext>
            </a:extLst>
          </p:cNvPr>
          <p:cNvSpPr txBox="1"/>
          <p:nvPr/>
        </p:nvSpPr>
        <p:spPr>
          <a:xfrm>
            <a:off x="979991" y="1035652"/>
            <a:ext cx="3175321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TW" b="0" dirty="0">
                <a:solidFill>
                  <a:srgbClr val="569CD6"/>
                </a:solidFill>
                <a:effectLst/>
                <a:latin typeface="Fira Code" pitchFamily="1" charset="0"/>
              </a:rPr>
              <a:t>module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Fira Code" pitchFamily="1" charset="0"/>
              </a:rPr>
              <a:t>SevenDisplay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in,out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);</a:t>
            </a:r>
          </a:p>
          <a:p>
            <a:pPr>
              <a:lnSpc>
                <a:spcPts val="1800"/>
              </a:lnSpc>
            </a:pPr>
            <a:b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Fira Code" pitchFamily="1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Fira Code" pitchFamily="1" charset="0"/>
              </a:rPr>
              <a:t>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Fira Code" pitchFamily="1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] in;</a:t>
            </a:r>
          </a:p>
          <a:p>
            <a:pPr>
              <a:lnSpc>
                <a:spcPts val="1800"/>
              </a:lnSpc>
            </a:pPr>
            <a:r>
              <a:rPr lang="en-US" altLang="zh-TW" b="0" dirty="0">
                <a:solidFill>
                  <a:srgbClr val="569CD6"/>
                </a:solidFill>
                <a:effectLst/>
                <a:latin typeface="Fira Code" pitchFamily="1" charset="0"/>
              </a:rPr>
              <a:t>output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Fira Code" pitchFamily="1" charset="0"/>
              </a:rPr>
              <a:t>6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Fira Code" pitchFamily="1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] out;</a:t>
            </a:r>
          </a:p>
          <a:p>
            <a:pPr>
              <a:lnSpc>
                <a:spcPts val="1800"/>
              </a:lnSpc>
            </a:pPr>
            <a:b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Fira Code" pitchFamily="1" charset="0"/>
              </a:rPr>
              <a:t>reg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Fira Code" pitchFamily="1" charset="0"/>
              </a:rPr>
              <a:t>6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Fira Code" pitchFamily="1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  <a:t>] out;</a:t>
            </a:r>
          </a:p>
          <a:p>
            <a:pPr>
              <a:lnSpc>
                <a:spcPts val="1800"/>
              </a:lnSpc>
            </a:pPr>
            <a:b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br>
              <a:rPr lang="en-US" altLang="zh-TW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  <p:sp>
        <p:nvSpPr>
          <p:cNvPr id="209" name="Google Shape;209;p8">
            <a:extLst>
              <a:ext uri="{FF2B5EF4-FFF2-40B4-BE49-F238E27FC236}">
                <a16:creationId xmlns:a16="http://schemas.microsoft.com/office/drawing/2014/main" id="{9E88E4C8-84D8-D984-811B-94F783002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321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Lab - Hint(3/3)</a:t>
            </a:r>
            <a:endParaRPr dirty="0"/>
          </a:p>
        </p:txBody>
      </p:sp>
      <p:sp>
        <p:nvSpPr>
          <p:cNvPr id="2" name="Google Shape;208;p8">
            <a:extLst>
              <a:ext uri="{FF2B5EF4-FFF2-40B4-BE49-F238E27FC236}">
                <a16:creationId xmlns:a16="http://schemas.microsoft.com/office/drawing/2014/main" id="{D804EE23-782F-6255-A5F3-9E64CA454D75}"/>
              </a:ext>
            </a:extLst>
          </p:cNvPr>
          <p:cNvSpPr txBox="1"/>
          <p:nvPr/>
        </p:nvSpPr>
        <p:spPr>
          <a:xfrm>
            <a:off x="5415024" y="879475"/>
            <a:ext cx="5905017" cy="531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569CD6"/>
                </a:solidFill>
                <a:effectLst/>
                <a:latin typeface="Fira Code" pitchFamily="1" charset="0"/>
              </a:rPr>
              <a:t>always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@(in)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569CD6"/>
                </a:solidFill>
                <a:effectLst/>
                <a:latin typeface="Fira Code" pitchFamily="1" charset="0"/>
              </a:rPr>
              <a:t>begin</a:t>
            </a:r>
            <a:endParaRPr lang="en-US" altLang="zh-TW" sz="1400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Fira Code" pitchFamily="1" charset="0"/>
              </a:rPr>
              <a:t>case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(in)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7'b1000000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4'd1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7'b1111001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4'd2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7'b0100100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4'd3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7'b0110000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4'd4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7'b0011001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4'd5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7'b0010010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4'd6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7'b0000010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4'd7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7'b1111000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4'd8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7'b0000000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4'd9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7'b0010000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4'd10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7'b0001000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4'd11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7'b0000011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4'd12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7'b1000110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4'd13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7'b0100001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4'd14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7'b0000110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Fira Code" pitchFamily="1" charset="0"/>
              </a:rPr>
              <a:t>default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: out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7'b0001110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altLang="zh-TW" sz="1400" b="0" dirty="0" err="1">
                <a:solidFill>
                  <a:srgbClr val="569CD6"/>
                </a:solidFill>
                <a:effectLst/>
                <a:latin typeface="Fira Code" pitchFamily="1" charset="0"/>
              </a:rPr>
              <a:t>endcase</a:t>
            </a:r>
            <a:endParaRPr lang="en-US" altLang="zh-TW" sz="1400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pPr>
              <a:lnSpc>
                <a:spcPts val="1800"/>
              </a:lnSpc>
            </a:pPr>
            <a:r>
              <a:rPr lang="en-US" altLang="zh-TW" sz="1400" b="0" dirty="0">
                <a:solidFill>
                  <a:srgbClr val="569CD6"/>
                </a:solidFill>
                <a:effectLst/>
                <a:latin typeface="Fira Code" pitchFamily="1" charset="0"/>
              </a:rPr>
              <a:t>end</a:t>
            </a:r>
            <a:endParaRPr lang="en-US" altLang="zh-TW" sz="1400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pPr>
              <a:lnSpc>
                <a:spcPts val="1800"/>
              </a:lnSpc>
            </a:pPr>
            <a:br>
              <a:rPr lang="en-US" altLang="zh-TW" sz="1400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altLang="zh-TW" sz="1400" b="0" dirty="0" err="1">
                <a:solidFill>
                  <a:srgbClr val="569CD6"/>
                </a:solidFill>
                <a:effectLst/>
                <a:latin typeface="Fira Code" pitchFamily="1" charset="0"/>
              </a:rPr>
              <a:t>endmodule</a:t>
            </a:r>
            <a:endParaRPr lang="en-US" altLang="zh-TW" sz="1400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713875" y="277814"/>
            <a:ext cx="850741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請勿命名中文或數字開頭的資料夾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family 請確認與 FPGA Chip 符合 (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10M50DAF484C7G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module name &amp; Top entity name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需要一致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在組合電路中，case、if…else…若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沒有寫滿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，合成後會產生latch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0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82b8a8615_1_63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39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YOUTUBE</a:t>
            </a:r>
            <a:endParaRPr/>
          </a:p>
        </p:txBody>
      </p:sp>
      <p:sp>
        <p:nvSpPr>
          <p:cNvPr id="101" name="Google Shape;101;g2782b8a8615_1_63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11343900" cy="45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l" rtl="0">
              <a:lnSpc>
                <a:spcPct val="32727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HDL Part 6 上(影片 9:50)</a:t>
            </a:r>
            <a:endParaRPr sz="1300" b="0">
              <a:solidFill>
                <a:srgbClr val="3B81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32727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HDL Part 6 下(影片 11:49)</a:t>
            </a:r>
            <a:endParaRPr sz="2200" b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000" b="0">
              <a:solidFill>
                <a:srgbClr val="3B81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615369" y="272431"/>
            <a:ext cx="4623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Circuit (1/3)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670410" y="883057"/>
            <a:ext cx="8250237" cy="201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sequential circuit is a system whose outputs at any time are determined </a:t>
            </a:r>
            <a:r>
              <a:rPr lang="en-US" sz="2400" b="0" i="1" u="sng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the present combination of inputs and the previous inputs or outputs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4504099" y="2514121"/>
            <a:ext cx="1920875" cy="9667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Circuit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3691299" y="2588734"/>
            <a:ext cx="80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"/>
          <p:cNvCxnSpPr/>
          <p:nvPr/>
        </p:nvCxnSpPr>
        <p:spPr>
          <a:xfrm>
            <a:off x="3691299" y="2768121"/>
            <a:ext cx="80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"/>
          <p:cNvCxnSpPr/>
          <p:nvPr/>
        </p:nvCxnSpPr>
        <p:spPr>
          <a:xfrm>
            <a:off x="3691299" y="3126896"/>
            <a:ext cx="80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"/>
          <p:cNvCxnSpPr/>
          <p:nvPr/>
        </p:nvCxnSpPr>
        <p:spPr>
          <a:xfrm>
            <a:off x="6423386" y="2593496"/>
            <a:ext cx="80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"/>
          <p:cNvCxnSpPr/>
          <p:nvPr/>
        </p:nvCxnSpPr>
        <p:spPr>
          <a:xfrm>
            <a:off x="6423386" y="2772884"/>
            <a:ext cx="80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"/>
          <p:cNvCxnSpPr/>
          <p:nvPr/>
        </p:nvCxnSpPr>
        <p:spPr>
          <a:xfrm>
            <a:off x="6432911" y="3069746"/>
            <a:ext cx="80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" name="Google Shape;116;p2"/>
          <p:cNvSpPr txBox="1"/>
          <p:nvPr/>
        </p:nvSpPr>
        <p:spPr>
          <a:xfrm>
            <a:off x="3907199" y="2642709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6599599" y="2658584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473685" y="2663346"/>
            <a:ext cx="10985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418748" y="2476021"/>
            <a:ext cx="11366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4688248" y="3671410"/>
            <a:ext cx="1504950" cy="7016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6191610" y="3309459"/>
            <a:ext cx="700088" cy="692150"/>
          </a:xfrm>
          <a:custGeom>
            <a:avLst/>
            <a:gdLst/>
            <a:ahLst/>
            <a:cxnLst/>
            <a:rect l="l" t="t" r="r" b="b"/>
            <a:pathLst>
              <a:path w="441" h="455" extrusionOk="0">
                <a:moveTo>
                  <a:pt x="147" y="0"/>
                </a:moveTo>
                <a:lnTo>
                  <a:pt x="441" y="0"/>
                </a:lnTo>
                <a:lnTo>
                  <a:pt x="441" y="455"/>
                </a:lnTo>
                <a:lnTo>
                  <a:pt x="0" y="455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6191611" y="3198335"/>
            <a:ext cx="792163" cy="936625"/>
          </a:xfrm>
          <a:custGeom>
            <a:avLst/>
            <a:gdLst/>
            <a:ahLst/>
            <a:cxnLst/>
            <a:rect l="l" t="t" r="r" b="b"/>
            <a:pathLst>
              <a:path w="499" h="499" extrusionOk="0">
                <a:moveTo>
                  <a:pt x="147" y="0"/>
                </a:moveTo>
                <a:lnTo>
                  <a:pt x="499" y="0"/>
                </a:lnTo>
                <a:lnTo>
                  <a:pt x="499" y="499"/>
                </a:lnTo>
                <a:lnTo>
                  <a:pt x="0" y="49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986573" y="3350735"/>
            <a:ext cx="690562" cy="669925"/>
          </a:xfrm>
          <a:custGeom>
            <a:avLst/>
            <a:gdLst/>
            <a:ahLst/>
            <a:cxnLst/>
            <a:rect l="l" t="t" r="r" b="b"/>
            <a:pathLst>
              <a:path w="435" h="422" extrusionOk="0">
                <a:moveTo>
                  <a:pt x="435" y="422"/>
                </a:moveTo>
                <a:lnTo>
                  <a:pt x="0" y="422"/>
                </a:lnTo>
                <a:lnTo>
                  <a:pt x="0" y="0"/>
                </a:lnTo>
                <a:lnTo>
                  <a:pt x="32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864336" y="3249134"/>
            <a:ext cx="822325" cy="893762"/>
          </a:xfrm>
          <a:custGeom>
            <a:avLst/>
            <a:gdLst/>
            <a:ahLst/>
            <a:cxnLst/>
            <a:rect l="l" t="t" r="r" b="b"/>
            <a:pathLst>
              <a:path w="518" h="550" extrusionOk="0">
                <a:moveTo>
                  <a:pt x="518" y="550"/>
                </a:moveTo>
                <a:lnTo>
                  <a:pt x="0" y="550"/>
                </a:lnTo>
                <a:lnTo>
                  <a:pt x="0" y="0"/>
                </a:lnTo>
                <a:lnTo>
                  <a:pt x="39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777023" y="4109559"/>
            <a:ext cx="793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1670410" y="4447817"/>
            <a:ext cx="7835900" cy="1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Sequential components contain memory elements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13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values of sequential components depend on the input values and the values stored in the memory elements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615369" y="272431"/>
            <a:ext cx="46233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Circuit (2/3)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143000"/>
            <a:ext cx="5572125" cy="48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2565918" y="1905000"/>
            <a:ext cx="1396482" cy="30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438400" y="2667000"/>
            <a:ext cx="762000" cy="304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343400" y="1905000"/>
            <a:ext cx="1676400" cy="304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3"/>
          <p:cNvCxnSpPr>
            <a:stCxn id="134" idx="0"/>
          </p:cNvCxnSpPr>
          <p:nvPr/>
        </p:nvCxnSpPr>
        <p:spPr>
          <a:xfrm rot="10800000" flipH="1">
            <a:off x="3264159" y="1524000"/>
            <a:ext cx="3746100" cy="38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3"/>
          <p:cNvCxnSpPr>
            <a:stCxn id="135" idx="3"/>
          </p:cNvCxnSpPr>
          <p:nvPr/>
        </p:nvCxnSpPr>
        <p:spPr>
          <a:xfrm>
            <a:off x="3200400" y="2819400"/>
            <a:ext cx="3810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stCxn id="136" idx="3"/>
          </p:cNvCxnSpPr>
          <p:nvPr/>
        </p:nvCxnSpPr>
        <p:spPr>
          <a:xfrm>
            <a:off x="6019800" y="2057400"/>
            <a:ext cx="990600" cy="762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40;p3"/>
          <p:cNvSpPr txBox="1"/>
          <p:nvPr/>
        </p:nvSpPr>
        <p:spPr>
          <a:xfrm>
            <a:off x="6983963" y="130706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正緣同步電路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6955971" y="260246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低位準非同步重置</a:t>
            </a:r>
            <a:endParaRPr sz="1800" b="0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/>
        </p:nvSpPr>
        <p:spPr>
          <a:xfrm>
            <a:off x="615369" y="272431"/>
            <a:ext cx="46233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Circuit (3/3)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571500" y="838200"/>
            <a:ext cx="110490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statement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nonblocking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2492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2619" y="1447800"/>
            <a:ext cx="3543300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297" y="1447800"/>
            <a:ext cx="3819525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I (1/3)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533399" y="616369"/>
            <a:ext cx="11049000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7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dirty="0" err="1"/>
              <a:t>請設計一個具備下列功能的計數器</a:t>
            </a:r>
            <a:r>
              <a:rPr lang="en-US" dirty="0"/>
              <a:t>：</a:t>
            </a:r>
            <a:endParaRPr dirty="0"/>
          </a:p>
          <a:p>
            <a:pPr marL="669925" lvl="1" indent="-32543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❑"/>
            </a:pPr>
            <a:r>
              <a:rPr lang="en-US" dirty="0" err="1"/>
              <a:t>正緣同步電路，</a:t>
            </a:r>
            <a:r>
              <a:rPr lang="en-US" dirty="0" err="1">
                <a:solidFill>
                  <a:srgbClr val="FF0000"/>
                </a:solidFill>
              </a:rPr>
              <a:t>低位準非同步</a:t>
            </a:r>
            <a:r>
              <a:rPr lang="en-US" dirty="0" err="1"/>
              <a:t>重置</a:t>
            </a:r>
            <a:endParaRPr dirty="0"/>
          </a:p>
          <a:p>
            <a:pPr marL="669925" lvl="1" indent="-3254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 dirty="0"/>
              <a:t>當reset訊號為0，將目前狀態暫停，輸出維持0</a:t>
            </a:r>
            <a:endParaRPr dirty="0"/>
          </a:p>
          <a:p>
            <a:pPr marL="669925" lvl="1" indent="-3254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 dirty="0"/>
              <a:t>當reset訊號為1</a:t>
            </a:r>
            <a:endParaRPr dirty="0"/>
          </a:p>
          <a:p>
            <a:pPr marL="1128712" lvl="2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arenR"/>
            </a:pPr>
            <a:r>
              <a:rPr lang="en-US" sz="2200" dirty="0" err="1"/>
              <a:t>Up_Down</a:t>
            </a:r>
            <a:r>
              <a:rPr lang="en-US" sz="2200" dirty="0"/>
              <a:t> = 0 ，</a:t>
            </a:r>
            <a:r>
              <a:rPr lang="en-US" sz="2000" dirty="0">
                <a:solidFill>
                  <a:srgbClr val="FF0000"/>
                </a:solidFill>
              </a:rPr>
              <a:t>每秒計數減1</a:t>
            </a:r>
            <a:endParaRPr sz="2200" dirty="0"/>
          </a:p>
          <a:p>
            <a:pPr marL="1339850" lvl="3" indent="-31591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lang="en-US" dirty="0"/>
              <a:t>EX：0 -&gt; F -&gt; E -&gt; …… -&gt; 2 -&gt; 1 -&gt; 0 -&gt; F ……</a:t>
            </a:r>
            <a:endParaRPr dirty="0"/>
          </a:p>
          <a:p>
            <a:pPr marL="1128712" lvl="2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arenR"/>
            </a:pPr>
            <a:r>
              <a:rPr lang="en-US" sz="2200" dirty="0" err="1"/>
              <a:t>Up_Down</a:t>
            </a:r>
            <a:r>
              <a:rPr lang="en-US" sz="2200" dirty="0"/>
              <a:t> = 1 ，</a:t>
            </a:r>
            <a:r>
              <a:rPr lang="en-US" sz="2000" dirty="0">
                <a:solidFill>
                  <a:srgbClr val="FF0000"/>
                </a:solidFill>
              </a:rPr>
              <a:t>每秒計數</a:t>
            </a:r>
            <a:r>
              <a:rPr lang="en-US" dirty="0">
                <a:solidFill>
                  <a:srgbClr val="FF0000"/>
                </a:solidFill>
              </a:rPr>
              <a:t>加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endParaRPr sz="2200" dirty="0"/>
          </a:p>
          <a:p>
            <a:pPr marL="1339850" lvl="3" indent="-31591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lang="en-US" dirty="0"/>
              <a:t>EX：0 -&gt; 1 -&gt; 2 -&gt; …… -&gt; E -&gt; F -&gt; 0 -&gt; 1 ……</a:t>
            </a:r>
            <a:endParaRPr dirty="0"/>
          </a:p>
          <a:p>
            <a:pPr marL="669925" lvl="1" indent="-32543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❑"/>
            </a:pPr>
            <a:r>
              <a:rPr lang="en-US" dirty="0"/>
              <a:t>FPGA版之clock頻率為50MHz，需藉由除頻器將clock訊號降為1Hz</a:t>
            </a:r>
            <a:endParaRPr dirty="0"/>
          </a:p>
          <a:p>
            <a:pPr marL="1022350" lvl="2" indent="-3508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dirty="0"/>
              <a:t>實現方式為透過一個計數器，計算經過幾個</a:t>
            </a:r>
            <a:r>
              <a:rPr lang="en-US" dirty="0">
                <a:solidFill>
                  <a:srgbClr val="FF0000"/>
                </a:solidFill>
              </a:rPr>
              <a:t>時脈正緣</a:t>
            </a:r>
            <a:r>
              <a:rPr lang="en-US" dirty="0"/>
              <a:t>，當計數到50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dirty="0"/>
              <a:t>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/>
              <a:t>即代表經過一秒</a:t>
            </a:r>
            <a:endParaRPr dirty="0"/>
          </a:p>
          <a:p>
            <a:pPr marL="1022350" lvl="2" indent="-268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669925" lvl="1" indent="-2492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body" idx="1"/>
          </p:nvPr>
        </p:nvSpPr>
        <p:spPr>
          <a:xfrm>
            <a:off x="609601" y="1019175"/>
            <a:ext cx="10439399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dirty="0" err="1"/>
              <a:t>請將計數的數值顯示於七段顯示器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dirty="0" err="1"/>
              <a:t>系統架構圖請參考下方</a:t>
            </a:r>
            <a:endParaRPr dirty="0"/>
          </a:p>
          <a:p>
            <a:pPr marL="669925" lvl="1" indent="-3254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 dirty="0"/>
              <a:t>Input ：clock</a:t>
            </a:r>
            <a:r>
              <a:rPr lang="en-US" sz="2400" dirty="0">
                <a:solidFill>
                  <a:srgbClr val="FF0000"/>
                </a:solidFill>
              </a:rPr>
              <a:t>(MAX10_CLK1_50) </a:t>
            </a:r>
            <a:r>
              <a:rPr lang="en-US" sz="2400" dirty="0"/>
              <a:t>, reset(SW0), </a:t>
            </a:r>
            <a:r>
              <a:rPr lang="en-US" sz="2400" dirty="0" err="1"/>
              <a:t>Up_Down</a:t>
            </a:r>
            <a:r>
              <a:rPr lang="en-US" sz="2400" dirty="0"/>
              <a:t>(SW1)</a:t>
            </a:r>
            <a:endParaRPr dirty="0"/>
          </a:p>
          <a:p>
            <a:pPr marL="669925" lvl="1" indent="-3254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 dirty="0"/>
              <a:t>Output ：out(7 bits，HEX06~HEX00)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dirty="0" err="1"/>
              <a:t>可使用structural</a:t>
            </a:r>
            <a:r>
              <a:rPr lang="en-US" dirty="0"/>
              <a:t> </a:t>
            </a:r>
            <a:r>
              <a:rPr lang="en-US" dirty="0" err="1"/>
              <a:t>description設計，其中，除頻器及計數模組為循序電路，七段顯示器控制模組則為組合電路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 dirty="0"/>
          </a:p>
        </p:txBody>
      </p: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I (2/3)</a:t>
            </a:r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845" y="3923071"/>
            <a:ext cx="9929383" cy="2124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body" idx="1"/>
          </p:nvPr>
        </p:nvSpPr>
        <p:spPr>
          <a:xfrm>
            <a:off x="609599" y="970438"/>
            <a:ext cx="10972800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輸出範例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1800"/>
          </a:p>
        </p:txBody>
      </p: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I (3/3)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045885" y="1595291"/>
            <a:ext cx="60939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Up_Down = 0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7"/>
          <p:cNvCxnSpPr/>
          <p:nvPr/>
        </p:nvCxnSpPr>
        <p:spPr>
          <a:xfrm>
            <a:off x="858182" y="5572409"/>
            <a:ext cx="79210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7"/>
          <p:cNvCxnSpPr/>
          <p:nvPr/>
        </p:nvCxnSpPr>
        <p:spPr>
          <a:xfrm>
            <a:off x="2501936" y="5572409"/>
            <a:ext cx="60960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6" name="Google Shape;176;p7"/>
          <p:cNvCxnSpPr/>
          <p:nvPr/>
        </p:nvCxnSpPr>
        <p:spPr>
          <a:xfrm>
            <a:off x="3963186" y="5572409"/>
            <a:ext cx="60960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7"/>
          <p:cNvCxnSpPr/>
          <p:nvPr/>
        </p:nvCxnSpPr>
        <p:spPr>
          <a:xfrm>
            <a:off x="5536836" y="5572734"/>
            <a:ext cx="60960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p7"/>
          <p:cNvCxnSpPr/>
          <p:nvPr/>
        </p:nvCxnSpPr>
        <p:spPr>
          <a:xfrm>
            <a:off x="8582270" y="5572409"/>
            <a:ext cx="60960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7"/>
          <p:cNvCxnSpPr/>
          <p:nvPr/>
        </p:nvCxnSpPr>
        <p:spPr>
          <a:xfrm rot="10800000">
            <a:off x="2124018" y="4958818"/>
            <a:ext cx="8108400" cy="666000"/>
          </a:xfrm>
          <a:prstGeom prst="bentConnector4">
            <a:avLst>
              <a:gd name="adj1" fmla="val -5912"/>
              <a:gd name="adj2" fmla="val 16205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7"/>
          <p:cNvSpPr txBox="1"/>
          <p:nvPr/>
        </p:nvSpPr>
        <p:spPr>
          <a:xfrm>
            <a:off x="882012" y="5175534"/>
            <a:ext cx="7369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7148807" y="5325782"/>
            <a:ext cx="39898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3007367" y="5197359"/>
            <a:ext cx="1150441" cy="66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555229" y="5164322"/>
            <a:ext cx="1137433" cy="73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4533931" y="5146062"/>
            <a:ext cx="1184208" cy="7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6096035" y="5153260"/>
            <a:ext cx="1256820" cy="7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7524599" y="5133430"/>
            <a:ext cx="1220345" cy="77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9160059" y="5127659"/>
            <a:ext cx="1217824" cy="78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1022056" y="3989489"/>
            <a:ext cx="60939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arenR" startAt="2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Up_Down = 1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9" name="Google Shape;189;p7"/>
          <p:cNvCxnSpPr/>
          <p:nvPr/>
        </p:nvCxnSpPr>
        <p:spPr>
          <a:xfrm>
            <a:off x="834352" y="3223519"/>
            <a:ext cx="79210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7"/>
          <p:cNvCxnSpPr/>
          <p:nvPr/>
        </p:nvCxnSpPr>
        <p:spPr>
          <a:xfrm>
            <a:off x="2478106" y="3223519"/>
            <a:ext cx="60960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1" name="Google Shape;191;p7"/>
          <p:cNvCxnSpPr/>
          <p:nvPr/>
        </p:nvCxnSpPr>
        <p:spPr>
          <a:xfrm>
            <a:off x="3939356" y="3223519"/>
            <a:ext cx="60960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7"/>
          <p:cNvCxnSpPr/>
          <p:nvPr/>
        </p:nvCxnSpPr>
        <p:spPr>
          <a:xfrm>
            <a:off x="7077353" y="3234867"/>
            <a:ext cx="60960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7"/>
          <p:cNvCxnSpPr/>
          <p:nvPr/>
        </p:nvCxnSpPr>
        <p:spPr>
          <a:xfrm>
            <a:off x="8558440" y="3223519"/>
            <a:ext cx="60960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7"/>
          <p:cNvCxnSpPr/>
          <p:nvPr/>
        </p:nvCxnSpPr>
        <p:spPr>
          <a:xfrm rot="10800000">
            <a:off x="2100188" y="2609928"/>
            <a:ext cx="8108400" cy="666000"/>
          </a:xfrm>
          <a:prstGeom prst="bentConnector4">
            <a:avLst>
              <a:gd name="adj1" fmla="val -5912"/>
              <a:gd name="adj2" fmla="val 16205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7"/>
          <p:cNvSpPr txBox="1"/>
          <p:nvPr/>
        </p:nvSpPr>
        <p:spPr>
          <a:xfrm>
            <a:off x="858182" y="2826644"/>
            <a:ext cx="7369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5640489" y="3004540"/>
            <a:ext cx="39898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9104392" y="2864676"/>
            <a:ext cx="1150441" cy="66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531399" y="2815432"/>
            <a:ext cx="1137433" cy="73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7479787" y="2842820"/>
            <a:ext cx="1184208" cy="7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6025307" y="2866211"/>
            <a:ext cx="1256820" cy="7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4442891" y="2846809"/>
            <a:ext cx="1220345" cy="77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2957641" y="2818662"/>
            <a:ext cx="1217824" cy="78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/>
        </p:nvSpPr>
        <p:spPr>
          <a:xfrm>
            <a:off x="609601" y="1019174"/>
            <a:ext cx="109728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Divider (sequential circuit)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54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將clock頻率從50MHz降為1Hz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 (sequential circuit)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54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每秒進行計數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 Display (combinational circuit)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54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將Counter數值轉為七段顯示器控制訊號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209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lang="en-US" sz="2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Module呼叫範例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(Structural description)</a:t>
            </a: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9925" marR="0" lvl="1" indent="-3254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1" i="0" u="none" strike="noStrike" cap="none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FrequencyDivider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u_FreqDiv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(.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(clock), .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(reset), .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clk_div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clock_div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54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u_counter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clock_div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.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(reset), .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(count));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54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1" i="0" u="none" strike="noStrike" cap="none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SevenDisplay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u_display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(count), .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(out));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6860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321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Lab - Hint(1/3)</a:t>
            </a:r>
            <a:endParaRPr dirty="0"/>
          </a:p>
        </p:txBody>
      </p:sp>
      <p:sp>
        <p:nvSpPr>
          <p:cNvPr id="210" name="Google Shape;210;p8"/>
          <p:cNvSpPr txBox="1"/>
          <p:nvPr/>
        </p:nvSpPr>
        <p:spPr>
          <a:xfrm>
            <a:off x="647699" y="5558134"/>
            <a:ext cx="10896601" cy="46166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module_name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unit_name(.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port_name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(signal_name),.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port_name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(signal_name)……)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748</Words>
  <Application>Microsoft Office PowerPoint</Application>
  <PresentationFormat>寬螢幕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Fira Code</vt:lpstr>
      <vt:lpstr>Noto Sans Symbols</vt:lpstr>
      <vt:lpstr>新細明體</vt:lpstr>
      <vt:lpstr>Arial</vt:lpstr>
      <vt:lpstr>Calibri</vt:lpstr>
      <vt:lpstr>Times New Roman</vt:lpstr>
      <vt:lpstr>4_Edge</vt:lpstr>
      <vt:lpstr>LAB - 08</vt:lpstr>
      <vt:lpstr>YOUTUBE</vt:lpstr>
      <vt:lpstr>PowerPoint 簡報</vt:lpstr>
      <vt:lpstr>PowerPoint 簡報</vt:lpstr>
      <vt:lpstr>PowerPoint 簡報</vt:lpstr>
      <vt:lpstr>Lab I (1/3)</vt:lpstr>
      <vt:lpstr>Lab I (2/3)</vt:lpstr>
      <vt:lpstr>Lab I (3/3)</vt:lpstr>
      <vt:lpstr>Lab - Hint(1/3)</vt:lpstr>
      <vt:lpstr>Lab – Hint(2/3)</vt:lpstr>
      <vt:lpstr>Lab - Hint(3/3)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- 08</dc:title>
  <dc:creator>User</dc:creator>
  <cp:lastModifiedBy>user</cp:lastModifiedBy>
  <cp:revision>2</cp:revision>
  <dcterms:created xsi:type="dcterms:W3CDTF">2015-09-03T02:51:47Z</dcterms:created>
  <dcterms:modified xsi:type="dcterms:W3CDTF">2024-11-19T08:32:24Z</dcterms:modified>
</cp:coreProperties>
</file>