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fZXgUSgzjmRUoENnQ7tR8fJo2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7E7DB0-75FF-4A69-BE36-D7ABAA782968}">
  <a:tblStyle styleId="{457E7DB0-75FF-4A69-BE36-D7ABAA7829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831b2394b_0_0:notes"/>
          <p:cNvSpPr/>
          <p:nvPr>
            <p:ph idx="2" type="sldImg"/>
          </p:nvPr>
        </p:nvSpPr>
        <p:spPr>
          <a:xfrm>
            <a:off x="440910" y="1279531"/>
            <a:ext cx="62175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7831b2394b_0_0:notes"/>
          <p:cNvSpPr txBox="1"/>
          <p:nvPr>
            <p:ph idx="1" type="body"/>
          </p:nvPr>
        </p:nvSpPr>
        <p:spPr>
          <a:xfrm>
            <a:off x="709932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7831b2394b_0_0:notes"/>
          <p:cNvSpPr txBox="1"/>
          <p:nvPr>
            <p:ph idx="12" type="sldNum"/>
          </p:nvPr>
        </p:nvSpPr>
        <p:spPr>
          <a:xfrm>
            <a:off x="4021301" y="9721108"/>
            <a:ext cx="3076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812800" y="1238250"/>
            <a:ext cx="105664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9"/>
          <p:cNvCxnSpPr/>
          <p:nvPr/>
        </p:nvCxnSpPr>
        <p:spPr>
          <a:xfrm>
            <a:off x="2641602" y="3981450"/>
            <a:ext cx="86825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9"/>
          <p:cNvSpPr txBox="1"/>
          <p:nvPr/>
        </p:nvSpPr>
        <p:spPr>
          <a:xfrm>
            <a:off x="6576486" y="6407066"/>
            <a:ext cx="4633383" cy="3462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en-US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Integrated Circuit Design Laboratory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7319" y="6092828"/>
            <a:ext cx="1018116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68" y="46041"/>
            <a:ext cx="999067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090087" y="106532"/>
            <a:ext cx="6620933" cy="588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en-US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en-US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Cheng Kung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 txBox="1"/>
          <p:nvPr>
            <p:ph type="ctrTitle"/>
          </p:nvPr>
        </p:nvSpPr>
        <p:spPr>
          <a:xfrm>
            <a:off x="1219202" y="1543050"/>
            <a:ext cx="1016423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subTitle"/>
          </p:nvPr>
        </p:nvSpPr>
        <p:spPr>
          <a:xfrm>
            <a:off x="2641600" y="3981450"/>
            <a:ext cx="8737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 rot="5400000">
            <a:off x="3997592" y="-1903677"/>
            <a:ext cx="4567237" cy="1134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 rot="5400000">
            <a:off x="7648842" y="1747576"/>
            <a:ext cx="5773737" cy="283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1875632" y="-988215"/>
            <a:ext cx="5773737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09602" y="1484313"/>
            <a:ext cx="11343217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75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810"/>
              <a:buNone/>
              <a:defRPr sz="135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609602" y="1484313"/>
            <a:ext cx="5568951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277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Char char="■"/>
              <a:defRPr sz="2100"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2pPr>
            <a:lvl3pPr indent="-290512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75"/>
              <a:buChar char="■"/>
              <a:defRPr sz="1500"/>
            </a:lvl3pPr>
            <a:lvl4pPr indent="-288607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945"/>
              <a:buChar char="❑"/>
              <a:defRPr sz="1350"/>
            </a:lvl4pPr>
            <a:lvl5pPr indent="-2929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5pPr>
            <a:lvl6pPr indent="-2929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6pPr>
            <a:lvl7pPr indent="-2929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7pPr>
            <a:lvl8pPr indent="-2929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8pPr>
            <a:lvl9pPr indent="-2929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6381752" y="1484313"/>
            <a:ext cx="5571067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277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Char char="■"/>
              <a:defRPr sz="2100"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2pPr>
            <a:lvl3pPr indent="-290512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75"/>
              <a:buChar char="■"/>
              <a:defRPr sz="1500"/>
            </a:lvl3pPr>
            <a:lvl4pPr indent="-288607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945"/>
              <a:buChar char="❑"/>
              <a:defRPr sz="1350"/>
            </a:lvl4pPr>
            <a:lvl5pPr indent="-292925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5pPr>
            <a:lvl6pPr indent="-292925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6pPr>
            <a:lvl7pPr indent="-292925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7pPr>
            <a:lvl8pPr indent="-292925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8pPr>
            <a:lvl9pPr indent="-292925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877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1pPr>
            <a:lvl2pPr indent="-2857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❑"/>
              <a:defRPr sz="1500"/>
            </a:lvl2pPr>
            <a:lvl3pPr indent="-284289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877"/>
              <a:buChar char="■"/>
              <a:defRPr sz="1350"/>
            </a:lvl3pPr>
            <a:lvl4pPr indent="-281939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❑"/>
              <a:defRPr sz="1200"/>
            </a:lvl4pPr>
            <a:lvl5pPr indent="-28575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5pPr>
            <a:lvl6pPr indent="-28575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6pPr>
            <a:lvl7pPr indent="-28575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7pPr>
            <a:lvl8pPr indent="-28575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8pPr>
            <a:lvl9pPr indent="-28575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877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9pPr>
          </a:lstStyle>
          <a:p/>
        </p:txBody>
      </p:sp>
      <p:sp>
        <p:nvSpPr>
          <p:cNvPr id="54" name="Google Shape;54;p14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1pPr>
            <a:lvl2pPr indent="-2857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❑"/>
              <a:defRPr sz="1500"/>
            </a:lvl2pPr>
            <a:lvl3pPr indent="-284289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877"/>
              <a:buChar char="■"/>
              <a:defRPr sz="1350"/>
            </a:lvl3pPr>
            <a:lvl4pPr indent="-281939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840"/>
              <a:buChar char="❑"/>
              <a:defRPr sz="1200"/>
            </a:lvl4pPr>
            <a:lvl5pPr indent="-28575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5pPr>
            <a:lvl6pPr indent="-28575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6pPr>
            <a:lvl7pPr indent="-28575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7pPr>
            <a:lvl8pPr indent="-28575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8pPr>
            <a:lvl9pPr indent="-28575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861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260"/>
              <a:buChar char="❑"/>
              <a:defRPr sz="21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5275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50"/>
              <a:buChar char="❑"/>
              <a:defRPr sz="1500"/>
            </a:lvl4pPr>
            <a:lvl5pPr indent="-300037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5pPr>
            <a:lvl6pPr indent="-300037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6pPr>
            <a:lvl7pPr indent="-300037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7pPr>
            <a:lvl8pPr indent="-300037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8pPr>
            <a:lvl9pPr indent="-300037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2" y="1484313"/>
            <a:ext cx="11343217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277" lvl="0" marL="457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  <a:defRPr b="1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91465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❑"/>
              <a:defRPr b="1" i="0" sz="1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Char char="■"/>
              <a:defRPr b="1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❑"/>
              <a:defRPr b="1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037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0037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0037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0037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0037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508000" y="228600"/>
            <a:ext cx="109728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8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jM1bIosa2x4" TargetMode="External"/><Relationship Id="rId4" Type="http://schemas.openxmlformats.org/officeDocument/2006/relationships/hyperlink" Target="https://youtu.be/YfnrvdS7PW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3473759" y="4259098"/>
            <a:ext cx="49149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陳培殷老師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國立成功大學   資訊工程系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196344" y="2412603"/>
            <a:ext cx="5717198" cy="985838"/>
          </a:xfrm>
          <a:prstGeom prst="rect">
            <a:avLst/>
          </a:prstGeom>
          <a:noFill/>
          <a:ln>
            <a:noFill/>
          </a:ln>
        </p:spPr>
        <p:txBody>
          <a:bodyPr anchorCtr="0" anchor="t" bIns="31650" lIns="63300" spcFirstLastPara="1" rIns="63300" wrap="square" tIns="31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- 09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831b2394b_0_0"/>
          <p:cNvSpPr txBox="1"/>
          <p:nvPr>
            <p:ph type="title"/>
          </p:nvPr>
        </p:nvSpPr>
        <p:spPr>
          <a:xfrm>
            <a:off x="609602" y="277813"/>
            <a:ext cx="113433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YOUTUBE</a:t>
            </a:r>
            <a:endParaRPr/>
          </a:p>
        </p:txBody>
      </p:sp>
      <p:sp>
        <p:nvSpPr>
          <p:cNvPr id="102" name="Google Shape;102;g27831b2394b_0_0"/>
          <p:cNvSpPr txBox="1"/>
          <p:nvPr>
            <p:ph idx="1" type="body"/>
          </p:nvPr>
        </p:nvSpPr>
        <p:spPr>
          <a:xfrm>
            <a:off x="609602" y="1484313"/>
            <a:ext cx="113433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32727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HDL Part 7 上(影片 9:32)</a:t>
            </a:r>
            <a:endParaRPr b="0" sz="1300">
              <a:solidFill>
                <a:srgbClr val="3B81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32727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HDL Part 7 下(影片 9:47)</a:t>
            </a:r>
            <a:endParaRPr b="0" sz="2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327272"/>
              </a:lnSpc>
              <a:spcBef>
                <a:spcPts val="50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0" sz="2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0" sz="1000">
              <a:solidFill>
                <a:srgbClr val="3B81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838200" y="1066800"/>
            <a:ext cx="5791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Moore machine:輸出由當前的state決定</a:t>
            </a:r>
            <a:endParaRPr sz="2400"/>
          </a:p>
          <a:p>
            <a:pPr indent="-257175" lvl="0" marL="257175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Mealy machine: 輸出由當前的state和input訊號決定</a:t>
            </a:r>
            <a:endParaRPr sz="2400"/>
          </a:p>
          <a:p>
            <a:pPr indent="-257175" lvl="0" marL="257175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完成一個Moore machine</a:t>
            </a:r>
            <a:endParaRPr/>
          </a:p>
          <a:p>
            <a:pPr indent="-244079" lvl="1" marL="502444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其 I/O 與 state 變化如右表</a:t>
            </a:r>
            <a:endParaRPr sz="2000"/>
          </a:p>
          <a:p>
            <a:pPr indent="-244079" lvl="1" marL="502444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變動頻率為1Hz</a:t>
            </a:r>
            <a:endParaRPr/>
          </a:p>
          <a:p>
            <a:pPr indent="-244079" lvl="1" marL="502444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Reset為0時，State初始化為S0 (非同步)</a:t>
            </a:r>
            <a:endParaRPr/>
          </a:p>
          <a:p>
            <a:pPr indent="-190738" lvl="1" marL="502444" rtl="0" algn="l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t/>
            </a:r>
            <a:endParaRPr sz="1400"/>
          </a:p>
          <a:p>
            <a:pPr indent="-174625" lvl="0" marL="257175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174625" lvl="0" marL="257175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</p:txBody>
      </p:sp>
      <p:sp>
        <p:nvSpPr>
          <p:cNvPr id="109" name="Google Shape;109;p2"/>
          <p:cNvSpPr txBox="1"/>
          <p:nvPr/>
        </p:nvSpPr>
        <p:spPr>
          <a:xfrm>
            <a:off x="533400" y="228600"/>
            <a:ext cx="8507413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-- Moore machine (1/2)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0" name="Google Shape;110;p2"/>
          <p:cNvGraphicFramePr/>
          <p:nvPr/>
        </p:nvGraphicFramePr>
        <p:xfrm>
          <a:off x="6477000" y="19225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{457E7DB0-75FF-4A69-BE36-D7ABAA782968}</a:tableStyleId>
              </a:tblPr>
              <a:tblGrid>
                <a:gridCol w="1776950"/>
                <a:gridCol w="1217200"/>
                <a:gridCol w="1334925"/>
                <a:gridCol w="1108375"/>
              </a:tblGrid>
              <a:tr h="588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目前狀態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(current-state)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下一個狀態 (next-state)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七段顯示器輸出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(output)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3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In=0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In=1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</a:tr>
              <a:tr h="47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S0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S3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47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S2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S5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47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S2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S3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S0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47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S3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S4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47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S4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S5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S2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47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S5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S0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S4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1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/>
                    </a:p>
                  </a:txBody>
                  <a:tcPr marT="52875" marB="52875" marR="105725" marL="10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 -- Moore machine</a:t>
            </a:r>
            <a:r>
              <a:rPr lang="en-US" sz="3600"/>
              <a:t> </a:t>
            </a:r>
            <a:r>
              <a:rPr b="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(2/2)</a:t>
            </a:r>
            <a:endParaRPr b="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609601" y="1316000"/>
            <a:ext cx="11343217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請將輸出的數值顯示於七段顯示器</a:t>
            </a:r>
            <a:endParaRPr sz="2400"/>
          </a:p>
          <a:p>
            <a:pPr indent="-257175" lvl="0" marL="2571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系統架構圖請參考下方</a:t>
            </a:r>
            <a:endParaRPr sz="2400"/>
          </a:p>
          <a:p>
            <a:pPr indent="-244079" lvl="1" marL="50244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Input: clock(</a:t>
            </a:r>
            <a:r>
              <a:rPr lang="en-US" sz="2000"/>
              <a:t>MAX10_CLK1_50</a:t>
            </a:r>
            <a:r>
              <a:rPr lang="en-US" sz="2000"/>
              <a:t>)、reset(SW0)、In(SW1)</a:t>
            </a:r>
            <a:endParaRPr/>
          </a:p>
          <a:p>
            <a:pPr indent="-244079" lvl="1" marL="50244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Output: out(7 bits，HEX06~HEX00)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請畫出Finite State Machine並說明其運作過程</a:t>
            </a:r>
            <a:endParaRPr sz="2400"/>
          </a:p>
          <a:p>
            <a:pPr indent="-181213" lvl="1" marL="502444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254" y="3599618"/>
            <a:ext cx="10821910" cy="241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609601" y="1019174"/>
            <a:ext cx="109728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Divider (sequential circuit)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將clock頻率從50MHz降為1Hz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 machine (sequential circuit)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 Display (combinational circuit)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將output數值轉為七段顯示器控制訊號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095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4"/>
          <p:cNvSpPr txBox="1"/>
          <p:nvPr>
            <p:ph type="title"/>
          </p:nvPr>
        </p:nvSpPr>
        <p:spPr>
          <a:xfrm>
            <a:off x="609601" y="277813"/>
            <a:ext cx="11343217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- Hint(1/2)</a:t>
            </a:r>
            <a:endParaRPr b="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– Hint(2/2)</a:t>
            </a:r>
            <a:endParaRPr b="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609600" y="1143000"/>
            <a:ext cx="11343217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5"/>
              <a:buChar char="■"/>
            </a:pPr>
            <a:r>
              <a:rPr lang="en-US"/>
              <a:t>1Hz除頻器範例：</a:t>
            </a:r>
            <a:endParaRPr/>
          </a:p>
          <a:p>
            <a:pPr indent="-244079" lvl="1" marL="502444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❑"/>
            </a:pPr>
            <a:r>
              <a:rPr lang="en-US"/>
              <a:t>每</a:t>
            </a:r>
            <a:r>
              <a:rPr lang="en-US">
                <a:solidFill>
                  <a:srgbClr val="FF0000"/>
                </a:solidFill>
              </a:rPr>
              <a:t>0.5秒</a:t>
            </a:r>
            <a:r>
              <a:rPr lang="en-US"/>
              <a:t>改變一次訊號(div_clk)</a:t>
            </a:r>
            <a:endParaRPr/>
          </a:p>
          <a:p>
            <a:pPr indent="-170497" lvl="0" marL="257175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t/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81000"/>
            <a:ext cx="3657600" cy="57285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6857999" y="2389949"/>
            <a:ext cx="914400" cy="24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7772400" y="2324085"/>
            <a:ext cx="1915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低位準同步reset</a:t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239000" y="1980407"/>
            <a:ext cx="1219200" cy="31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713875" y="277814"/>
            <a:ext cx="8507413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請勿命名中文或數字開頭的資料夾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family 請確認與 FPGA Chip 符合 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10M50DAF484C7G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module name &amp; Project name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需要一致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在組合電路中，case、if…else…若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沒有寫滿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，合成後會產生latch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Appendix – Seven-segment display</a:t>
            </a:r>
            <a:endParaRPr baseline="-25000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6842" y="1251284"/>
            <a:ext cx="6790258" cy="4644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</cp:coreProperties>
</file>