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7099300" cy="10234600"/>
  <p:embeddedFontLst>
    <p:embeddedFont>
      <p:font typeface="Arial Narrow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  <p:ext uri="GoogleSlidesCustomDataVersion2">
      <go:slidesCustomData xmlns:go="http://customooxmlschemas.google.com/" r:id="rId17" roundtripDataSignature="AMtx7miZBd53FxHINMxIYGQaPk3zsaBV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6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rial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rialNarrow-italic.fntdata"/><Relationship Id="rId14" Type="http://schemas.openxmlformats.org/officeDocument/2006/relationships/font" Target="fonts/ArialNarrow-bold.fntdata"/><Relationship Id="rId17" Type="http://customschemas.google.com/relationships/presentationmetadata" Target="metadata"/><Relationship Id="rId16" Type="http://schemas.openxmlformats.org/officeDocument/2006/relationships/font" Target="fonts/ArialNarrow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4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0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5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5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6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7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7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/>
          <p:nvPr/>
        </p:nvSpPr>
        <p:spPr>
          <a:xfrm>
            <a:off x="812800" y="1238250"/>
            <a:ext cx="10566400" cy="9144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9"/>
          <p:cNvCxnSpPr/>
          <p:nvPr/>
        </p:nvCxnSpPr>
        <p:spPr>
          <a:xfrm>
            <a:off x="2641601" y="3981450"/>
            <a:ext cx="8682567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9"/>
          <p:cNvSpPr txBox="1"/>
          <p:nvPr/>
        </p:nvSpPr>
        <p:spPr>
          <a:xfrm>
            <a:off x="6576485" y="6380133"/>
            <a:ext cx="4633383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Integrated Circuit Design Laboratory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27318" y="6092826"/>
            <a:ext cx="1018116" cy="722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67" y="46039"/>
            <a:ext cx="999067" cy="71913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9"/>
          <p:cNvSpPr txBox="1"/>
          <p:nvPr/>
        </p:nvSpPr>
        <p:spPr>
          <a:xfrm>
            <a:off x="1090086" y="39206"/>
            <a:ext cx="6620933" cy="723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Information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National Cheng Kung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9"/>
          <p:cNvSpPr txBox="1"/>
          <p:nvPr>
            <p:ph type="ctrTitle"/>
          </p:nvPr>
        </p:nvSpPr>
        <p:spPr>
          <a:xfrm>
            <a:off x="1219201" y="1543050"/>
            <a:ext cx="10164233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subTitle"/>
          </p:nvPr>
        </p:nvSpPr>
        <p:spPr>
          <a:xfrm>
            <a:off x="2641600" y="3981450"/>
            <a:ext cx="8737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Font typeface="Noto Sans Symbol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609601" y="277813"/>
            <a:ext cx="11343217" cy="1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 rot="5400000">
            <a:off x="3997591" y="-1903677"/>
            <a:ext cx="4567237" cy="11343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0" type="dt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 rot="5400000">
            <a:off x="7648841" y="1747574"/>
            <a:ext cx="5773737" cy="283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 rot="5400000">
            <a:off x="1875631" y="-988217"/>
            <a:ext cx="5773737" cy="83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0" type="dt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/>
          <p:nvPr>
            <p:ph type="title"/>
          </p:nvPr>
        </p:nvSpPr>
        <p:spPr>
          <a:xfrm>
            <a:off x="609601" y="277813"/>
            <a:ext cx="11343217" cy="1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609601" y="1484313"/>
            <a:ext cx="11343217" cy="456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0" type="dt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idx="10" type="dt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9pPr>
          </a:lstStyle>
          <a:p/>
        </p:txBody>
      </p:sp>
      <p:sp>
        <p:nvSpPr>
          <p:cNvPr id="39" name="Google Shape;39;p12"/>
          <p:cNvSpPr txBox="1"/>
          <p:nvPr>
            <p:ph idx="10" type="dt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2" type="sldNum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609601" y="277813"/>
            <a:ext cx="11343217" cy="1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609601" y="1484313"/>
            <a:ext cx="5568951" cy="456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00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/>
        </p:txBody>
      </p:sp>
      <p:sp>
        <p:nvSpPr>
          <p:cNvPr id="45" name="Google Shape;45;p13"/>
          <p:cNvSpPr txBox="1"/>
          <p:nvPr>
            <p:ph idx="2" type="body"/>
          </p:nvPr>
        </p:nvSpPr>
        <p:spPr>
          <a:xfrm>
            <a:off x="6381751" y="1484313"/>
            <a:ext cx="5571067" cy="456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00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52" name="Google Shape;52;p14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3048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indent="-3048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indent="-3048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indent="-3048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indent="-3048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/>
        </p:txBody>
      </p:sp>
      <p:sp>
        <p:nvSpPr>
          <p:cNvPr id="53" name="Google Shape;53;p14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54" name="Google Shape;54;p14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3048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indent="-3048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indent="-3048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indent="-3048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indent="-3048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/>
        </p:txBody>
      </p:sp>
      <p:sp>
        <p:nvSpPr>
          <p:cNvPr id="55" name="Google Shape;55;p14"/>
          <p:cNvSpPr txBox="1"/>
          <p:nvPr>
            <p:ph idx="10" type="dt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609601" y="277813"/>
            <a:ext cx="11343217" cy="1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0" type="dt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80"/>
              <a:buChar char="■"/>
              <a:defRPr sz="3200"/>
            </a:lvl1pPr>
            <a:lvl2pPr indent="-33528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2pPr>
            <a:lvl3pPr indent="-3276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❑"/>
              <a:defRPr sz="2000"/>
            </a:lvl4pPr>
            <a:lvl5pPr indent="-3238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5pPr>
            <a:lvl6pPr indent="-32385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6pPr>
            <a:lvl7pPr indent="-32385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7pPr>
            <a:lvl8pPr indent="-3238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8pPr>
            <a:lvl9pPr indent="-32385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9pPr>
          </a:lstStyle>
          <a:p/>
        </p:txBody>
      </p:sp>
      <p:sp>
        <p:nvSpPr>
          <p:cNvPr id="66" name="Google Shape;66;p16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  <p:sp>
        <p:nvSpPr>
          <p:cNvPr id="67" name="Google Shape;67;p16"/>
          <p:cNvSpPr txBox="1"/>
          <p:nvPr>
            <p:ph idx="10" type="dt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  <p:sp>
        <p:nvSpPr>
          <p:cNvPr id="74" name="Google Shape;74;p17"/>
          <p:cNvSpPr txBox="1"/>
          <p:nvPr>
            <p:ph idx="10" type="dt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609601" y="277813"/>
            <a:ext cx="11343217" cy="1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609601" y="1484313"/>
            <a:ext cx="11343217" cy="456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  <a:defRPr b="1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2419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  <a:defRPr b="1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8"/>
          <p:cNvSpPr/>
          <p:nvPr/>
        </p:nvSpPr>
        <p:spPr>
          <a:xfrm>
            <a:off x="508000" y="228600"/>
            <a:ext cx="10972800" cy="6096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6;p8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2599678" y="4535797"/>
            <a:ext cx="65532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陳培殷老師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國立成功大學   資訊工程系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2229791" y="2073804"/>
            <a:ext cx="7622931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2200" lIns="84400" spcFirstLastPara="1" rIns="84400" wrap="square" tIns="42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1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 </a:t>
            </a: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- 10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type="title"/>
          </p:nvPr>
        </p:nvSpPr>
        <p:spPr>
          <a:xfrm>
            <a:off x="609601" y="277813"/>
            <a:ext cx="11343217" cy="1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LED Dot Matrix Display (1/3) </a:t>
            </a:r>
            <a:endParaRPr/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609601" y="1484313"/>
            <a:ext cx="11343300" cy="45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/>
              <a:t>In DE10-Lite external board</a:t>
            </a:r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6448" y="2741907"/>
            <a:ext cx="2529322" cy="2529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5970" y="2741907"/>
            <a:ext cx="2529322" cy="2529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4176662" y="2037850"/>
            <a:ext cx="12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column</a:t>
            </a:r>
            <a:endParaRPr b="1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3088224" y="2590150"/>
            <a:ext cx="702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[7]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[6]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[5]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[4]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[3]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[2]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3384050" y="2344150"/>
            <a:ext cx="280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[7][6][5][4][3][2][1][0]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4407351" y="5343800"/>
            <a:ext cx="12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DM1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8608123" y="5343800"/>
            <a:ext cx="106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DM0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7513577" y="2344150"/>
            <a:ext cx="32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[7][6][5][4][3][2][1][0]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2347855" y="3485650"/>
            <a:ext cx="7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FF0000"/>
                </a:solidFill>
              </a:rPr>
              <a:t>row</a:t>
            </a:r>
            <a:endParaRPr b="1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609601" y="277813"/>
            <a:ext cx="11343217" cy="1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LED Dot Matrix Display (</a:t>
            </a:r>
            <a:r>
              <a:rPr lang="en-US"/>
              <a:t>2/3</a:t>
            </a:r>
            <a:r>
              <a:rPr lang="en-US"/>
              <a:t>) </a:t>
            </a:r>
            <a:endParaRPr/>
          </a:p>
        </p:txBody>
      </p:sp>
      <p:sp>
        <p:nvSpPr>
          <p:cNvPr id="117" name="Google Shape;117;p3"/>
          <p:cNvSpPr txBox="1"/>
          <p:nvPr>
            <p:ph idx="1" type="body"/>
          </p:nvPr>
        </p:nvSpPr>
        <p:spPr>
          <a:xfrm>
            <a:off x="609601" y="1484313"/>
            <a:ext cx="11344031" cy="456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b="0" lang="en-US"/>
              <a:t>點矩陣由8 bits的row訊號及8 bits的column訊號控制</a:t>
            </a:r>
            <a:endParaRPr b="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b="0" lang="en-US"/>
              <a:t>當row訊號第i個bit為</a:t>
            </a:r>
            <a:r>
              <a:rPr b="0" lang="en-US">
                <a:solidFill>
                  <a:srgbClr val="FF0000"/>
                </a:solidFill>
              </a:rPr>
              <a:t>0</a:t>
            </a:r>
            <a:r>
              <a:rPr b="0" lang="en-US"/>
              <a:t>，column訊號的第j個bit為</a:t>
            </a:r>
            <a:r>
              <a:rPr b="0" lang="en-US">
                <a:solidFill>
                  <a:srgbClr val="FF0000"/>
                </a:solidFill>
              </a:rPr>
              <a:t>1</a:t>
            </a:r>
            <a:r>
              <a:rPr b="0" lang="en-US"/>
              <a:t>，則第(i, j)個位置之點矩陣會被點亮</a:t>
            </a:r>
            <a:endParaRPr/>
          </a:p>
        </p:txBody>
      </p:sp>
      <p:sp>
        <p:nvSpPr>
          <p:cNvPr id="118" name="Google Shape;118;p3"/>
          <p:cNvSpPr txBox="1"/>
          <p:nvPr>
            <p:ph idx="12" type="sldNum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Google Shape;1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3668" y="3849689"/>
            <a:ext cx="198120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/>
          <p:nvPr/>
        </p:nvSpPr>
        <p:spPr>
          <a:xfrm>
            <a:off x="7493668" y="3621090"/>
            <a:ext cx="2590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0    0   1   0   0   0   0   0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7239207" y="3868246"/>
            <a:ext cx="30480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1     1     1     0     1     1     1     1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3"/>
          <p:cNvCxnSpPr/>
          <p:nvPr/>
        </p:nvCxnSpPr>
        <p:spPr>
          <a:xfrm>
            <a:off x="7493668" y="4639397"/>
            <a:ext cx="2057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3"/>
          <p:cNvCxnSpPr/>
          <p:nvPr/>
        </p:nvCxnSpPr>
        <p:spPr>
          <a:xfrm>
            <a:off x="8103268" y="3925889"/>
            <a:ext cx="0" cy="1905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3"/>
          <p:cNvSpPr/>
          <p:nvPr/>
        </p:nvSpPr>
        <p:spPr>
          <a:xfrm>
            <a:off x="7987812" y="4535489"/>
            <a:ext cx="204788" cy="2004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4247690" y="4025901"/>
            <a:ext cx="184150" cy="339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4525503" y="4025901"/>
            <a:ext cx="184150" cy="339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5184315" y="4025901"/>
            <a:ext cx="184150" cy="339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5462129" y="4025901"/>
            <a:ext cx="187325" cy="339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4255628" y="4465639"/>
            <a:ext cx="184150" cy="339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4525503" y="4465639"/>
            <a:ext cx="184150" cy="339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5184315" y="4465639"/>
            <a:ext cx="184150" cy="339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5462128" y="4465639"/>
            <a:ext cx="184150" cy="339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4265153" y="5218114"/>
            <a:ext cx="184150" cy="3381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4525503" y="5218114"/>
            <a:ext cx="184150" cy="3381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5184315" y="5218114"/>
            <a:ext cx="184150" cy="3381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5470065" y="5218114"/>
            <a:ext cx="184150" cy="3381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3112629" y="3687764"/>
            <a:ext cx="884237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Row Line</a:t>
            </a:r>
            <a:endParaRPr b="0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8" name="Google Shape;138;p3"/>
          <p:cNvSpPr txBox="1"/>
          <p:nvPr/>
        </p:nvSpPr>
        <p:spPr>
          <a:xfrm>
            <a:off x="3022140" y="4840289"/>
            <a:ext cx="11239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Column Line</a:t>
            </a:r>
            <a:endParaRPr b="0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4433429" y="3673476"/>
            <a:ext cx="1004887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Dot Matrix</a:t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40" name="Google Shape;140;p3"/>
          <p:cNvCxnSpPr/>
          <p:nvPr/>
        </p:nvCxnSpPr>
        <p:spPr>
          <a:xfrm flipH="1" rot="10800000">
            <a:off x="3003090" y="4119564"/>
            <a:ext cx="1112838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1" name="Google Shape;141;p3"/>
          <p:cNvCxnSpPr/>
          <p:nvPr/>
        </p:nvCxnSpPr>
        <p:spPr>
          <a:xfrm flipH="1" rot="10800000">
            <a:off x="3003090" y="5216525"/>
            <a:ext cx="1112838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2" name="Google Shape;142;p3"/>
          <p:cNvSpPr txBox="1"/>
          <p:nvPr/>
        </p:nvSpPr>
        <p:spPr>
          <a:xfrm>
            <a:off x="1556878" y="3698876"/>
            <a:ext cx="1160462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Your Design</a:t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3" name="Google Shape;143;p3"/>
          <p:cNvSpPr txBox="1"/>
          <p:nvPr/>
        </p:nvSpPr>
        <p:spPr>
          <a:xfrm>
            <a:off x="1509254" y="3986214"/>
            <a:ext cx="1284287" cy="15700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module …(…);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output [7:0]col;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output [7:0]row;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"/>
          <p:cNvSpPr txBox="1"/>
          <p:nvPr/>
        </p:nvSpPr>
        <p:spPr>
          <a:xfrm>
            <a:off x="4695365" y="4198939"/>
            <a:ext cx="522288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</a:t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5" name="Google Shape;145;p3"/>
          <p:cNvSpPr txBox="1"/>
          <p:nvPr/>
        </p:nvSpPr>
        <p:spPr>
          <a:xfrm rot="5400000">
            <a:off x="4808078" y="4794252"/>
            <a:ext cx="428625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</a:t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6" name="Google Shape;146;p3"/>
          <p:cNvSpPr txBox="1"/>
          <p:nvPr/>
        </p:nvSpPr>
        <p:spPr>
          <a:xfrm>
            <a:off x="6087603" y="3506789"/>
            <a:ext cx="5207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LED</a:t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47" name="Google Shape;147;p3"/>
          <p:cNvCxnSpPr>
            <a:stCxn id="146" idx="1"/>
            <a:endCxn id="128" idx="0"/>
          </p:cNvCxnSpPr>
          <p:nvPr/>
        </p:nvCxnSpPr>
        <p:spPr>
          <a:xfrm flipH="1">
            <a:off x="5555703" y="3676652"/>
            <a:ext cx="531900" cy="3492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8" name="Google Shape;148;p3"/>
          <p:cNvSpPr txBox="1"/>
          <p:nvPr/>
        </p:nvSpPr>
        <p:spPr>
          <a:xfrm>
            <a:off x="7566007" y="2837425"/>
            <a:ext cx="198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row[4] = 0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"/>
          <p:cNvSpPr txBox="1"/>
          <p:nvPr/>
        </p:nvSpPr>
        <p:spPr>
          <a:xfrm>
            <a:off x="7543996" y="3139575"/>
            <a:ext cx="24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column[5] = 1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 txBox="1"/>
          <p:nvPr>
            <p:ph idx="1" type="body"/>
          </p:nvPr>
        </p:nvSpPr>
        <p:spPr>
          <a:xfrm>
            <a:off x="889794" y="995362"/>
            <a:ext cx="10825956" cy="4567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b="0" lang="en-US"/>
              <a:t>快速地將row控制訊號的每個bit輪流設為0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b="0" lang="en-US"/>
              <a:t>根據目前要顯示的row來判斷column訊號的哪些bits要設為0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b="0" lang="en-US"/>
              <a:t>藉由視覺暫留，達到一次顯示8列的視覺效果</a:t>
            </a:r>
            <a:endParaRPr/>
          </a:p>
        </p:txBody>
      </p:sp>
      <p:sp>
        <p:nvSpPr>
          <p:cNvPr id="156" name="Google Shape;156;p4"/>
          <p:cNvSpPr txBox="1"/>
          <p:nvPr>
            <p:ph idx="12" type="sldNum"/>
          </p:nvPr>
        </p:nvSpPr>
        <p:spPr>
          <a:xfrm>
            <a:off x="8678364" y="6265829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9086" y="3097025"/>
            <a:ext cx="16002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4"/>
          <p:cNvSpPr/>
          <p:nvPr/>
        </p:nvSpPr>
        <p:spPr>
          <a:xfrm>
            <a:off x="1742281" y="2878266"/>
            <a:ext cx="25908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0  0  0  1  1  0  0  0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1541255" y="3098084"/>
            <a:ext cx="3048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0     1     1     1     1     1     1     1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2344399" y="3132915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2519024" y="313068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2686" y="3165605"/>
            <a:ext cx="16002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4"/>
          <p:cNvSpPr/>
          <p:nvPr/>
        </p:nvSpPr>
        <p:spPr>
          <a:xfrm>
            <a:off x="3882686" y="2937006"/>
            <a:ext cx="16764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0  0  1  0  0  1  0  0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4"/>
          <p:cNvSpPr/>
          <p:nvPr/>
        </p:nvSpPr>
        <p:spPr>
          <a:xfrm>
            <a:off x="3654086" y="3165606"/>
            <a:ext cx="3048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1     0     1     1     1     1     1     1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3886" y="3165605"/>
            <a:ext cx="16002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4"/>
          <p:cNvSpPr/>
          <p:nvPr/>
        </p:nvSpPr>
        <p:spPr>
          <a:xfrm>
            <a:off x="5863886" y="2937006"/>
            <a:ext cx="16764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0  1  0  0  0  0  1  0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4"/>
          <p:cNvSpPr/>
          <p:nvPr/>
        </p:nvSpPr>
        <p:spPr>
          <a:xfrm>
            <a:off x="5635286" y="3165606"/>
            <a:ext cx="3048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1     1     0     1     1     1     1     1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3686" y="3241805"/>
            <a:ext cx="16002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4"/>
          <p:cNvSpPr/>
          <p:nvPr/>
        </p:nvSpPr>
        <p:spPr>
          <a:xfrm>
            <a:off x="8073686" y="3013206"/>
            <a:ext cx="16764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1  1  0  0  0  0  1  1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4"/>
          <p:cNvSpPr/>
          <p:nvPr/>
        </p:nvSpPr>
        <p:spPr>
          <a:xfrm>
            <a:off x="7845086" y="3241806"/>
            <a:ext cx="3048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1     1     1     0     1     1     1     1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"/>
          <p:cNvSpPr/>
          <p:nvPr/>
        </p:nvSpPr>
        <p:spPr>
          <a:xfrm>
            <a:off x="4301786" y="338468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"/>
          <p:cNvSpPr/>
          <p:nvPr/>
        </p:nvSpPr>
        <p:spPr>
          <a:xfrm>
            <a:off x="4835186" y="338468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"/>
          <p:cNvSpPr/>
          <p:nvPr/>
        </p:nvSpPr>
        <p:spPr>
          <a:xfrm>
            <a:off x="6101364" y="3555483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"/>
          <p:cNvSpPr/>
          <p:nvPr/>
        </p:nvSpPr>
        <p:spPr>
          <a:xfrm>
            <a:off x="6991011" y="3555483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"/>
          <p:cNvSpPr/>
          <p:nvPr/>
        </p:nvSpPr>
        <p:spPr>
          <a:xfrm>
            <a:off x="8134011" y="3811718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9384961" y="3811718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"/>
          <p:cNvSpPr/>
          <p:nvPr/>
        </p:nvSpPr>
        <p:spPr>
          <a:xfrm>
            <a:off x="3273087" y="3699005"/>
            <a:ext cx="4413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"/>
          <p:cNvSpPr/>
          <p:nvPr/>
        </p:nvSpPr>
        <p:spPr>
          <a:xfrm>
            <a:off x="5330487" y="3699005"/>
            <a:ext cx="4413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"/>
          <p:cNvSpPr/>
          <p:nvPr/>
        </p:nvSpPr>
        <p:spPr>
          <a:xfrm>
            <a:off x="7387887" y="3699005"/>
            <a:ext cx="4413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"/>
          <p:cNvSpPr/>
          <p:nvPr/>
        </p:nvSpPr>
        <p:spPr>
          <a:xfrm>
            <a:off x="9673886" y="3699005"/>
            <a:ext cx="7683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…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4"/>
          <p:cNvPicPr preferRelativeResize="0"/>
          <p:nvPr/>
        </p:nvPicPr>
        <p:blipFill rotWithShape="1">
          <a:blip r:embed="rId4">
            <a:alphaModFix/>
          </a:blip>
          <a:srcRect b="0" l="0" r="67741" t="0"/>
          <a:stretch/>
        </p:blipFill>
        <p:spPr>
          <a:xfrm>
            <a:off x="4933950" y="4867275"/>
            <a:ext cx="1487488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4"/>
          <p:cNvSpPr/>
          <p:nvPr/>
        </p:nvSpPr>
        <p:spPr>
          <a:xfrm>
            <a:off x="4324350" y="5553075"/>
            <a:ext cx="4826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=&gt;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"/>
          <p:cNvSpPr txBox="1"/>
          <p:nvPr/>
        </p:nvSpPr>
        <p:spPr>
          <a:xfrm>
            <a:off x="581563" y="235107"/>
            <a:ext cx="11344031" cy="791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LED Dot Matrix Display (</a:t>
            </a: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4"/>
          <p:cNvSpPr txBox="1"/>
          <p:nvPr/>
        </p:nvSpPr>
        <p:spPr>
          <a:xfrm>
            <a:off x="6963903" y="5078045"/>
            <a:ext cx="4559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Clock must be as 10000 Hz for display !!! </a:t>
            </a:r>
            <a:endParaRPr b="1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"/>
          <p:cNvSpPr/>
          <p:nvPr/>
        </p:nvSpPr>
        <p:spPr>
          <a:xfrm>
            <a:off x="6857100" y="5062155"/>
            <a:ext cx="4556400" cy="79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4"/>
          <p:cNvSpPr txBox="1"/>
          <p:nvPr/>
        </p:nvSpPr>
        <p:spPr>
          <a:xfrm>
            <a:off x="2134953" y="2568675"/>
            <a:ext cx="1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"/>
          <p:cNvSpPr txBox="1"/>
          <p:nvPr/>
        </p:nvSpPr>
        <p:spPr>
          <a:xfrm>
            <a:off x="4275019" y="2599950"/>
            <a:ext cx="1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"/>
          <p:cNvSpPr txBox="1"/>
          <p:nvPr/>
        </p:nvSpPr>
        <p:spPr>
          <a:xfrm>
            <a:off x="6239752" y="2581700"/>
            <a:ext cx="10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"/>
          <p:cNvSpPr txBox="1"/>
          <p:nvPr/>
        </p:nvSpPr>
        <p:spPr>
          <a:xfrm>
            <a:off x="8420400" y="2635375"/>
            <a:ext cx="11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4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"/>
          <p:cNvSpPr/>
          <p:nvPr/>
        </p:nvSpPr>
        <p:spPr>
          <a:xfrm>
            <a:off x="8315265" y="3805541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"/>
          <p:cNvSpPr/>
          <p:nvPr/>
        </p:nvSpPr>
        <p:spPr>
          <a:xfrm>
            <a:off x="9211916" y="381441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"/>
          <p:cNvSpPr txBox="1"/>
          <p:nvPr>
            <p:ph type="title"/>
          </p:nvPr>
        </p:nvSpPr>
        <p:spPr>
          <a:xfrm>
            <a:off x="609601" y="277813"/>
            <a:ext cx="11343300" cy="12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</a:rPr>
              <a:t>Lab I – Dot matrix display controller</a:t>
            </a:r>
            <a:endParaRPr/>
          </a:p>
        </p:txBody>
      </p:sp>
      <p:sp>
        <p:nvSpPr>
          <p:cNvPr id="198" name="Google Shape;198;p5"/>
          <p:cNvSpPr txBox="1"/>
          <p:nvPr>
            <p:ph idx="1" type="body"/>
          </p:nvPr>
        </p:nvSpPr>
        <p:spPr>
          <a:xfrm>
            <a:off x="609601" y="1316000"/>
            <a:ext cx="11343217" cy="456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/>
              <a:t>請設計一點矩陣控制電路，在點矩陣顯示右側圖像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/>
              <a:t>電路腳位</a:t>
            </a:r>
            <a:endParaRPr/>
          </a:p>
          <a:p>
            <a:pPr indent="-325438" lvl="1" marL="66992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Char char="❑"/>
            </a:pPr>
            <a:r>
              <a:rPr lang="en-US"/>
              <a:t>Input: clock(CLOCK_50)、reset(reset button)</a:t>
            </a:r>
            <a:endParaRPr/>
          </a:p>
          <a:p>
            <a:pPr indent="-325438" lvl="1" marL="66992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Char char="❑"/>
            </a:pPr>
            <a:r>
              <a:rPr lang="en-US"/>
              <a:t>Output: dot_row(8 bits)、dot_col(8 bits)</a:t>
            </a:r>
            <a:endParaRPr/>
          </a:p>
          <a:p>
            <a:pPr indent="-241618" lvl="1" marL="66992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/>
              <a:t>本電路採低位準非同步reset</a:t>
            </a:r>
            <a:endParaRPr/>
          </a:p>
          <a:p>
            <a:pPr indent="-325438" lvl="1" marL="66992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Char char="❑"/>
            </a:pPr>
            <a:r>
              <a:rPr lang="en-US"/>
              <a:t>按下reset button時，點矩陣須維持全暗</a:t>
            </a:r>
            <a:endParaRPr/>
          </a:p>
          <a:p>
            <a:pPr indent="-241618" lvl="1" marL="66992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/>
              <a:t>除頻後的clock頻率須為</a:t>
            </a:r>
            <a:r>
              <a:rPr lang="en-US">
                <a:solidFill>
                  <a:srgbClr val="FF0000"/>
                </a:solidFill>
              </a:rPr>
              <a:t>10000Hz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99" name="Google Shape;199;p5"/>
          <p:cNvPicPr preferRelativeResize="0"/>
          <p:nvPr/>
        </p:nvPicPr>
        <p:blipFill rotWithShape="1">
          <a:blip r:embed="rId3">
            <a:alphaModFix/>
          </a:blip>
          <a:srcRect b="0" l="0" r="67741" t="0"/>
          <a:stretch/>
        </p:blipFill>
        <p:spPr>
          <a:xfrm>
            <a:off x="7667625" y="2628900"/>
            <a:ext cx="2350692" cy="2408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/>
          <p:nvPr>
            <p:ph type="title"/>
          </p:nvPr>
        </p:nvSpPr>
        <p:spPr>
          <a:xfrm>
            <a:off x="609601" y="277813"/>
            <a:ext cx="11343217" cy="1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 for dot matrix controller</a:t>
            </a:r>
            <a:br>
              <a:rPr lang="en-US"/>
            </a:br>
            <a:endParaRPr/>
          </a:p>
        </p:txBody>
      </p:sp>
      <p:pic>
        <p:nvPicPr>
          <p:cNvPr id="205" name="Google Shape;20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9232" y="1002223"/>
            <a:ext cx="4969675" cy="5760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"/>
          <p:cNvSpPr txBox="1"/>
          <p:nvPr/>
        </p:nvSpPr>
        <p:spPr>
          <a:xfrm>
            <a:off x="713875" y="277814"/>
            <a:ext cx="8507413" cy="1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Notice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7"/>
          <p:cNvSpPr txBox="1"/>
          <p:nvPr/>
        </p:nvSpPr>
        <p:spPr>
          <a:xfrm>
            <a:off x="1034717" y="1291808"/>
            <a:ext cx="9557083" cy="456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請勿命名中文或數字開頭的資料夾</a:t>
            </a:r>
            <a:endParaRPr b="1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384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 family 請確認與 FPGA Chip 符合 (</a:t>
            </a:r>
            <a:r>
              <a:rPr lang="en-US" sz="2400">
                <a:solidFill>
                  <a:srgbClr val="FF0000"/>
                </a:solidFill>
              </a:rPr>
              <a:t>10M50DAF484C7G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384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module name &amp; Project name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需要一致</a:t>
            </a:r>
            <a:endParaRPr b="1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384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在組合電路中，case、if…else…若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沒有寫滿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，合成後會產生latch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384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384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7"/>
          <p:cNvSpPr txBox="1"/>
          <p:nvPr>
            <p:ph idx="12" type="sldNum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stanley_ch</dc:creator>
</cp:coreProperties>
</file>