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906000"/>
  <p:notesSz cx="6799250" cy="9929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J6/2/hb0Feh2AE2bvlTYxcBSS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409CB7-3E8C-43DA-A7BF-72EA133ED590}">
  <a:tblStyle styleId="{FA409CB7-3E8C-43DA-A7BF-72EA133ED59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904875" y="758825"/>
            <a:ext cx="5005388" cy="3465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679450" y="4778375"/>
            <a:ext cx="54405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錯誤：此時不需化簡(已修正)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904875" y="758825"/>
            <a:ext cx="5005388" cy="34655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79450" y="4778375"/>
            <a:ext cx="5440500" cy="39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錯誤：此時不需化簡(已修正)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711200" y="744538"/>
            <a:ext cx="53768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79925" y="4716650"/>
            <a:ext cx="5439400" cy="44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33425" y="744725"/>
            <a:ext cx="4533050" cy="37236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711200" y="744538"/>
            <a:ext cx="53768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33425" y="744725"/>
            <a:ext cx="4533000" cy="3723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711200" y="744538"/>
            <a:ext cx="53768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711200" y="744538"/>
            <a:ext cx="53768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679925" y="4716650"/>
            <a:ext cx="5439300" cy="44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711200" y="744538"/>
            <a:ext cx="5376863" cy="3724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/>
          <p:nvPr/>
        </p:nvSpPr>
        <p:spPr>
          <a:xfrm>
            <a:off x="660400" y="1238250"/>
            <a:ext cx="8585200" cy="9144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14"/>
          <p:cNvCxnSpPr/>
          <p:nvPr/>
        </p:nvCxnSpPr>
        <p:spPr>
          <a:xfrm>
            <a:off x="2146300" y="3981450"/>
            <a:ext cx="705485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4"/>
          <p:cNvSpPr txBox="1"/>
          <p:nvPr/>
        </p:nvSpPr>
        <p:spPr>
          <a:xfrm>
            <a:off x="5343525" y="6381750"/>
            <a:ext cx="3763963" cy="3968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Integrated Circuit Design Laboratory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40813" y="6092825"/>
            <a:ext cx="827087" cy="722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" y="46038"/>
            <a:ext cx="811213" cy="719137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14"/>
          <p:cNvSpPr txBox="1"/>
          <p:nvPr/>
        </p:nvSpPr>
        <p:spPr>
          <a:xfrm>
            <a:off x="885825" y="42863"/>
            <a:ext cx="5380038" cy="7159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and Information Engineering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Cheng Kung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4"/>
          <p:cNvSpPr txBox="1"/>
          <p:nvPr>
            <p:ph type="ctrTitle"/>
          </p:nvPr>
        </p:nvSpPr>
        <p:spPr>
          <a:xfrm>
            <a:off x="990600" y="1543050"/>
            <a:ext cx="8258175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" type="subTitle"/>
          </p:nvPr>
        </p:nvSpPr>
        <p:spPr>
          <a:xfrm>
            <a:off x="2146300" y="3981450"/>
            <a:ext cx="70993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Font typeface="Noto Sans Symbol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3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3"/>
          <p:cNvSpPr txBox="1"/>
          <p:nvPr>
            <p:ph idx="1" type="body"/>
          </p:nvPr>
        </p:nvSpPr>
        <p:spPr>
          <a:xfrm rot="5400000">
            <a:off x="2820194" y="-840581"/>
            <a:ext cx="4567237" cy="9217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4"/>
          <p:cNvSpPr txBox="1"/>
          <p:nvPr>
            <p:ph type="title"/>
          </p:nvPr>
        </p:nvSpPr>
        <p:spPr>
          <a:xfrm rot="5400000">
            <a:off x="5673726" y="2012951"/>
            <a:ext cx="5773737" cy="2303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4"/>
          <p:cNvSpPr txBox="1"/>
          <p:nvPr>
            <p:ph idx="1" type="body"/>
          </p:nvPr>
        </p:nvSpPr>
        <p:spPr>
          <a:xfrm rot="5400000">
            <a:off x="989013" y="-215900"/>
            <a:ext cx="5773737" cy="6761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4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289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1pPr>
            <a:lvl2pPr indent="-29718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Char char="❑"/>
              <a:defRPr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6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0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04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9pPr>
          </a:lstStyle>
          <a:p/>
        </p:txBody>
      </p:sp>
      <p:sp>
        <p:nvSpPr>
          <p:cNvPr id="35" name="Google Shape;35;p17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7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" type="body"/>
          </p:nvPr>
        </p:nvSpPr>
        <p:spPr>
          <a:xfrm>
            <a:off x="495300" y="1484313"/>
            <a:ext cx="4532313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1" name="Google Shape;41;p18"/>
          <p:cNvSpPr txBox="1"/>
          <p:nvPr>
            <p:ph idx="2" type="body"/>
          </p:nvPr>
        </p:nvSpPr>
        <p:spPr>
          <a:xfrm>
            <a:off x="5180013" y="1484313"/>
            <a:ext cx="4532312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Char char="■"/>
              <a:defRPr sz="2800"/>
            </a:lvl1pPr>
            <a:lvl2pPr indent="-3200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440"/>
              <a:buChar char="❑"/>
              <a:defRPr sz="2400"/>
            </a:lvl2pPr>
            <a:lvl3pPr indent="-3111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300"/>
              <a:buChar char="■"/>
              <a:defRPr sz="2000"/>
            </a:lvl3pPr>
            <a:lvl4pPr indent="-30861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60"/>
              <a:buChar char="❑"/>
              <a:defRPr sz="1800"/>
            </a:lvl4pPr>
            <a:lvl5pPr indent="-31432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5pPr>
            <a:lvl6pPr indent="-31432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6pPr>
            <a:lvl7pPr indent="-31432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7pPr>
            <a:lvl8pPr indent="-31432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8pPr>
            <a:lvl9pPr indent="-31432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▪"/>
              <a:defRPr sz="1800"/>
            </a:lvl9pPr>
          </a:lstStyle>
          <a:p/>
        </p:txBody>
      </p:sp>
      <p:sp>
        <p:nvSpPr>
          <p:cNvPr id="42" name="Google Shape;42;p18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8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8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9"/>
          <p:cNvSpPr txBox="1"/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" type="body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48" name="Google Shape;48;p19"/>
          <p:cNvSpPr txBox="1"/>
          <p:nvPr>
            <p:ph idx="2" type="body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49" name="Google Shape;49;p19"/>
          <p:cNvSpPr txBox="1"/>
          <p:nvPr>
            <p:ph idx="3" type="body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None/>
              <a:defRPr b="1" sz="1600"/>
            </a:lvl9pPr>
          </a:lstStyle>
          <a:p/>
        </p:txBody>
      </p:sp>
      <p:sp>
        <p:nvSpPr>
          <p:cNvPr id="50" name="Google Shape;50;p19"/>
          <p:cNvSpPr txBox="1"/>
          <p:nvPr>
            <p:ph idx="4" type="body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766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1pPr>
            <a:lvl2pPr indent="-3048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00"/>
              <a:buChar char="❑"/>
              <a:defRPr sz="2000"/>
            </a:lvl2pPr>
            <a:lvl3pPr indent="-302894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■"/>
              <a:defRPr sz="1800"/>
            </a:lvl3pPr>
            <a:lvl4pPr indent="-299719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120"/>
              <a:buChar char="❑"/>
              <a:defRPr sz="1600"/>
            </a:lvl4pPr>
            <a:lvl5pPr indent="-3048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5pPr>
            <a:lvl6pPr indent="-3048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6pPr>
            <a:lvl7pPr indent="-3048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7pPr>
            <a:lvl8pPr indent="-3048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8pPr>
            <a:lvl9pPr indent="-3048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00"/>
              <a:buChar char="▪"/>
              <a:defRPr sz="1600"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0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0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1"/>
          <p:cNvSpPr txBox="1"/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1"/>
          <p:cNvSpPr txBox="1"/>
          <p:nvPr>
            <p:ph idx="1" type="body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68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080"/>
              <a:buChar char="■"/>
              <a:defRPr sz="3200"/>
            </a:lvl1pPr>
            <a:lvl2pPr indent="-33528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680"/>
              <a:buChar char="❑"/>
              <a:defRPr sz="2800"/>
            </a:lvl2pPr>
            <a:lvl3pPr indent="-3276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560"/>
              <a:buChar char="■"/>
              <a:defRPr sz="2400"/>
            </a:lvl3pPr>
            <a:lvl4pPr indent="-3175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❑"/>
              <a:defRPr sz="2000"/>
            </a:lvl4pPr>
            <a:lvl5pPr indent="-32385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5pPr>
            <a:lvl6pPr indent="-32385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6pPr>
            <a:lvl7pPr indent="-32385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7pPr>
            <a:lvl8pPr indent="-32385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8pPr>
            <a:lvl9pPr indent="-32385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500"/>
              <a:buChar char="▪"/>
              <a:defRPr sz="2000"/>
            </a:lvl9pPr>
          </a:lstStyle>
          <a:p/>
        </p:txBody>
      </p:sp>
      <p:sp>
        <p:nvSpPr>
          <p:cNvPr id="62" name="Google Shape;62;p21"/>
          <p:cNvSpPr txBox="1"/>
          <p:nvPr>
            <p:ph idx="2" type="body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63" name="Google Shape;63;p21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1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1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2"/>
          <p:cNvSpPr txBox="1"/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2"/>
          <p:cNvSpPr/>
          <p:nvPr>
            <p:ph idx="2" type="pic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2"/>
          <p:cNvSpPr txBox="1"/>
          <p:nvPr>
            <p:ph idx="1" type="body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7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6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675"/>
              <a:buNone/>
              <a:defRPr sz="900"/>
            </a:lvl9pPr>
          </a:lstStyle>
          <a:p/>
        </p:txBody>
      </p:sp>
      <p:sp>
        <p:nvSpPr>
          <p:cNvPr id="70" name="Google Shape;70;p22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417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820"/>
              <a:buFont typeface="Noto Sans Symbols"/>
              <a:buChar char="■"/>
              <a:defRPr b="1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12419" lvl="1" marL="91440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1320"/>
              <a:buFont typeface="Noto Sans Symbols"/>
              <a:buChar char="❑"/>
              <a:defRPr b="1" i="0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111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■"/>
              <a:defRPr b="1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0861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260"/>
              <a:buFont typeface="Noto Sans Symbols"/>
              <a:buChar char="❑"/>
              <a:defRPr b="1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238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238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238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238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238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95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384550" y="6248400"/>
            <a:ext cx="3136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7099300" y="6243638"/>
            <a:ext cx="2311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/>
          <p:nvPr/>
        </p:nvSpPr>
        <p:spPr>
          <a:xfrm>
            <a:off x="412750" y="228600"/>
            <a:ext cx="8915400" cy="609600"/>
          </a:xfrm>
          <a:custGeom>
            <a:rect b="b" l="l" r="r" t="t"/>
            <a:pathLst>
              <a:path extrusionOk="0" h="1000" w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3"/>
          <p:cNvCxnSpPr/>
          <p:nvPr/>
        </p:nvCxnSpPr>
        <p:spPr>
          <a:xfrm>
            <a:off x="495300" y="6172200"/>
            <a:ext cx="89154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6" Type="http://schemas.openxmlformats.org/officeDocument/2006/relationships/image" Target="../media/image7.png"/><Relationship Id="rId7" Type="http://schemas.openxmlformats.org/officeDocument/2006/relationships/image" Target="../media/image13.png"/><Relationship Id="rId8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1165318" y="4628030"/>
            <a:ext cx="7099300" cy="1423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陳培殷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rPr lang="en-US" sz="2800">
                <a:latin typeface="Arial"/>
                <a:ea typeface="Arial"/>
                <a:cs typeface="Arial"/>
                <a:sym typeface="Arial"/>
              </a:rPr>
              <a:t>國立成功大學   資訊工程系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64605" y="1960871"/>
            <a:ext cx="82581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1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數位系統實驗</a:t>
            </a:r>
            <a:endParaRPr b="1" i="1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1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LAB-11</a:t>
            </a:r>
            <a:endParaRPr b="1" i="1" sz="36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/>
        </p:nvSpPr>
        <p:spPr>
          <a:xfrm>
            <a:off x="495300" y="27781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說明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11 Traffic Light System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425" y="1400175"/>
            <a:ext cx="9648823" cy="4395071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0"/>
          <p:cNvSpPr/>
          <p:nvPr/>
        </p:nvSpPr>
        <p:spPr>
          <a:xfrm>
            <a:off x="1797843" y="2335351"/>
            <a:ext cx="6215064" cy="425574"/>
          </a:xfrm>
          <a:prstGeom prst="rect">
            <a:avLst/>
          </a:prstGeom>
          <a:solidFill>
            <a:schemeClr val="accent3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clock(MAX10_CLK1_50)、Reset(KEY0)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/>
        </p:nvSpPr>
        <p:spPr>
          <a:xfrm>
            <a:off x="495300" y="27781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說明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11 Traffic Light System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11"/>
          <p:cNvSpPr txBox="1"/>
          <p:nvPr/>
        </p:nvSpPr>
        <p:spPr>
          <a:xfrm>
            <a:off x="495300" y="1438950"/>
            <a:ext cx="5878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七段顯示器 demo</a:t>
            </a:r>
            <a:endParaRPr b="0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5" name="Google Shape;16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350" y="2257450"/>
            <a:ext cx="878350" cy="14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21062" y="2268750"/>
            <a:ext cx="878350" cy="1473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46763" y="2257450"/>
            <a:ext cx="878350" cy="14450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372500" y="2257450"/>
            <a:ext cx="817378" cy="1445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1"/>
          <p:cNvCxnSpPr>
            <a:stCxn id="165" idx="3"/>
            <a:endCxn id="166" idx="1"/>
          </p:cNvCxnSpPr>
          <p:nvPr/>
        </p:nvCxnSpPr>
        <p:spPr>
          <a:xfrm>
            <a:off x="1673700" y="3005425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0" name="Google Shape;170;p11"/>
          <p:cNvCxnSpPr/>
          <p:nvPr/>
        </p:nvCxnSpPr>
        <p:spPr>
          <a:xfrm>
            <a:off x="3199400" y="3005425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71" name="Google Shape;171;p11"/>
          <p:cNvCxnSpPr/>
          <p:nvPr/>
        </p:nvCxnSpPr>
        <p:spPr>
          <a:xfrm>
            <a:off x="4725125" y="2979963"/>
            <a:ext cx="647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172" name="Google Shape;172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05475" y="2898988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983000" y="2899001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60525" y="2899015"/>
            <a:ext cx="161925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82063" y="4048700"/>
            <a:ext cx="2082075" cy="19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" type="body"/>
          </p:nvPr>
        </p:nvSpPr>
        <p:spPr>
          <a:xfrm>
            <a:off x="495299" y="1334684"/>
            <a:ext cx="9216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181" name="Google Shape;181;p12"/>
          <p:cNvSpPr txBox="1"/>
          <p:nvPr/>
        </p:nvSpPr>
        <p:spPr>
          <a:xfrm>
            <a:off x="495300" y="277813"/>
            <a:ext cx="9216900" cy="6783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說明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2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11 Traffic Light System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2"/>
          <p:cNvSpPr/>
          <p:nvPr/>
        </p:nvSpPr>
        <p:spPr>
          <a:xfrm>
            <a:off x="1963920" y="1945347"/>
            <a:ext cx="1444337" cy="3104634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6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FSM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2"/>
          <p:cNvSpPr/>
          <p:nvPr/>
        </p:nvSpPr>
        <p:spPr>
          <a:xfrm>
            <a:off x="4054367" y="1945347"/>
            <a:ext cx="3165684" cy="148365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6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Dot Matrix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2"/>
          <p:cNvSpPr/>
          <p:nvPr/>
        </p:nvSpPr>
        <p:spPr>
          <a:xfrm>
            <a:off x="4080483" y="3695091"/>
            <a:ext cx="3139568" cy="135489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564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Seven Digit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Display</a:t>
            </a:r>
            <a:endParaRPr b="0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" name="Google Shape;185;p12"/>
          <p:cNvCxnSpPr/>
          <p:nvPr/>
        </p:nvCxnSpPr>
        <p:spPr>
          <a:xfrm>
            <a:off x="3408257" y="2566554"/>
            <a:ext cx="6461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6" name="Google Shape;186;p12"/>
          <p:cNvCxnSpPr/>
          <p:nvPr/>
        </p:nvCxnSpPr>
        <p:spPr>
          <a:xfrm>
            <a:off x="3408257" y="4402281"/>
            <a:ext cx="6461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" name="Google Shape;187;p12"/>
          <p:cNvSpPr txBox="1"/>
          <p:nvPr/>
        </p:nvSpPr>
        <p:spPr>
          <a:xfrm>
            <a:off x="2343687" y="4234219"/>
            <a:ext cx="6848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2"/>
          <p:cNvSpPr txBox="1"/>
          <p:nvPr/>
        </p:nvSpPr>
        <p:spPr>
          <a:xfrm>
            <a:off x="7363459" y="2084923"/>
            <a:ext cx="100540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dot_row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2"/>
          <p:cNvSpPr txBox="1"/>
          <p:nvPr/>
        </p:nvSpPr>
        <p:spPr>
          <a:xfrm>
            <a:off x="7363459" y="2566554"/>
            <a:ext cx="13773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dot_column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2"/>
          <p:cNvSpPr txBox="1"/>
          <p:nvPr/>
        </p:nvSpPr>
        <p:spPr>
          <a:xfrm>
            <a:off x="7436813" y="4234219"/>
            <a:ext cx="5052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2"/>
          <p:cNvCxnSpPr/>
          <p:nvPr/>
        </p:nvCxnSpPr>
        <p:spPr>
          <a:xfrm>
            <a:off x="1317810" y="3186545"/>
            <a:ext cx="6461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12"/>
          <p:cNvCxnSpPr/>
          <p:nvPr/>
        </p:nvCxnSpPr>
        <p:spPr>
          <a:xfrm>
            <a:off x="1317810" y="3712409"/>
            <a:ext cx="64611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12"/>
          <p:cNvSpPr txBox="1"/>
          <p:nvPr/>
        </p:nvSpPr>
        <p:spPr>
          <a:xfrm>
            <a:off x="544806" y="3001879"/>
            <a:ext cx="7104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2"/>
          <p:cNvSpPr txBox="1"/>
          <p:nvPr/>
        </p:nvSpPr>
        <p:spPr>
          <a:xfrm>
            <a:off x="540872" y="3500413"/>
            <a:ext cx="6976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reset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" name="Google Shape;195;p12"/>
          <p:cNvCxnSpPr/>
          <p:nvPr/>
        </p:nvCxnSpPr>
        <p:spPr>
          <a:xfrm flipH="1" rot="10800000">
            <a:off x="3582842" y="2291430"/>
            <a:ext cx="296939" cy="4816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12"/>
          <p:cNvCxnSpPr/>
          <p:nvPr/>
        </p:nvCxnSpPr>
        <p:spPr>
          <a:xfrm flipH="1" rot="10800000">
            <a:off x="3570759" y="4178069"/>
            <a:ext cx="296939" cy="481631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95300" y="277813"/>
            <a:ext cx="9217025" cy="12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95300" y="1484313"/>
            <a:ext cx="9217025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複習</a:t>
            </a:r>
            <a:endParaRPr b="0"/>
          </a:p>
          <a:p>
            <a:pPr indent="-325437" lvl="1" marL="6699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b="0" lang="en-US"/>
              <a:t>Lab review</a:t>
            </a:r>
            <a:endParaRPr b="0"/>
          </a:p>
          <a:p>
            <a:pPr indent="-34290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20"/>
              <a:buChar char="■"/>
            </a:pPr>
            <a:r>
              <a:rPr b="0" lang="en-US"/>
              <a:t>Lab 說明</a:t>
            </a:r>
            <a:endParaRPr b="0"/>
          </a:p>
          <a:p>
            <a:pPr indent="-325437" lvl="1" marL="6699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b="0" lang="en-US"/>
              <a:t>Lab Notice</a:t>
            </a:r>
            <a:endParaRPr b="0"/>
          </a:p>
          <a:p>
            <a:pPr indent="-325437" lvl="1" marL="66992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80"/>
              <a:buChar char="❑"/>
            </a:pPr>
            <a:r>
              <a:rPr b="0" lang="en-US"/>
              <a:t>Lab 11</a:t>
            </a:r>
            <a:endParaRPr b="0"/>
          </a:p>
          <a:p>
            <a:pPr indent="0" lvl="0" marL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 b="0"/>
          </a:p>
          <a:p>
            <a:pPr indent="-22733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82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/>
        </p:nvSpPr>
        <p:spPr>
          <a:xfrm>
            <a:off x="495300" y="277818"/>
            <a:ext cx="921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複習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Review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"/>
          <p:cNvSpPr txBox="1"/>
          <p:nvPr/>
        </p:nvSpPr>
        <p:spPr>
          <a:xfrm>
            <a:off x="609600" y="1484325"/>
            <a:ext cx="9054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9900"/>
              </a:buClr>
              <a:buSzPts val="1820"/>
              <a:buFont typeface="Noto Sans Symbols"/>
              <a:buChar char="■"/>
            </a:pPr>
            <a:r>
              <a:rPr b="1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DE0-CV external board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61623" y="2833757"/>
            <a:ext cx="2529322" cy="2529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0945" y="2833757"/>
            <a:ext cx="2529322" cy="252932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 txBox="1"/>
          <p:nvPr/>
        </p:nvSpPr>
        <p:spPr>
          <a:xfrm>
            <a:off x="5033127" y="2045841"/>
            <a:ext cx="915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column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2187217" y="2833757"/>
            <a:ext cx="834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row[7]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row[6]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row[5]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row[4]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row[3]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row[2]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row[1]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row[0]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2961622" y="2464425"/>
            <a:ext cx="24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[7][6][5][4][3][2][1][0]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609646" y="5433994"/>
            <a:ext cx="6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DM1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6413204" y="5460830"/>
            <a:ext cx="68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DM0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5490944" y="2439799"/>
            <a:ext cx="2426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[7][6][5][4][3][2][1][0]</a:t>
            </a:r>
            <a:endParaRPr b="1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495300" y="277818"/>
            <a:ext cx="921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複習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Review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1560618"/>
            <a:ext cx="9601197" cy="3908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495300" y="277818"/>
            <a:ext cx="921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複習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Review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2" name="Google Shape;12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932" y="1286200"/>
            <a:ext cx="9601198" cy="4197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/>
        </p:nvSpPr>
        <p:spPr>
          <a:xfrm>
            <a:off x="495300" y="277818"/>
            <a:ext cx="921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複習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Review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400" y="1288525"/>
            <a:ext cx="4950301" cy="340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00701" y="1288518"/>
            <a:ext cx="4100499" cy="33292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/>
        </p:nvSpPr>
        <p:spPr>
          <a:xfrm>
            <a:off x="495300" y="277818"/>
            <a:ext cx="92169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複習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Review</a:t>
            </a:r>
            <a:endParaRPr b="1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341531" y="1337442"/>
            <a:ext cx="9222938" cy="3142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8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Assign out to seven segment digit pin of FPGA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🞐"/>
            </a:pPr>
            <a:r>
              <a:rPr b="0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 seven segment digit 0 as example</a:t>
            </a:r>
            <a:endParaRPr/>
          </a:p>
        </p:txBody>
      </p:sp>
      <p:graphicFrame>
        <p:nvGraphicFramePr>
          <p:cNvPr id="136" name="Google Shape;136;p7"/>
          <p:cNvGraphicFramePr/>
          <p:nvPr/>
        </p:nvGraphicFramePr>
        <p:xfrm>
          <a:off x="1477685" y="27973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{FA409CB7-3E8C-43DA-A7BF-72EA133ED590}</a:tableStyleId>
              </a:tblPr>
              <a:tblGrid>
                <a:gridCol w="1418550"/>
                <a:gridCol w="1271775"/>
                <a:gridCol w="2337000"/>
                <a:gridCol w="1359700"/>
                <a:gridCol w="17209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Signal Name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FPGA Pin No.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Signal Assigned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對應字母</a:t>
                      </a:r>
                      <a:endParaRPr b="1" i="0" sz="14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HEX00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0[0]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out[0]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HEX01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PIN_E15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0[1]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out[1]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b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HEX02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0[2]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out[2]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HEX03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0[3]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out[3]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HEX04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PIN_E16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0[4]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out[4]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HEX05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PIN_D17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0[5]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out[5]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</a:t>
                      </a:r>
                      <a:endParaRPr/>
                    </a:p>
                  </a:txBody>
                  <a:tcPr marT="9525" marB="0" marR="9525" marL="9525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HEX06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PIN_C17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Seven Segment Digit 0[6]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out[6]</a:t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525" marB="0" marR="9525" marL="95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</a:t>
                      </a:r>
                      <a:endParaRPr/>
                    </a:p>
                  </a:txBody>
                  <a:tcPr marT="9525" marB="0" marR="9525" marL="95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495299" y="1334684"/>
            <a:ext cx="9216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142" name="Google Shape;142;p8"/>
          <p:cNvSpPr txBox="1"/>
          <p:nvPr/>
        </p:nvSpPr>
        <p:spPr>
          <a:xfrm>
            <a:off x="495300" y="27781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說明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Notice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8"/>
          <p:cNvSpPr txBox="1"/>
          <p:nvPr/>
        </p:nvSpPr>
        <p:spPr>
          <a:xfrm>
            <a:off x="325207" y="1409530"/>
            <a:ext cx="9557083" cy="4567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請勿命名中文或數字開頭的資料夾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family 請確認與 FPGA Chip 符合 (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10M50DAF484C7G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module name &amp; Project name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需要一致</a:t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Char char="■"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在組合電路中，case、if…else…若</a:t>
            </a:r>
            <a:r>
              <a:rPr b="0" i="0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沒有寫滿</a:t>
            </a: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，合成後會產生latch</a:t>
            </a:r>
            <a:endParaRPr/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4384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156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495299" y="1334684"/>
            <a:ext cx="9216900" cy="45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60"/>
              <a:buFont typeface="Noto Sans Symbols"/>
              <a:buNone/>
            </a:pPr>
            <a:r>
              <a:rPr lang="en-US" sz="2400">
                <a:solidFill>
                  <a:srgbClr val="4D4D4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/>
          </a:p>
        </p:txBody>
      </p:sp>
      <p:sp>
        <p:nvSpPr>
          <p:cNvPr id="149" name="Google Shape;149;p9"/>
          <p:cNvSpPr txBox="1"/>
          <p:nvPr/>
        </p:nvSpPr>
        <p:spPr>
          <a:xfrm>
            <a:off x="495300" y="277813"/>
            <a:ext cx="9216900" cy="120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說明</a:t>
            </a:r>
            <a:r>
              <a:rPr b="1" i="0" lang="en-US" sz="3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b="1" i="0" lang="en-US" sz="2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Lab Notice</a:t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0" name="Google Shape;15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10362" y="1852437"/>
            <a:ext cx="2908219" cy="31531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87421" y="1926419"/>
            <a:ext cx="2908219" cy="3005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FFFFFF"/>
      </a:accent3>
      <a:accent4>
        <a:srgbClr val="000000"/>
      </a:accent4>
      <a:accent5>
        <a:srgbClr val="AAAAAA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