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96" r:id="rId2"/>
    <p:sldId id="438" r:id="rId3"/>
    <p:sldId id="348" r:id="rId4"/>
    <p:sldId id="413" r:id="rId5"/>
    <p:sldId id="415" r:id="rId6"/>
    <p:sldId id="416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375" r:id="rId19"/>
    <p:sldId id="432" r:id="rId20"/>
    <p:sldId id="433" r:id="rId21"/>
    <p:sldId id="434" r:id="rId22"/>
    <p:sldId id="362" r:id="rId23"/>
    <p:sldId id="439" r:id="rId24"/>
    <p:sldId id="435" r:id="rId25"/>
    <p:sldId id="368" r:id="rId26"/>
    <p:sldId id="436" r:id="rId27"/>
  </p:sldIdLst>
  <p:sldSz cx="12192000" cy="6858000"/>
  <p:notesSz cx="6799263" cy="9929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3604C-1244-4E6C-8382-46AFA31D73D7}" type="datetimeFigureOut">
              <a:rPr lang="zh-TW" altLang="en-US" smtClean="0"/>
              <a:t>2024/11/6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19A04-9D9A-4FE2-8C86-B6D39F8988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58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779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407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417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983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424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632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91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934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154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73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042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730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072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235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812800" y="123825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641600" y="3981450"/>
            <a:ext cx="868289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16200000">
            <a:off x="8692877" y="4263903"/>
            <a:ext cx="400110" cy="46325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Digital </a:t>
            </a: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cs typeface="Arial"/>
                <a:sym typeface="Arial"/>
                <a:rtl val="0"/>
              </a:rPr>
              <a:t>Integrated Circuit </a:t>
            </a: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Design Laboratory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155" y="6092826"/>
            <a:ext cx="101795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3" y="46039"/>
            <a:ext cx="998416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 rot="16200000">
            <a:off x="4039403" y="-2909949"/>
            <a:ext cx="723275" cy="66215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Department of Computer Science and Information Engineering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National Cheng Kung University</a:t>
            </a: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543050"/>
            <a:ext cx="10163908" cy="1752600"/>
          </a:xfrm>
        </p:spPr>
        <p:txBody>
          <a:bodyPr/>
          <a:lstStyle>
            <a:lvl1pPr>
              <a:defRPr i="1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8145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48309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BB791E-8DC5-475A-B77B-695AA02C232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544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18601" y="277814"/>
            <a:ext cx="2835030" cy="57737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277814"/>
            <a:ext cx="8321431" cy="57737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EA5D57-3468-4E25-B5AE-C876081E00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781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C2E83B-6F92-40C2-B042-FB44B030C70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166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33AAAD-7A26-477A-BEEC-FE6886FEFB1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111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1" y="1484313"/>
            <a:ext cx="5578231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75401" y="1484313"/>
            <a:ext cx="5578230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0D244B-B3BD-4662-BC3D-2376D77A7C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210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ECF66D-E0DC-4C03-B319-106D4780943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55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74E8D-0157-4DD9-B43D-A9E9A36E03B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688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AFB60A-C1DF-4D1D-8BA1-63C16123C9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410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BDD009-BF31-4F3F-830C-4BF16B54B3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058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7EC5F-D92C-47E3-A6A4-1A6B396D4F7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874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84313"/>
            <a:ext cx="11344031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b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b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38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931CC5A-5D22-4D0E-8EBA-A29ED05063E4}" type="slidenum">
              <a:rPr lang="en-US" altLang="zh-TW" b="1">
                <a:solidFill>
                  <a:srgbClr val="000000"/>
                </a:solidFill>
                <a:cs typeface="Arial"/>
                <a:sym typeface="Arial"/>
                <a:rtl val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b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94739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2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8519" y="1896665"/>
            <a:ext cx="8258175" cy="1423988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 eaLnBrk="1" hangingPunct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LAB </a:t>
            </a:r>
            <a:r>
              <a:rPr lang="en-US" altLang="zh-TW" i="0" dirty="0">
                <a:latin typeface="Arial" panose="020B0604020202020204" pitchFamily="34" charset="0"/>
                <a:cs typeface="Arial" panose="020B0604020202020204" pitchFamily="34" charset="0"/>
              </a:rPr>
              <a:t>- 06</a:t>
            </a:r>
            <a:br>
              <a:rPr lang="en-US" altLang="zh-TW" i="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TW" alt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08318" y="4628030"/>
            <a:ext cx="7099300" cy="1423988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陳培殷老師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國立成功大學   資訊工程系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57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FAB92942-D9B0-4CC4-AAA6-22A75EBFBD6D}" type="slidenum">
              <a:rPr kumimoji="0" lang="en-US" altLang="zh-TW" smtClean="0"/>
              <a:pPr eaLnBrk="1" hangingPunct="1">
                <a:defRPr/>
              </a:pPr>
              <a:t>10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DE10-Lite (6/13)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34995" y="118007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Start compilation</a:t>
            </a:r>
            <a:endParaRPr lang="en-US" altLang="zh-TW" sz="2400" dirty="0">
              <a:solidFill>
                <a:srgbClr val="FF33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23"/>
          <a:stretch/>
        </p:blipFill>
        <p:spPr>
          <a:xfrm>
            <a:off x="1456568" y="1969779"/>
            <a:ext cx="4552734" cy="2821040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 bwMode="auto">
          <a:xfrm>
            <a:off x="3329996" y="2363826"/>
            <a:ext cx="2488179" cy="16270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3" name="圓角矩形 12"/>
          <p:cNvSpPr/>
          <p:nvPr/>
        </p:nvSpPr>
        <p:spPr bwMode="auto">
          <a:xfrm>
            <a:off x="3340781" y="1969780"/>
            <a:ext cx="535307" cy="15021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208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DE10-Lite (7/13)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652" y="1678662"/>
            <a:ext cx="6115927" cy="4372888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 bwMode="auto">
          <a:xfrm>
            <a:off x="4853992" y="3321205"/>
            <a:ext cx="761881" cy="15837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" name="手繪多邊形 7"/>
          <p:cNvSpPr/>
          <p:nvPr/>
        </p:nvSpPr>
        <p:spPr bwMode="auto">
          <a:xfrm>
            <a:off x="2055377" y="3369016"/>
            <a:ext cx="2798615" cy="304907"/>
          </a:xfrm>
          <a:custGeom>
            <a:avLst/>
            <a:gdLst>
              <a:gd name="connsiteX0" fmla="*/ 1686560 w 1686560"/>
              <a:gd name="connsiteY0" fmla="*/ 15906 h 1417986"/>
              <a:gd name="connsiteX1" fmla="*/ 741680 w 1686560"/>
              <a:gd name="connsiteY1" fmla="*/ 198786 h 1417986"/>
              <a:gd name="connsiteX2" fmla="*/ 0 w 1686560"/>
              <a:gd name="connsiteY2" fmla="*/ 1417986 h 141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6560" h="1417986">
                <a:moveTo>
                  <a:pt x="1686560" y="15906"/>
                </a:moveTo>
                <a:cubicBezTo>
                  <a:pt x="1354666" y="-9494"/>
                  <a:pt x="1022773" y="-34894"/>
                  <a:pt x="741680" y="198786"/>
                </a:cubicBezTo>
                <a:cubicBezTo>
                  <a:pt x="460587" y="432466"/>
                  <a:pt x="230293" y="925226"/>
                  <a:pt x="0" y="141798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000" b="1">
              <a:solidFill>
                <a:srgbClr val="FF0000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587260" y="3680162"/>
            <a:ext cx="27238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右鍵選更新驅動程式軟體</a:t>
            </a:r>
          </a:p>
        </p:txBody>
      </p:sp>
    </p:spTree>
    <p:extLst>
      <p:ext uri="{BB962C8B-B14F-4D97-AF65-F5344CB8AC3E}">
        <p14:creationId xmlns:p14="http://schemas.microsoft.com/office/powerpoint/2010/main" val="2652439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DE10-Lite (8/13)</a:t>
            </a:r>
            <a:endParaRPr lang="zh-TW" altLang="en-US" sz="32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79" y="1427669"/>
            <a:ext cx="6438251" cy="4567237"/>
          </a:xfrm>
        </p:spPr>
      </p:pic>
      <p:sp>
        <p:nvSpPr>
          <p:cNvPr id="10" name="圓角矩形 9"/>
          <p:cNvSpPr/>
          <p:nvPr/>
        </p:nvSpPr>
        <p:spPr bwMode="auto">
          <a:xfrm>
            <a:off x="3042607" y="3750082"/>
            <a:ext cx="2646094" cy="797641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9761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0CFCBF42-1E85-0AC6-EEFE-C8B8A97D9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102" y="1515772"/>
            <a:ext cx="7439796" cy="44958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DE10-Lite (9/13)</a:t>
            </a:r>
            <a:endParaRPr lang="zh-TW" altLang="en-US" sz="3200" dirty="0"/>
          </a:p>
        </p:txBody>
      </p:sp>
      <p:sp>
        <p:nvSpPr>
          <p:cNvPr id="7" name="圓角矩形 6"/>
          <p:cNvSpPr/>
          <p:nvPr/>
        </p:nvSpPr>
        <p:spPr bwMode="auto">
          <a:xfrm>
            <a:off x="2961686" y="3018329"/>
            <a:ext cx="3026419" cy="273511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5" name="TextBox 16">
            <a:extLst>
              <a:ext uri="{FF2B5EF4-FFF2-40B4-BE49-F238E27FC236}">
                <a16:creationId xmlns:a16="http://schemas.microsoft.com/office/drawing/2014/main" id="{F99A181A-B6C7-48B4-8C56-98BB579AA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678" y="2648997"/>
            <a:ext cx="24994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solidFill>
                  <a:srgbClr val="FF0000"/>
                </a:solidFill>
                <a:latin typeface="+mn-lt"/>
                <a:ea typeface="+mn-ea"/>
              </a:rPr>
              <a:t>Quartus Lite</a:t>
            </a:r>
            <a:r>
              <a:rPr lang="zh-TW" altLang="en-US" sz="1800" dirty="0">
                <a:solidFill>
                  <a:srgbClr val="FF0000"/>
                </a:solidFill>
                <a:latin typeface="+mn-lt"/>
                <a:ea typeface="+mn-ea"/>
              </a:rPr>
              <a:t>安裝路徑下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418C5D-D7D8-4DF0-888F-0E90D8A9FB23}"/>
              </a:ext>
            </a:extLst>
          </p:cNvPr>
          <p:cNvSpPr/>
          <p:nvPr/>
        </p:nvSpPr>
        <p:spPr>
          <a:xfrm>
            <a:off x="743825" y="992552"/>
            <a:ext cx="112692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個人電腦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C:\intelFPGA_lite\18.1\quartus\drivers\usb-blaster</a:t>
            </a:r>
          </a:p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實驗室電腦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C:\intelFPGA_lite\16.1\quartus\drivers\usb-blaster</a:t>
            </a:r>
          </a:p>
        </p:txBody>
      </p:sp>
    </p:spTree>
    <p:extLst>
      <p:ext uri="{BB962C8B-B14F-4D97-AF65-F5344CB8AC3E}">
        <p14:creationId xmlns:p14="http://schemas.microsoft.com/office/powerpoint/2010/main" val="1992354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DE10-Lite (10/13)</a:t>
            </a:r>
            <a:endParaRPr lang="zh-TW" altLang="en-US" sz="32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27" y="1427669"/>
            <a:ext cx="6538200" cy="4674813"/>
          </a:xfrm>
        </p:spPr>
      </p:pic>
      <p:sp>
        <p:nvSpPr>
          <p:cNvPr id="8" name="圓角矩形 7"/>
          <p:cNvSpPr/>
          <p:nvPr/>
        </p:nvSpPr>
        <p:spPr bwMode="auto">
          <a:xfrm>
            <a:off x="4094570" y="3453533"/>
            <a:ext cx="1262357" cy="21216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8841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E2A49253-D9CB-43A1-8C75-C9DA1C225EC7}" type="slidenum">
              <a:rPr kumimoji="0" lang="en-US" altLang="zh-TW" smtClean="0"/>
              <a:pPr eaLnBrk="1" hangingPunct="1">
                <a:defRPr/>
              </a:pPr>
              <a:t>15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DE10-Lite (11/13)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43233" y="1040028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Programming device</a:t>
            </a:r>
            <a:endParaRPr lang="en-US" altLang="zh-TW" sz="2400" dirty="0">
              <a:solidFill>
                <a:srgbClr val="FF33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35"/>
          <a:stretch/>
        </p:blipFill>
        <p:spPr>
          <a:xfrm>
            <a:off x="3050697" y="1581418"/>
            <a:ext cx="3530324" cy="4409095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 bwMode="auto">
          <a:xfrm>
            <a:off x="3510714" y="1581418"/>
            <a:ext cx="446291" cy="17455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" name="圓角矩形 9"/>
          <p:cNvSpPr/>
          <p:nvPr/>
        </p:nvSpPr>
        <p:spPr bwMode="auto">
          <a:xfrm>
            <a:off x="3466205" y="4580092"/>
            <a:ext cx="2440981" cy="19409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300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73C11E13-7DD8-4ED6-860A-46032AA9FCA0}" type="slidenum">
              <a:rPr kumimoji="0" lang="en-US" altLang="zh-TW" smtClean="0"/>
              <a:pPr eaLnBrk="1" hangingPunct="1">
                <a:defRPr/>
              </a:pPr>
              <a:t>16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DE10-Lite (12/13)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18519" y="114712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Hardware setup: add </a:t>
            </a:r>
            <a:r>
              <a:rPr lang="en-US" altLang="zh-TW" sz="2400" dirty="0">
                <a:solidFill>
                  <a:srgbClr val="FF33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USB-Blaster</a:t>
            </a:r>
          </a:p>
          <a:p>
            <a:pPr eaLnBrk="1" hangingPunct="1">
              <a:defRPr/>
            </a:pPr>
            <a:endParaRPr lang="en-US" altLang="zh-TW" sz="2400" dirty="0">
              <a:solidFill>
                <a:srgbClr val="FF33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" b="3206"/>
          <a:stretch/>
        </p:blipFill>
        <p:spPr>
          <a:xfrm>
            <a:off x="2521743" y="1719586"/>
            <a:ext cx="6090626" cy="4288779"/>
          </a:xfrm>
          <a:prstGeom prst="rect">
            <a:avLst/>
          </a:prstGeom>
        </p:spPr>
      </p:pic>
      <p:sp>
        <p:nvSpPr>
          <p:cNvPr id="13" name="圓角矩形 12"/>
          <p:cNvSpPr/>
          <p:nvPr/>
        </p:nvSpPr>
        <p:spPr bwMode="auto">
          <a:xfrm>
            <a:off x="2580130" y="2014917"/>
            <a:ext cx="1061286" cy="19420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4" name="圓角矩形 13"/>
          <p:cNvSpPr/>
          <p:nvPr/>
        </p:nvSpPr>
        <p:spPr bwMode="auto">
          <a:xfrm>
            <a:off x="4286199" y="4304963"/>
            <a:ext cx="1540065" cy="18476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341856" y="4472429"/>
            <a:ext cx="1428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Double click</a:t>
            </a:r>
            <a:endParaRPr lang="zh-TW" altLang="en-US" sz="18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80048" y="19273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986850" y="42126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585704" y="36094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圓角矩形 11"/>
          <p:cNvSpPr/>
          <p:nvPr/>
        </p:nvSpPr>
        <p:spPr bwMode="auto">
          <a:xfrm>
            <a:off x="5458500" y="3734408"/>
            <a:ext cx="1147401" cy="16746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4699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7648DCB1-C7B5-4E5F-977C-C00D9FA6E2AE}" type="slidenum">
              <a:rPr kumimoji="0" lang="en-US" altLang="zh-TW" smtClean="0"/>
              <a:pPr eaLnBrk="1" hangingPunct="1">
                <a:defRPr/>
              </a:pPr>
              <a:t>17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DE10-Lite (13/13)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18519" y="1150143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Programming device</a:t>
            </a:r>
            <a:endParaRPr lang="en-US" altLang="zh-TW" sz="2400" dirty="0">
              <a:solidFill>
                <a:srgbClr val="FF33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zh-TW" sz="2400" dirty="0">
              <a:solidFill>
                <a:srgbClr val="FF33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向右箭號 6"/>
          <p:cNvSpPr/>
          <p:nvPr/>
        </p:nvSpPr>
        <p:spPr bwMode="auto">
          <a:xfrm>
            <a:off x="5858634" y="3600957"/>
            <a:ext cx="720191" cy="276378"/>
          </a:xfrm>
          <a:prstGeom prst="rightArrow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FB49D3F-19D0-429D-AAB5-723037BAE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298" y="1606890"/>
            <a:ext cx="4846244" cy="3891774"/>
          </a:xfrm>
          <a:prstGeom prst="rect">
            <a:avLst/>
          </a:prstGeom>
        </p:spPr>
      </p:pic>
      <p:sp>
        <p:nvSpPr>
          <p:cNvPr id="22" name="圓角矩形 21"/>
          <p:cNvSpPr/>
          <p:nvPr/>
        </p:nvSpPr>
        <p:spPr bwMode="auto">
          <a:xfrm>
            <a:off x="6861496" y="2690390"/>
            <a:ext cx="569020" cy="18746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F8D9F0AD-98AA-4084-BAC9-D9E262A5CD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0" t="713"/>
          <a:stretch/>
        </p:blipFill>
        <p:spPr>
          <a:xfrm>
            <a:off x="753987" y="1606890"/>
            <a:ext cx="4759720" cy="3803083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 bwMode="auto">
          <a:xfrm>
            <a:off x="773602" y="3557682"/>
            <a:ext cx="680960" cy="22812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5" name="手繪多邊形 14"/>
          <p:cNvSpPr/>
          <p:nvPr/>
        </p:nvSpPr>
        <p:spPr bwMode="auto">
          <a:xfrm>
            <a:off x="1275195" y="3829079"/>
            <a:ext cx="720191" cy="48256"/>
          </a:xfrm>
          <a:custGeom>
            <a:avLst/>
            <a:gdLst>
              <a:gd name="connsiteX0" fmla="*/ 0 w 1944210"/>
              <a:gd name="connsiteY0" fmla="*/ 0 h 1191139"/>
              <a:gd name="connsiteX1" fmla="*/ 435006 w 1944210"/>
              <a:gd name="connsiteY1" fmla="*/ 1109709 h 1191139"/>
              <a:gd name="connsiteX2" fmla="*/ 1944210 w 1944210"/>
              <a:gd name="connsiteY2" fmla="*/ 1020932 h 119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210" h="1191139">
                <a:moveTo>
                  <a:pt x="0" y="0"/>
                </a:moveTo>
                <a:cubicBezTo>
                  <a:pt x="55485" y="469777"/>
                  <a:pt x="110971" y="939554"/>
                  <a:pt x="435006" y="1109709"/>
                </a:cubicBezTo>
                <a:cubicBezTo>
                  <a:pt x="759041" y="1279864"/>
                  <a:pt x="1351625" y="1150398"/>
                  <a:pt x="1944210" y="1020932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000" b="1">
              <a:solidFill>
                <a:srgbClr val="FF0000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6" name="圓角矩形 15"/>
          <p:cNvSpPr/>
          <p:nvPr/>
        </p:nvSpPr>
        <p:spPr bwMode="auto">
          <a:xfrm>
            <a:off x="3537856" y="2890342"/>
            <a:ext cx="569020" cy="18746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0" name="圓角矩形 19"/>
          <p:cNvSpPr/>
          <p:nvPr/>
        </p:nvSpPr>
        <p:spPr bwMode="auto">
          <a:xfrm>
            <a:off x="2356850" y="3249142"/>
            <a:ext cx="569020" cy="18746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1" name="圓角矩形 20"/>
          <p:cNvSpPr/>
          <p:nvPr/>
        </p:nvSpPr>
        <p:spPr bwMode="auto">
          <a:xfrm>
            <a:off x="4857397" y="4897274"/>
            <a:ext cx="569020" cy="18746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89452E-FF4D-4358-89A5-F02B55369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5138" y="3395265"/>
            <a:ext cx="14285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 err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filename.sof</a:t>
            </a:r>
            <a:endParaRPr lang="zh-TW" altLang="en-US" sz="18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2326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Lab I --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TW" dirty="0">
                <a:ea typeface="Times New Roman"/>
                <a:cs typeface="Times New Roman"/>
                <a:sym typeface="Times New Roman"/>
              </a:rPr>
              <a:t>dder-Subtractor to DE10-Lite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340" name="投影片編號版面配置區 10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91F00D-433D-4A41-BAB7-3EA273741B20}" type="slidenum">
              <a:rPr kumimoji="0" lang="zh-TW" altLang="en-US" sz="12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TW" sz="12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3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1" y="1028497"/>
                <a:ext cx="11344031" cy="5050814"/>
              </a:xfrm>
            </p:spPr>
            <p:txBody>
              <a:bodyPr/>
              <a:lstStyle/>
              <a:p>
                <a:pPr>
                  <a:defRPr/>
                </a:pPr>
                <a:r>
                  <a:rPr lang="zh-TW" altLang="en-US" sz="2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請設計一 </a:t>
                </a:r>
                <a:r>
                  <a:rPr lang="en-US" altLang="zh-TW" sz="2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4-bit </a:t>
                </a:r>
                <a:r>
                  <a:rPr lang="zh-TW" altLang="en-US" sz="2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無號數加減法器，並燒錄至</a:t>
                </a:r>
                <a:r>
                  <a:rPr lang="en-US" altLang="zh-TW" sz="2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DE10-Lite</a:t>
                </a:r>
                <a:r>
                  <a:rPr lang="zh-TW" altLang="en-US" sz="2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開發板</a:t>
                </a:r>
                <a:endParaRPr lang="en-US" altLang="zh-TW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defRPr/>
                </a:pPr>
                <a:r>
                  <a:rPr lang="en-US" altLang="zh-TW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Input:</a:t>
                </a:r>
                <a:r>
                  <a:rPr lang="zh-TW" altLang="en-US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TW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a(4</a:t>
                </a:r>
                <a:r>
                  <a:rPr lang="zh-TW" altLang="en-US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TW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bits)</a:t>
                </a:r>
                <a:r>
                  <a:rPr lang="zh-TW" altLang="en-US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、</a:t>
                </a:r>
                <a:r>
                  <a:rPr lang="en-US" altLang="zh-TW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b(4</a:t>
                </a:r>
                <a:r>
                  <a:rPr lang="zh-TW" altLang="en-US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TW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bits)</a:t>
                </a:r>
                <a:r>
                  <a:rPr lang="zh-TW" altLang="en-US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、</a:t>
                </a:r>
                <a:r>
                  <a:rPr lang="en-US" altLang="zh-TW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select(1</a:t>
                </a:r>
                <a:r>
                  <a:rPr lang="zh-TW" altLang="en-US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TW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bit)</a:t>
                </a:r>
              </a:p>
              <a:p>
                <a:pPr lvl="1">
                  <a:defRPr/>
                </a:pPr>
                <a:r>
                  <a:rPr lang="en-US" altLang="zh-TW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Output: S(4</a:t>
                </a:r>
                <a:r>
                  <a:rPr lang="zh-TW" altLang="en-US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TW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bits)</a:t>
                </a:r>
                <a:r>
                  <a:rPr lang="zh-TW" altLang="en-US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、</a:t>
                </a:r>
                <a:r>
                  <a:rPr lang="en-US" altLang="zh-TW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 (1</a:t>
                </a:r>
                <a:r>
                  <a:rPr lang="zh-TW" altLang="en-US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TW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bit) carry</a:t>
                </a:r>
                <a:r>
                  <a:rPr lang="zh-TW" altLang="en-US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、</a:t>
                </a:r>
                <a:r>
                  <a:rPr lang="en-US" altLang="zh-TW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V(1 bit) overflow</a:t>
                </a:r>
              </a:p>
              <a:p>
                <a:pPr>
                  <a:defRPr/>
                </a:pPr>
                <a:r>
                  <a:rPr lang="zh-TW" altLang="en-US" sz="2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無號數加減法器藉由選擇</a:t>
                </a:r>
                <a:r>
                  <a:rPr lang="en-US" altLang="zh-TW" sz="2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(select)</a:t>
                </a:r>
                <a:r>
                  <a:rPr lang="zh-TW" altLang="en-US" sz="2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訊號決定進行加法或減法運算</a:t>
                </a:r>
                <a:endParaRPr lang="en-US" altLang="zh-TW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defRPr/>
                </a:pPr>
                <a:r>
                  <a:rPr lang="en-US" altLang="zh-TW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select</a:t>
                </a:r>
                <a:r>
                  <a:rPr lang="zh-TW" altLang="en-US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訊號為</a:t>
                </a:r>
                <a:r>
                  <a:rPr lang="en-US" altLang="zh-TW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zh-TW" altLang="en-US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時，</a:t>
                </a:r>
                <a:r>
                  <a:rPr lang="en-US" altLang="zh-TW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out</a:t>
                </a:r>
                <a:r>
                  <a:rPr lang="zh-TW" altLang="en-US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輸出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endParaRPr lang="en-US" altLang="zh-TW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defRPr/>
                </a:pPr>
                <a:r>
                  <a:rPr lang="en-US" altLang="zh-TW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select</a:t>
                </a:r>
                <a:r>
                  <a:rPr lang="zh-TW" altLang="en-US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訊號為</a:t>
                </a:r>
                <a:r>
                  <a:rPr lang="en-US" altLang="zh-TW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zh-TW" altLang="en-US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時，</a:t>
                </a:r>
                <a:r>
                  <a:rPr lang="en-US" altLang="zh-TW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out</a:t>
                </a:r>
                <a:r>
                  <a:rPr lang="zh-TW" altLang="en-US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輸出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endParaRPr lang="en-US" altLang="zh-TW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defRPr/>
                </a:pPr>
                <a:r>
                  <a:rPr lang="zh-TW" altLang="en-US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溢位</a:t>
                </a:r>
                <a:r>
                  <a:rPr lang="en-US" altLang="zh-TW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(overflow)</a:t>
                </a:r>
                <a:r>
                  <a:rPr lang="zh-TW" altLang="en-US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訊號用來表示有無進位或借位</a:t>
                </a:r>
                <a:endParaRPr lang="en-US" altLang="zh-TW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4487" lvl="1" indent="0">
                  <a:buNone/>
                  <a:defRPr/>
                </a:pPr>
                <a:endParaRPr lang="en-US" altLang="zh-TW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3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1" y="1028497"/>
                <a:ext cx="11344031" cy="5050814"/>
              </a:xfrm>
              <a:blipFill>
                <a:blip r:embed="rId2"/>
                <a:stretch>
                  <a:fillRect l="-215" t="-9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349" name="Picture 54348">
            <a:extLst>
              <a:ext uri="{FF2B5EF4-FFF2-40B4-BE49-F238E27FC236}">
                <a16:creationId xmlns:a16="http://schemas.microsoft.com/office/drawing/2014/main" id="{4F1D9C81-35D3-6B11-5AD6-0342BA387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489" y="3281926"/>
            <a:ext cx="4518222" cy="2547577"/>
          </a:xfrm>
          <a:prstGeom prst="rect">
            <a:avLst/>
          </a:prstGeom>
        </p:spPr>
      </p:pic>
      <p:grpSp>
        <p:nvGrpSpPr>
          <p:cNvPr id="54371" name="Group 54370">
            <a:extLst>
              <a:ext uri="{FF2B5EF4-FFF2-40B4-BE49-F238E27FC236}">
                <a16:creationId xmlns:a16="http://schemas.microsoft.com/office/drawing/2014/main" id="{032D7379-7030-82E9-9348-F325DE881B48}"/>
              </a:ext>
            </a:extLst>
          </p:cNvPr>
          <p:cNvGrpSpPr/>
          <p:nvPr/>
        </p:nvGrpSpPr>
        <p:grpSpPr>
          <a:xfrm>
            <a:off x="1398128" y="4180519"/>
            <a:ext cx="4038541" cy="1216661"/>
            <a:chOff x="1398128" y="4180519"/>
            <a:chExt cx="4038541" cy="1216661"/>
          </a:xfrm>
        </p:grpSpPr>
        <p:sp>
          <p:nvSpPr>
            <p:cNvPr id="54350" name="Rectangle 54349">
              <a:extLst>
                <a:ext uri="{FF2B5EF4-FFF2-40B4-BE49-F238E27FC236}">
                  <a16:creationId xmlns:a16="http://schemas.microsoft.com/office/drawing/2014/main" id="{0E59C7DB-7E9C-589E-935F-DDDE892AC5F5}"/>
                </a:ext>
              </a:extLst>
            </p:cNvPr>
            <p:cNvSpPr/>
            <p:nvPr/>
          </p:nvSpPr>
          <p:spPr bwMode="auto">
            <a:xfrm>
              <a:off x="2544295" y="4323230"/>
              <a:ext cx="1981200" cy="1039905"/>
            </a:xfrm>
            <a:prstGeom prst="rect">
              <a:avLst/>
            </a:prstGeom>
            <a:gradFill>
              <a:gsLst>
                <a:gs pos="55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12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54351" name="TextBox 54350">
              <a:extLst>
                <a:ext uri="{FF2B5EF4-FFF2-40B4-BE49-F238E27FC236}">
                  <a16:creationId xmlns:a16="http://schemas.microsoft.com/office/drawing/2014/main" id="{EAA51EEA-5E80-1E02-A12B-2B7DBC26E01E}"/>
                </a:ext>
              </a:extLst>
            </p:cNvPr>
            <p:cNvSpPr txBox="1"/>
            <p:nvPr/>
          </p:nvSpPr>
          <p:spPr>
            <a:xfrm>
              <a:off x="2686530" y="4658516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Add-Subtractor</a:t>
              </a:r>
              <a:endParaRPr lang="zh-TW" altLang="en-US" b="1" dirty="0"/>
            </a:p>
          </p:txBody>
        </p:sp>
        <p:cxnSp>
          <p:nvCxnSpPr>
            <p:cNvPr id="54352" name="Straight Arrow Connector 54351">
              <a:extLst>
                <a:ext uri="{FF2B5EF4-FFF2-40B4-BE49-F238E27FC236}">
                  <a16:creationId xmlns:a16="http://schemas.microsoft.com/office/drawing/2014/main" id="{1296B486-005C-6350-58AD-9A933DB6BC46}"/>
                </a:ext>
              </a:extLst>
            </p:cNvPr>
            <p:cNvCxnSpPr/>
            <p:nvPr/>
          </p:nvCxnSpPr>
          <p:spPr bwMode="auto">
            <a:xfrm>
              <a:off x="1971675" y="4552950"/>
              <a:ext cx="5726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53" name="Straight Arrow Connector 54352">
              <a:extLst>
                <a:ext uri="{FF2B5EF4-FFF2-40B4-BE49-F238E27FC236}">
                  <a16:creationId xmlns:a16="http://schemas.microsoft.com/office/drawing/2014/main" id="{8642CC81-3405-D2A2-642C-940469E7A228}"/>
                </a:ext>
              </a:extLst>
            </p:cNvPr>
            <p:cNvCxnSpPr/>
            <p:nvPr/>
          </p:nvCxnSpPr>
          <p:spPr bwMode="auto">
            <a:xfrm>
              <a:off x="2168102" y="5172075"/>
              <a:ext cx="37619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54" name="Straight Arrow Connector 54353">
              <a:extLst>
                <a:ext uri="{FF2B5EF4-FFF2-40B4-BE49-F238E27FC236}">
                  <a16:creationId xmlns:a16="http://schemas.microsoft.com/office/drawing/2014/main" id="{FE508FB2-E69C-9B8A-55DA-D31A25716D5D}"/>
                </a:ext>
              </a:extLst>
            </p:cNvPr>
            <p:cNvCxnSpPr/>
            <p:nvPr/>
          </p:nvCxnSpPr>
          <p:spPr bwMode="auto">
            <a:xfrm>
              <a:off x="4525495" y="4552950"/>
              <a:ext cx="5726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55" name="Straight Arrow Connector 54354">
              <a:extLst>
                <a:ext uri="{FF2B5EF4-FFF2-40B4-BE49-F238E27FC236}">
                  <a16:creationId xmlns:a16="http://schemas.microsoft.com/office/drawing/2014/main" id="{3F2FA40A-024E-1C09-2C49-F426E3157E76}"/>
                </a:ext>
              </a:extLst>
            </p:cNvPr>
            <p:cNvCxnSpPr/>
            <p:nvPr/>
          </p:nvCxnSpPr>
          <p:spPr bwMode="auto">
            <a:xfrm>
              <a:off x="4526055" y="5172075"/>
              <a:ext cx="5726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56" name="Straight Arrow Connector 54355">
              <a:extLst>
                <a:ext uri="{FF2B5EF4-FFF2-40B4-BE49-F238E27FC236}">
                  <a16:creationId xmlns:a16="http://schemas.microsoft.com/office/drawing/2014/main" id="{F939ABCA-A06B-80DD-60E9-62CF64E831B5}"/>
                </a:ext>
              </a:extLst>
            </p:cNvPr>
            <p:cNvCxnSpPr/>
            <p:nvPr/>
          </p:nvCxnSpPr>
          <p:spPr bwMode="auto">
            <a:xfrm>
              <a:off x="4526055" y="4857189"/>
              <a:ext cx="5726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357" name="TextBox 54356">
              <a:extLst>
                <a:ext uri="{FF2B5EF4-FFF2-40B4-BE49-F238E27FC236}">
                  <a16:creationId xmlns:a16="http://schemas.microsoft.com/office/drawing/2014/main" id="{C8530A4A-8F4E-D9B7-4499-83EEC4CF85BE}"/>
                </a:ext>
              </a:extLst>
            </p:cNvPr>
            <p:cNvSpPr txBox="1"/>
            <p:nvPr/>
          </p:nvSpPr>
          <p:spPr>
            <a:xfrm>
              <a:off x="1609725" y="432323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cxnSp>
          <p:nvCxnSpPr>
            <p:cNvPr id="54358" name="Straight Arrow Connector 54357">
              <a:extLst>
                <a:ext uri="{FF2B5EF4-FFF2-40B4-BE49-F238E27FC236}">
                  <a16:creationId xmlns:a16="http://schemas.microsoft.com/office/drawing/2014/main" id="{E9B4B608-3D17-DAAF-0B4C-9BBCCEACFCC6}"/>
                </a:ext>
              </a:extLst>
            </p:cNvPr>
            <p:cNvCxnSpPr/>
            <p:nvPr/>
          </p:nvCxnSpPr>
          <p:spPr bwMode="auto">
            <a:xfrm>
              <a:off x="1971675" y="4857189"/>
              <a:ext cx="5726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359" name="TextBox 54358">
              <a:extLst>
                <a:ext uri="{FF2B5EF4-FFF2-40B4-BE49-F238E27FC236}">
                  <a16:creationId xmlns:a16="http://schemas.microsoft.com/office/drawing/2014/main" id="{CF4A5D31-EF05-7CA6-90C7-7B83BED5646D}"/>
                </a:ext>
              </a:extLst>
            </p:cNvPr>
            <p:cNvSpPr txBox="1"/>
            <p:nvPr/>
          </p:nvSpPr>
          <p:spPr>
            <a:xfrm>
              <a:off x="1609725" y="465851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sp>
          <p:nvSpPr>
            <p:cNvPr id="54360" name="TextBox 54359">
              <a:extLst>
                <a:ext uri="{FF2B5EF4-FFF2-40B4-BE49-F238E27FC236}">
                  <a16:creationId xmlns:a16="http://schemas.microsoft.com/office/drawing/2014/main" id="{67ACFCCD-7135-4CE9-9E8A-3AAA9FDCCF5A}"/>
                </a:ext>
              </a:extLst>
            </p:cNvPr>
            <p:cNvSpPr txBox="1"/>
            <p:nvPr/>
          </p:nvSpPr>
          <p:spPr>
            <a:xfrm>
              <a:off x="1398128" y="5027848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select</a:t>
              </a:r>
              <a:endParaRPr lang="zh-TW" altLang="en-US" dirty="0"/>
            </a:p>
          </p:txBody>
        </p:sp>
        <p:sp>
          <p:nvSpPr>
            <p:cNvPr id="54361" name="TextBox 54360">
              <a:extLst>
                <a:ext uri="{FF2B5EF4-FFF2-40B4-BE49-F238E27FC236}">
                  <a16:creationId xmlns:a16="http://schemas.microsoft.com/office/drawing/2014/main" id="{ED8565FD-155F-82FA-28A3-1D925403CCF6}"/>
                </a:ext>
              </a:extLst>
            </p:cNvPr>
            <p:cNvSpPr txBox="1"/>
            <p:nvPr/>
          </p:nvSpPr>
          <p:spPr>
            <a:xfrm>
              <a:off x="5098115" y="43232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</a:t>
              </a:r>
              <a:endParaRPr lang="zh-TW" altLang="en-US" dirty="0"/>
            </a:p>
          </p:txBody>
        </p:sp>
        <p:sp>
          <p:nvSpPr>
            <p:cNvPr id="54362" name="TextBox 54361">
              <a:extLst>
                <a:ext uri="{FF2B5EF4-FFF2-40B4-BE49-F238E27FC236}">
                  <a16:creationId xmlns:a16="http://schemas.microsoft.com/office/drawing/2014/main" id="{9E5289BB-D6D1-FAFC-0430-D6DA08E9C94F}"/>
                </a:ext>
              </a:extLst>
            </p:cNvPr>
            <p:cNvSpPr txBox="1"/>
            <p:nvPr/>
          </p:nvSpPr>
          <p:spPr>
            <a:xfrm>
              <a:off x="5085291" y="465851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</a:t>
              </a:r>
              <a:endParaRPr lang="zh-TW" altLang="en-US" dirty="0"/>
            </a:p>
          </p:txBody>
        </p:sp>
        <p:sp>
          <p:nvSpPr>
            <p:cNvPr id="54363" name="TextBox 54362">
              <a:extLst>
                <a:ext uri="{FF2B5EF4-FFF2-40B4-BE49-F238E27FC236}">
                  <a16:creationId xmlns:a16="http://schemas.microsoft.com/office/drawing/2014/main" id="{55B8D762-25D6-76D9-EBEB-F41335F36C78}"/>
                </a:ext>
              </a:extLst>
            </p:cNvPr>
            <p:cNvSpPr txBox="1"/>
            <p:nvPr/>
          </p:nvSpPr>
          <p:spPr>
            <a:xfrm>
              <a:off x="5085291" y="499110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V</a:t>
              </a:r>
              <a:endParaRPr lang="zh-TW" altLang="en-US" dirty="0"/>
            </a:p>
          </p:txBody>
        </p:sp>
        <p:cxnSp>
          <p:nvCxnSpPr>
            <p:cNvPr id="54365" name="Straight Connector 54364">
              <a:extLst>
                <a:ext uri="{FF2B5EF4-FFF2-40B4-BE49-F238E27FC236}">
                  <a16:creationId xmlns:a16="http://schemas.microsoft.com/office/drawing/2014/main" id="{0479CE27-7356-0764-E35E-337805C1D5E2}"/>
                </a:ext>
              </a:extLst>
            </p:cNvPr>
            <p:cNvCxnSpPr/>
            <p:nvPr/>
          </p:nvCxnSpPr>
          <p:spPr bwMode="auto">
            <a:xfrm flipH="1">
              <a:off x="2172590" y="4464424"/>
              <a:ext cx="194092" cy="1940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66" name="Straight Connector 54365">
              <a:extLst>
                <a:ext uri="{FF2B5EF4-FFF2-40B4-BE49-F238E27FC236}">
                  <a16:creationId xmlns:a16="http://schemas.microsoft.com/office/drawing/2014/main" id="{99B18333-83FA-5D28-8478-E7C7B860F6E8}"/>
                </a:ext>
              </a:extLst>
            </p:cNvPr>
            <p:cNvCxnSpPr/>
            <p:nvPr/>
          </p:nvCxnSpPr>
          <p:spPr bwMode="auto">
            <a:xfrm flipH="1">
              <a:off x="2172590" y="4740304"/>
              <a:ext cx="194092" cy="1940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67" name="Straight Connector 54366">
              <a:extLst>
                <a:ext uri="{FF2B5EF4-FFF2-40B4-BE49-F238E27FC236}">
                  <a16:creationId xmlns:a16="http://schemas.microsoft.com/office/drawing/2014/main" id="{EA6BCC01-D41E-EFC4-6B5E-1CD9A855E90E}"/>
                </a:ext>
              </a:extLst>
            </p:cNvPr>
            <p:cNvCxnSpPr/>
            <p:nvPr/>
          </p:nvCxnSpPr>
          <p:spPr bwMode="auto">
            <a:xfrm flipH="1">
              <a:off x="4675770" y="4464424"/>
              <a:ext cx="194092" cy="1940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368" name="TextBox 54367">
              <a:extLst>
                <a:ext uri="{FF2B5EF4-FFF2-40B4-BE49-F238E27FC236}">
                  <a16:creationId xmlns:a16="http://schemas.microsoft.com/office/drawing/2014/main" id="{8FD163EF-3879-8574-833D-B493C3BE2A80}"/>
                </a:ext>
              </a:extLst>
            </p:cNvPr>
            <p:cNvSpPr txBox="1"/>
            <p:nvPr/>
          </p:nvSpPr>
          <p:spPr>
            <a:xfrm>
              <a:off x="2166089" y="420091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54369" name="TextBox 54368">
              <a:extLst>
                <a:ext uri="{FF2B5EF4-FFF2-40B4-BE49-F238E27FC236}">
                  <a16:creationId xmlns:a16="http://schemas.microsoft.com/office/drawing/2014/main" id="{BCDE5071-95D2-24BE-C9A9-5B5DE326A21A}"/>
                </a:ext>
              </a:extLst>
            </p:cNvPr>
            <p:cNvSpPr txBox="1"/>
            <p:nvPr/>
          </p:nvSpPr>
          <p:spPr>
            <a:xfrm>
              <a:off x="2166089" y="450463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54370" name="TextBox 54369">
              <a:extLst>
                <a:ext uri="{FF2B5EF4-FFF2-40B4-BE49-F238E27FC236}">
                  <a16:creationId xmlns:a16="http://schemas.microsoft.com/office/drawing/2014/main" id="{EF2DDD43-BDBE-7282-3991-92A8251CE294}"/>
                </a:ext>
              </a:extLst>
            </p:cNvPr>
            <p:cNvSpPr txBox="1"/>
            <p:nvPr/>
          </p:nvSpPr>
          <p:spPr>
            <a:xfrm>
              <a:off x="4676225" y="418051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6907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A524A4-DAF2-6AD6-D7D3-1D501AFA23A6}"/>
              </a:ext>
            </a:extLst>
          </p:cNvPr>
          <p:cNvSpPr/>
          <p:nvPr/>
        </p:nvSpPr>
        <p:spPr bwMode="auto">
          <a:xfrm>
            <a:off x="609601" y="5746376"/>
            <a:ext cx="10972799" cy="64633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Lab I --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TW" dirty="0">
                <a:ea typeface="Times New Roman"/>
                <a:cs typeface="Times New Roman"/>
                <a:sym typeface="Times New Roman"/>
              </a:rPr>
              <a:t>dder-Subtractor to DE10-Lite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340" name="投影片編號版面配置區 10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91F00D-433D-4A41-BAB7-3EA273741B20}" type="slidenum">
              <a:rPr kumimoji="0" lang="zh-TW" altLang="en-US" sz="12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TW" sz="12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263267-07F9-279E-4EEA-22A7E856950D}"/>
              </a:ext>
            </a:extLst>
          </p:cNvPr>
          <p:cNvSpPr txBox="1"/>
          <p:nvPr/>
        </p:nvSpPr>
        <p:spPr>
          <a:xfrm>
            <a:off x="963580" y="1043120"/>
            <a:ext cx="3237164" cy="25853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reg c;</a:t>
            </a:r>
          </a:p>
          <a:p>
            <a:r>
              <a:rPr lang="en-US" altLang="zh-TW" dirty="0"/>
              <a:t>always@(*) begin</a:t>
            </a:r>
          </a:p>
          <a:p>
            <a:r>
              <a:rPr lang="en-US" altLang="zh-TW" dirty="0"/>
              <a:t>    if (</a:t>
            </a:r>
            <a:r>
              <a:rPr lang="en-US" altLang="zh-TW" dirty="0" err="1"/>
              <a:t>sel</a:t>
            </a:r>
            <a:r>
              <a:rPr lang="en-US" altLang="zh-TW" dirty="0"/>
              <a:t> == 1’d1) begin</a:t>
            </a:r>
          </a:p>
          <a:p>
            <a:r>
              <a:rPr lang="en-US" altLang="zh-TW" dirty="0"/>
              <a:t>        c = a;</a:t>
            </a:r>
          </a:p>
          <a:p>
            <a:r>
              <a:rPr lang="en-US" altLang="zh-TW" dirty="0"/>
              <a:t>    end</a:t>
            </a:r>
          </a:p>
          <a:p>
            <a:r>
              <a:rPr lang="en-US" altLang="zh-TW" dirty="0"/>
              <a:t>    else begin</a:t>
            </a:r>
          </a:p>
          <a:p>
            <a:r>
              <a:rPr lang="en-US" altLang="zh-TW" dirty="0"/>
              <a:t>        c = b;</a:t>
            </a:r>
          </a:p>
          <a:p>
            <a:r>
              <a:rPr lang="en-US" altLang="zh-TW" dirty="0"/>
              <a:t>    end</a:t>
            </a:r>
          </a:p>
          <a:p>
            <a:r>
              <a:rPr lang="en-US" altLang="zh-TW" dirty="0"/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CDE3D-3F6E-93B3-7EAB-A4718A0CFA76}"/>
              </a:ext>
            </a:extLst>
          </p:cNvPr>
          <p:cNvSpPr txBox="1"/>
          <p:nvPr/>
        </p:nvSpPr>
        <p:spPr>
          <a:xfrm>
            <a:off x="963580" y="5663884"/>
            <a:ext cx="3237164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/>
            </a:lvl1pPr>
          </a:lstStyle>
          <a:p>
            <a:r>
              <a:rPr lang="en-US" altLang="zh-TW" dirty="0"/>
              <a:t>wire c;</a:t>
            </a:r>
          </a:p>
          <a:p>
            <a:r>
              <a:rPr lang="en-US" altLang="zh-TW" dirty="0"/>
              <a:t>assign c = (</a:t>
            </a:r>
            <a:r>
              <a:rPr lang="en-US" altLang="zh-TW" dirty="0" err="1"/>
              <a:t>sel</a:t>
            </a:r>
            <a:r>
              <a:rPr lang="en-US" altLang="zh-TW" dirty="0"/>
              <a:t> == 1’d1) ? a : b 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2C3290-1528-1189-38A8-A7BE42851AFA}"/>
              </a:ext>
            </a:extLst>
          </p:cNvPr>
          <p:cNvSpPr txBox="1"/>
          <p:nvPr/>
        </p:nvSpPr>
        <p:spPr>
          <a:xfrm>
            <a:off x="963580" y="3769000"/>
            <a:ext cx="3237164" cy="17543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/>
            </a:lvl1pPr>
          </a:lstStyle>
          <a:p>
            <a:r>
              <a:rPr lang="en-US" altLang="zh-TW" dirty="0"/>
              <a:t>wire c;</a:t>
            </a:r>
          </a:p>
          <a:p>
            <a:r>
              <a:rPr lang="en-US" altLang="zh-TW" dirty="0"/>
              <a:t>wire temp0, temp1;</a:t>
            </a:r>
          </a:p>
          <a:p>
            <a:r>
              <a:rPr lang="en-US" altLang="zh-TW" dirty="0"/>
              <a:t>wire </a:t>
            </a:r>
            <a:r>
              <a:rPr lang="en-US" altLang="zh-TW" dirty="0" err="1"/>
              <a:t>sel_inv</a:t>
            </a:r>
            <a:r>
              <a:rPr lang="en-US" altLang="zh-TW" dirty="0"/>
              <a:t> = ~</a:t>
            </a:r>
            <a:r>
              <a:rPr lang="en-US" altLang="zh-TW" dirty="0" err="1"/>
              <a:t>sel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and u0 (temp0, a, </a:t>
            </a:r>
            <a:r>
              <a:rPr lang="en-US" altLang="zh-TW" dirty="0" err="1"/>
              <a:t>sel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and u1 (temp1, b, </a:t>
            </a:r>
            <a:r>
              <a:rPr lang="en-US" altLang="zh-TW" dirty="0" err="1"/>
              <a:t>sel_inv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or u2 (c, temp0, temp1);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5CBC4D-5332-26BF-A010-2F6039A889FA}"/>
              </a:ext>
            </a:extLst>
          </p:cNvPr>
          <p:cNvSpPr txBox="1"/>
          <p:nvPr/>
        </p:nvSpPr>
        <p:spPr>
          <a:xfrm>
            <a:off x="4402290" y="1043120"/>
            <a:ext cx="3237164" cy="1477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/>
            </a:lvl1pPr>
          </a:lstStyle>
          <a:p>
            <a:r>
              <a:rPr lang="en-US" altLang="zh-TW" dirty="0"/>
              <a:t>reg carry;</a:t>
            </a:r>
          </a:p>
          <a:p>
            <a:r>
              <a:rPr lang="en-US" altLang="zh-TW" dirty="0"/>
              <a:t>reg sum;</a:t>
            </a:r>
          </a:p>
          <a:p>
            <a:r>
              <a:rPr lang="en-US" altLang="zh-TW" dirty="0"/>
              <a:t>always@(*) begin</a:t>
            </a:r>
          </a:p>
          <a:p>
            <a:r>
              <a:rPr lang="en-US" altLang="zh-TW" dirty="0"/>
              <a:t>    {carry, sum} = a + b;</a:t>
            </a:r>
          </a:p>
          <a:p>
            <a:r>
              <a:rPr lang="en-US" altLang="zh-TW" dirty="0"/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373D15-C7EA-9BB3-DEC5-560140EFA79D}"/>
              </a:ext>
            </a:extLst>
          </p:cNvPr>
          <p:cNvSpPr txBox="1"/>
          <p:nvPr/>
        </p:nvSpPr>
        <p:spPr>
          <a:xfrm>
            <a:off x="7869705" y="1043120"/>
            <a:ext cx="3237164" cy="39703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/>
            </a:lvl1pPr>
          </a:lstStyle>
          <a:p>
            <a:r>
              <a:rPr lang="en-US" altLang="zh-TW" dirty="0"/>
              <a:t>module test (a, b, sum, carry);</a:t>
            </a:r>
          </a:p>
          <a:p>
            <a:r>
              <a:rPr lang="en-US" altLang="zh-TW" dirty="0"/>
              <a:t>    input a;</a:t>
            </a:r>
          </a:p>
          <a:p>
            <a:r>
              <a:rPr lang="en-US" altLang="zh-TW" dirty="0"/>
              <a:t>    input b;</a:t>
            </a:r>
          </a:p>
          <a:p>
            <a:r>
              <a:rPr lang="en-US" altLang="zh-TW" dirty="0"/>
              <a:t>    output sum;</a:t>
            </a:r>
          </a:p>
          <a:p>
            <a:r>
              <a:rPr lang="en-US" altLang="zh-TW" dirty="0"/>
              <a:t>    output carry;</a:t>
            </a:r>
          </a:p>
          <a:p>
            <a:r>
              <a:rPr lang="en-US" altLang="zh-TW" dirty="0"/>
              <a:t> </a:t>
            </a:r>
          </a:p>
          <a:p>
            <a:r>
              <a:rPr lang="en-US" altLang="zh-TW" dirty="0"/>
              <a:t>    reg </a:t>
            </a:r>
            <a:r>
              <a:rPr lang="en-US" altLang="zh-TW" dirty="0" err="1"/>
              <a:t>sum_reg</a:t>
            </a:r>
            <a:r>
              <a:rPr lang="en-US" altLang="zh-TW" dirty="0"/>
              <a:t>, </a:t>
            </a:r>
            <a:r>
              <a:rPr lang="en-US" altLang="zh-TW" dirty="0" err="1"/>
              <a:t>carry_reg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assign sum = </a:t>
            </a:r>
            <a:r>
              <a:rPr lang="en-US" altLang="zh-TW" dirty="0" err="1"/>
              <a:t>sum_reg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assign carry = </a:t>
            </a:r>
            <a:r>
              <a:rPr lang="en-US" altLang="zh-TW" dirty="0" err="1"/>
              <a:t>carry_reg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zh-TW" altLang="en-US" dirty="0"/>
              <a:t>    </a:t>
            </a:r>
            <a:r>
              <a:rPr lang="en-US" altLang="zh-TW" dirty="0"/>
              <a:t>always@(*) begin</a:t>
            </a:r>
          </a:p>
          <a:p>
            <a:r>
              <a:rPr lang="en-US" altLang="zh-TW" dirty="0"/>
              <a:t>        {</a:t>
            </a:r>
            <a:r>
              <a:rPr lang="en-US" altLang="zh-TW" dirty="0" err="1"/>
              <a:t>carry_reg</a:t>
            </a:r>
            <a:r>
              <a:rPr lang="en-US" altLang="zh-TW" dirty="0"/>
              <a:t>, </a:t>
            </a:r>
            <a:r>
              <a:rPr lang="en-US" altLang="zh-TW" dirty="0" err="1"/>
              <a:t>sum_reg</a:t>
            </a:r>
            <a:r>
              <a:rPr lang="en-US" altLang="zh-TW" dirty="0"/>
              <a:t>} = </a:t>
            </a:r>
            <a:r>
              <a:rPr lang="en-US" altLang="zh-TW" dirty="0" err="1"/>
              <a:t>a+b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end</a:t>
            </a:r>
          </a:p>
          <a:p>
            <a:endParaRPr lang="en-US" altLang="zh-TW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330A4F-FB1C-2F2F-65AA-96F889432383}"/>
              </a:ext>
            </a:extLst>
          </p:cNvPr>
          <p:cNvSpPr/>
          <p:nvPr/>
        </p:nvSpPr>
        <p:spPr>
          <a:xfrm>
            <a:off x="5003393" y="3523147"/>
            <a:ext cx="2185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HINT!</a:t>
            </a:r>
          </a:p>
        </p:txBody>
      </p:sp>
    </p:spTree>
    <p:extLst>
      <p:ext uri="{BB962C8B-B14F-4D97-AF65-F5344CB8AC3E}">
        <p14:creationId xmlns:p14="http://schemas.microsoft.com/office/powerpoint/2010/main" val="239682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A01F14-743D-1943-6A3E-D42BA5A3A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377" y="925658"/>
            <a:ext cx="10879739" cy="456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TW" sz="2800" b="1" kern="0" dirty="0">
                <a:cs typeface="Arial" panose="020B0604020202020204" pitchFamily="34" charset="0"/>
              </a:rPr>
              <a:t>Specify device settings - </a:t>
            </a:r>
            <a:r>
              <a:rPr lang="en-US" altLang="zh-TW" sz="2400" b="1" kern="0" dirty="0">
                <a:solidFill>
                  <a:srgbClr val="FF0000"/>
                </a:solidFill>
                <a:cs typeface="Arial" panose="020B0604020202020204" pitchFamily="34" charset="0"/>
              </a:rPr>
              <a:t>(DE10-Lite Device family are used). </a:t>
            </a:r>
            <a:r>
              <a:rPr lang="en-US" altLang="zh-TW" sz="2400" b="1" kern="0" dirty="0">
                <a:cs typeface="Arial" panose="020B0604020202020204" pitchFamily="34" charset="0"/>
              </a:rPr>
              <a:t>Click “Next.”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endParaRPr lang="en-US" altLang="zh-TW" sz="2800" b="1" kern="0" dirty="0">
              <a:cs typeface="Arial" panose="020B0604020202020204" pitchFamily="34" charset="0"/>
            </a:endParaRPr>
          </a:p>
        </p:txBody>
      </p:sp>
      <p:sp>
        <p:nvSpPr>
          <p:cNvPr id="5" name="文字方塊 1">
            <a:extLst>
              <a:ext uri="{FF2B5EF4-FFF2-40B4-BE49-F238E27FC236}">
                <a16:creationId xmlns:a16="http://schemas.microsoft.com/office/drawing/2014/main" id="{434611BA-6706-AFD5-63AB-7C3DB59DD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7" y="4717785"/>
            <a:ext cx="33650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10M50DAF484C7G</a:t>
            </a:r>
            <a:endParaRPr lang="zh-TW" altLang="en-US" sz="2800" b="1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6" name="圖片 2" descr="一張含有 文字, 螢幕擷取畫面, 軟體, 數字 的圖片&#10;&#10;自動產生的描述">
            <a:extLst>
              <a:ext uri="{FF2B5EF4-FFF2-40B4-BE49-F238E27FC236}">
                <a16:creationId xmlns:a16="http://schemas.microsoft.com/office/drawing/2014/main" id="{7847C965-6BB3-31E9-FB42-0F0AFCCE2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847" y="1556162"/>
            <a:ext cx="5742464" cy="4567237"/>
          </a:xfrm>
          <a:prstGeom prst="rect">
            <a:avLst/>
          </a:prstGeom>
        </p:spPr>
      </p:pic>
      <p:sp>
        <p:nvSpPr>
          <p:cNvPr id="7" name="矩形 3">
            <a:extLst>
              <a:ext uri="{FF2B5EF4-FFF2-40B4-BE49-F238E27FC236}">
                <a16:creationId xmlns:a16="http://schemas.microsoft.com/office/drawing/2014/main" id="{BC9331A0-05BC-5A3C-B0D7-D5CAFB2BD42E}"/>
              </a:ext>
            </a:extLst>
          </p:cNvPr>
          <p:cNvSpPr/>
          <p:nvPr/>
        </p:nvSpPr>
        <p:spPr bwMode="auto">
          <a:xfrm>
            <a:off x="5477676" y="4863831"/>
            <a:ext cx="5272938" cy="23112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" name="矩形 5">
            <a:extLst>
              <a:ext uri="{FF2B5EF4-FFF2-40B4-BE49-F238E27FC236}">
                <a16:creationId xmlns:a16="http://schemas.microsoft.com/office/drawing/2014/main" id="{3374B44E-B914-5FC2-F4D4-6D62FC9163CE}"/>
              </a:ext>
            </a:extLst>
          </p:cNvPr>
          <p:cNvSpPr/>
          <p:nvPr/>
        </p:nvSpPr>
        <p:spPr bwMode="auto">
          <a:xfrm>
            <a:off x="5933866" y="3022055"/>
            <a:ext cx="2217907" cy="23112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" name="文字方塊 1">
            <a:extLst>
              <a:ext uri="{FF2B5EF4-FFF2-40B4-BE49-F238E27FC236}">
                <a16:creationId xmlns:a16="http://schemas.microsoft.com/office/drawing/2014/main" id="{DFF678E5-1638-8DE0-DA8B-4C3331213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552" y="2846827"/>
            <a:ext cx="46362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MAX</a:t>
            </a:r>
            <a:r>
              <a:rPr lang="zh-TW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10(DA/DF/DC/SA/SC)</a:t>
            </a:r>
            <a:endParaRPr lang="zh-TW" altLang="en-US" sz="2800" b="1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76C85F2-47C0-5EB6-F982-803FA99CC0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1" y="277813"/>
            <a:ext cx="11344031" cy="12065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新板子</a:t>
            </a:r>
          </a:p>
        </p:txBody>
      </p:sp>
    </p:spTree>
    <p:extLst>
      <p:ext uri="{BB962C8B-B14F-4D97-AF65-F5344CB8AC3E}">
        <p14:creationId xmlns:p14="http://schemas.microsoft.com/office/powerpoint/2010/main" val="302062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Lab I –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TW" dirty="0">
                <a:ea typeface="Times New Roman"/>
                <a:cs typeface="Times New Roman"/>
                <a:sym typeface="Times New Roman"/>
              </a:rPr>
              <a:t>dder-Subtractor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340" name="投影片編號版面配置區 10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91F00D-433D-4A41-BAB7-3EA273741B20}" type="slidenum">
              <a:rPr kumimoji="0" lang="zh-TW" altLang="en-US" sz="12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TW" sz="1200" b="1"/>
          </a:p>
        </p:txBody>
      </p:sp>
      <p:sp>
        <p:nvSpPr>
          <p:cNvPr id="2" name="矩形 1"/>
          <p:cNvSpPr/>
          <p:nvPr/>
        </p:nvSpPr>
        <p:spPr bwMode="auto">
          <a:xfrm>
            <a:off x="4602689" y="3656905"/>
            <a:ext cx="6117612" cy="242240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999922"/>
            <a:ext cx="11344031" cy="4567237"/>
          </a:xfrm>
        </p:spPr>
        <p:txBody>
          <a:bodyPr/>
          <a:lstStyle/>
          <a:p>
            <a:pPr>
              <a:defRPr/>
            </a:pPr>
            <a:r>
              <a:rPr lang="en-US" altLang="zh-TW" sz="2400" b="0" dirty="0">
                <a:cs typeface="Arial" panose="020B0604020202020204" pitchFamily="34" charset="0"/>
              </a:rPr>
              <a:t>Example:</a:t>
            </a:r>
          </a:p>
          <a:p>
            <a:pPr lvl="1">
              <a:defRPr/>
            </a:pPr>
            <a:r>
              <a:rPr lang="en-US" altLang="zh-TW" sz="1800" b="0" dirty="0">
                <a:cs typeface="Arial" panose="020B0604020202020204" pitchFamily="34" charset="0"/>
              </a:rPr>
              <a:t>select=0</a:t>
            </a:r>
          </a:p>
          <a:p>
            <a:pPr lvl="2">
              <a:defRPr/>
            </a:pPr>
            <a:r>
              <a:rPr lang="en-US" altLang="zh-TW" sz="1600" b="0" dirty="0">
                <a:cs typeface="Arial" panose="020B0604020202020204" pitchFamily="34" charset="0"/>
              </a:rPr>
              <a:t>Out</a:t>
            </a:r>
            <a:r>
              <a:rPr lang="zh-TW" altLang="en-US" sz="1600" b="0" dirty="0">
                <a:cs typeface="Arial" panose="020B0604020202020204" pitchFamily="34" charset="0"/>
              </a:rPr>
              <a:t>輸出</a:t>
            </a:r>
            <a:r>
              <a:rPr lang="en-US" altLang="zh-TW" sz="1600" b="0" dirty="0">
                <a:cs typeface="Arial" panose="020B0604020202020204" pitchFamily="34" charset="0"/>
              </a:rPr>
              <a:t>a + b</a:t>
            </a:r>
          </a:p>
          <a:p>
            <a:pPr lvl="2">
              <a:defRPr/>
            </a:pPr>
            <a:r>
              <a:rPr lang="en-US" altLang="zh-TW" sz="1600" b="0" dirty="0">
                <a:cs typeface="Arial" panose="020B0604020202020204" pitchFamily="34" charset="0"/>
              </a:rPr>
              <a:t>Ex1 : </a:t>
            </a:r>
            <a:r>
              <a:rPr lang="zh-TW" altLang="en-US" sz="1600" b="0" dirty="0">
                <a:cs typeface="Arial" panose="020B0604020202020204" pitchFamily="34" charset="0"/>
              </a:rPr>
              <a:t>輸入 </a:t>
            </a:r>
            <a:r>
              <a:rPr lang="en-US" altLang="zh-TW" sz="1600" b="0" dirty="0">
                <a:cs typeface="Arial" panose="020B0604020202020204" pitchFamily="34" charset="0"/>
              </a:rPr>
              <a:t>a=0010 , b=1101 , </a:t>
            </a:r>
            <a:r>
              <a:rPr lang="en-US" altLang="zh-TW" sz="1600" b="0" dirty="0" err="1">
                <a:cs typeface="Arial" panose="020B0604020202020204" pitchFamily="34" charset="0"/>
              </a:rPr>
              <a:t>a+b</a:t>
            </a:r>
            <a:r>
              <a:rPr lang="en-US" altLang="zh-TW" sz="1600" b="0" dirty="0">
                <a:cs typeface="Arial" panose="020B0604020202020204" pitchFamily="34" charset="0"/>
              </a:rPr>
              <a:t>=0010+1101=1111 , </a:t>
            </a:r>
            <a:r>
              <a:rPr lang="zh-TW" altLang="en-US" sz="1600" b="0" dirty="0">
                <a:cs typeface="Arial" panose="020B0604020202020204" pitchFamily="34" charset="0"/>
              </a:rPr>
              <a:t>因為沒有進位 </a:t>
            </a:r>
            <a:r>
              <a:rPr lang="en-US" altLang="zh-TW" sz="1600" b="0" dirty="0">
                <a:cs typeface="Arial" panose="020B0604020202020204" pitchFamily="34" charset="0"/>
              </a:rPr>
              <a:t>, out=1111 , overflow = 0 </a:t>
            </a:r>
            <a:endParaRPr lang="en-US" altLang="zh-TW" sz="16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en-US" altLang="zh-TW" sz="1600" b="0" dirty="0">
                <a:cs typeface="Arial" panose="020B0604020202020204" pitchFamily="34" charset="0"/>
              </a:rPr>
              <a:t>Ex2 : </a:t>
            </a:r>
            <a:r>
              <a:rPr lang="zh-TW" altLang="en-US" sz="1600" b="0" dirty="0">
                <a:cs typeface="Arial" panose="020B0604020202020204" pitchFamily="34" charset="0"/>
              </a:rPr>
              <a:t>輸入 </a:t>
            </a:r>
            <a:r>
              <a:rPr lang="en-US" altLang="zh-TW" sz="1600" b="0" dirty="0">
                <a:cs typeface="Arial" panose="020B0604020202020204" pitchFamily="34" charset="0"/>
              </a:rPr>
              <a:t>a=0100 , b=1101 , </a:t>
            </a:r>
            <a:r>
              <a:rPr lang="en-US" altLang="zh-TW" sz="1600" b="0" dirty="0" err="1">
                <a:cs typeface="Arial" panose="020B0604020202020204" pitchFamily="34" charset="0"/>
              </a:rPr>
              <a:t>a+b</a:t>
            </a:r>
            <a:r>
              <a:rPr lang="en-US" altLang="zh-TW" sz="1600" b="0" dirty="0">
                <a:cs typeface="Arial" panose="020B0604020202020204" pitchFamily="34" charset="0"/>
              </a:rPr>
              <a:t>=0100+1101=10001 , </a:t>
            </a:r>
            <a:r>
              <a:rPr lang="zh-TW" altLang="en-US" sz="1600" b="0" dirty="0">
                <a:cs typeface="Arial" panose="020B0604020202020204" pitchFamily="34" charset="0"/>
              </a:rPr>
              <a:t>因為有進位 </a:t>
            </a:r>
            <a:r>
              <a:rPr lang="en-US" altLang="zh-TW" sz="1600" b="0" dirty="0">
                <a:cs typeface="Arial" panose="020B0604020202020204" pitchFamily="34" charset="0"/>
              </a:rPr>
              <a:t>, out=0001 , overflow = 1 </a:t>
            </a:r>
          </a:p>
          <a:p>
            <a:pPr lvl="2">
              <a:defRPr/>
            </a:pPr>
            <a:endParaRPr lang="en-US" altLang="zh-TW" sz="1600" b="0" dirty="0">
              <a:cs typeface="Arial" panose="020B0604020202020204" pitchFamily="34" charset="0"/>
            </a:endParaRPr>
          </a:p>
          <a:p>
            <a:pPr lvl="2">
              <a:defRPr/>
            </a:pPr>
            <a:endParaRPr lang="en-US" altLang="zh-TW" sz="1400" b="0" dirty="0"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zh-TW" sz="1800" b="0" dirty="0">
                <a:cs typeface="Arial" panose="020B0604020202020204" pitchFamily="34" charset="0"/>
              </a:rPr>
              <a:t>select=1</a:t>
            </a:r>
          </a:p>
          <a:p>
            <a:pPr lvl="2">
              <a:defRPr/>
            </a:pPr>
            <a:r>
              <a:rPr lang="en-US" altLang="zh-TW" sz="1600" b="0" dirty="0">
                <a:cs typeface="Arial" panose="020B0604020202020204" pitchFamily="34" charset="0"/>
              </a:rPr>
              <a:t>out</a:t>
            </a:r>
            <a:r>
              <a:rPr lang="zh-TW" altLang="en-US" sz="1600" b="0" dirty="0">
                <a:cs typeface="Arial" panose="020B0604020202020204" pitchFamily="34" charset="0"/>
              </a:rPr>
              <a:t>輸出</a:t>
            </a:r>
            <a:r>
              <a:rPr lang="en-US" altLang="zh-TW" sz="1600" b="0" dirty="0">
                <a:cs typeface="Arial" panose="020B0604020202020204" pitchFamily="34" charset="0"/>
              </a:rPr>
              <a:t>a - b</a:t>
            </a:r>
          </a:p>
          <a:p>
            <a:pPr lvl="2">
              <a:defRPr/>
            </a:pPr>
            <a:r>
              <a:rPr lang="en-US" altLang="zh-TW" sz="1600" b="0" dirty="0">
                <a:cs typeface="Arial" panose="020B0604020202020204" pitchFamily="34" charset="0"/>
              </a:rPr>
              <a:t>Ex1 : </a:t>
            </a:r>
            <a:r>
              <a:rPr lang="zh-TW" altLang="en-US" sz="1600" b="0" dirty="0">
                <a:cs typeface="Arial" panose="020B0604020202020204" pitchFamily="34" charset="0"/>
              </a:rPr>
              <a:t>輸入 </a:t>
            </a:r>
            <a:r>
              <a:rPr lang="en-US" altLang="zh-TW" sz="1600" b="0" dirty="0">
                <a:cs typeface="Arial" panose="020B0604020202020204" pitchFamily="34" charset="0"/>
              </a:rPr>
              <a:t>a=1010 , b=0011 ,</a:t>
            </a:r>
            <a:r>
              <a:rPr lang="zh-TW" altLang="en-US" sz="1600" b="0" dirty="0">
                <a:cs typeface="Arial" panose="020B0604020202020204" pitchFamily="34" charset="0"/>
              </a:rPr>
              <a:t> </a:t>
            </a:r>
            <a:r>
              <a:rPr lang="en-US" altLang="zh-TW" sz="1600" b="0" dirty="0">
                <a:cs typeface="Arial" panose="020B0604020202020204" pitchFamily="34" charset="0"/>
              </a:rPr>
              <a:t>a-b=1010-0011=0111 , </a:t>
            </a:r>
            <a:r>
              <a:rPr lang="zh-TW" altLang="en-US" sz="1600" b="0" dirty="0">
                <a:cs typeface="Arial" panose="020B0604020202020204" pitchFamily="34" charset="0"/>
              </a:rPr>
              <a:t>因為沒有借位 </a:t>
            </a:r>
            <a:r>
              <a:rPr lang="en-US" altLang="zh-TW" sz="1600" b="0" dirty="0">
                <a:cs typeface="Arial" panose="020B0604020202020204" pitchFamily="34" charset="0"/>
              </a:rPr>
              <a:t>, out=0111 , overflow = 0 </a:t>
            </a:r>
          </a:p>
          <a:p>
            <a:pPr lvl="2">
              <a:defRPr/>
            </a:pPr>
            <a:r>
              <a:rPr lang="en-US" altLang="zh-TW" sz="1600" b="0" dirty="0">
                <a:cs typeface="Arial" panose="020B0604020202020204" pitchFamily="34" charset="0"/>
              </a:rPr>
              <a:t>Ex2 : </a:t>
            </a:r>
            <a:r>
              <a:rPr lang="zh-TW" altLang="en-US" sz="1600" b="0" dirty="0">
                <a:cs typeface="Arial" panose="020B0604020202020204" pitchFamily="34" charset="0"/>
              </a:rPr>
              <a:t>輸入 </a:t>
            </a:r>
            <a:r>
              <a:rPr lang="en-US" altLang="zh-TW" sz="1600" b="0" dirty="0">
                <a:cs typeface="Arial" panose="020B0604020202020204" pitchFamily="34" charset="0"/>
              </a:rPr>
              <a:t>a=0010 , b=1101 ,</a:t>
            </a:r>
            <a:r>
              <a:rPr lang="zh-TW" altLang="en-US" sz="1600" b="0" dirty="0">
                <a:cs typeface="Arial" panose="020B0604020202020204" pitchFamily="34" charset="0"/>
              </a:rPr>
              <a:t> 因為</a:t>
            </a:r>
            <a:r>
              <a:rPr lang="en-US" altLang="zh-TW" sz="1600" b="0" dirty="0">
                <a:cs typeface="Arial" panose="020B0604020202020204" pitchFamily="34" charset="0"/>
              </a:rPr>
              <a:t>0010</a:t>
            </a:r>
            <a:r>
              <a:rPr lang="zh-TW" altLang="en-US" sz="1600" b="0" dirty="0">
                <a:cs typeface="Arial" panose="020B0604020202020204" pitchFamily="34" charset="0"/>
              </a:rPr>
              <a:t>不夠減</a:t>
            </a:r>
            <a:r>
              <a:rPr lang="en-US" altLang="zh-TW" sz="1600" b="0" dirty="0">
                <a:cs typeface="Arial" panose="020B0604020202020204" pitchFamily="34" charset="0"/>
              </a:rPr>
              <a:t>1101 , </a:t>
            </a:r>
            <a:r>
              <a:rPr lang="zh-TW" altLang="en-US" sz="1600" b="0" dirty="0">
                <a:cs typeface="Arial" panose="020B0604020202020204" pitchFamily="34" charset="0"/>
              </a:rPr>
              <a:t>所以需要借位 </a:t>
            </a:r>
            <a:r>
              <a:rPr lang="en-US" altLang="zh-TW" sz="1600" b="0" dirty="0">
                <a:cs typeface="Arial" panose="020B0604020202020204" pitchFamily="34" charset="0"/>
              </a:rPr>
              <a:t>, </a:t>
            </a:r>
            <a:r>
              <a:rPr lang="zh-TW" altLang="en-US" sz="1600" b="0" dirty="0">
                <a:cs typeface="Arial" panose="020B0604020202020204" pitchFamily="34" charset="0"/>
              </a:rPr>
              <a:t>所以</a:t>
            </a:r>
            <a:r>
              <a:rPr lang="en-US" altLang="zh-TW" sz="1600" b="0" dirty="0">
                <a:cs typeface="Arial" panose="020B0604020202020204" pitchFamily="34" charset="0"/>
              </a:rPr>
              <a:t>a-b=10010-1101=0101  , </a:t>
            </a:r>
            <a:r>
              <a:rPr lang="zh-TW" altLang="en-US" sz="1600" b="0" dirty="0">
                <a:cs typeface="Arial" panose="020B0604020202020204" pitchFamily="34" charset="0"/>
              </a:rPr>
              <a:t>因為有借位 </a:t>
            </a:r>
            <a:r>
              <a:rPr lang="en-US" altLang="zh-TW" sz="1600" b="0" dirty="0">
                <a:cs typeface="Arial" panose="020B0604020202020204" pitchFamily="34" charset="0"/>
              </a:rPr>
              <a:t>, out=0101 , overflow = 1 </a:t>
            </a:r>
          </a:p>
          <a:p>
            <a:pPr marL="671512" lvl="2" indent="0">
              <a:buNone/>
              <a:defRPr/>
            </a:pPr>
            <a:endParaRPr lang="en-US" altLang="zh-TW" sz="1600" b="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177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Lab I – Adder-Subtractor </a:t>
            </a:r>
            <a:r>
              <a:rPr lang="en-US" altLang="zh-TW" dirty="0">
                <a:ea typeface="Times New Roman"/>
                <a:cs typeface="Times New Roman"/>
                <a:sym typeface="Times New Roman"/>
              </a:rPr>
              <a:t>to DE10-Lite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340" name="投影片編號版面配置區 10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91F00D-433D-4A41-BAB7-3EA273741B20}" type="slidenum">
              <a:rPr kumimoji="0" lang="zh-TW" altLang="en-US" sz="12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TW" sz="1200" b="1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028497"/>
            <a:ext cx="10564535" cy="4567237"/>
          </a:xfrm>
        </p:spPr>
        <p:txBody>
          <a:bodyPr/>
          <a:lstStyle/>
          <a:p>
            <a:pPr>
              <a:defRPr/>
            </a:pPr>
            <a:r>
              <a:rPr lang="zh-TW" altLang="en-US" sz="2400" b="0" dirty="0">
                <a:cs typeface="Arial" panose="020B0604020202020204" pitchFamily="34" charset="0"/>
              </a:rPr>
              <a:t>完成</a:t>
            </a:r>
            <a:r>
              <a:rPr lang="en-US" altLang="zh-TW" sz="2400" b="0" dirty="0" err="1">
                <a:cs typeface="Arial" panose="020B0604020202020204" pitchFamily="34" charset="0"/>
              </a:rPr>
              <a:t>verilog</a:t>
            </a:r>
            <a:r>
              <a:rPr lang="zh-TW" altLang="en-US" sz="2400" b="0" dirty="0">
                <a:cs typeface="Arial" panose="020B0604020202020204" pitchFamily="34" charset="0"/>
              </a:rPr>
              <a:t>電路設計後，需先確認其在</a:t>
            </a:r>
            <a:r>
              <a:rPr lang="en-US" altLang="zh-TW" sz="2400" b="0" dirty="0">
                <a:cs typeface="Arial" panose="020B0604020202020204" pitchFamily="34" charset="0"/>
              </a:rPr>
              <a:t>Quartus</a:t>
            </a:r>
            <a:r>
              <a:rPr lang="zh-TW" altLang="en-US" sz="2400" b="0" dirty="0">
                <a:cs typeface="Arial" panose="020B0604020202020204" pitchFamily="34" charset="0"/>
              </a:rPr>
              <a:t>可順利編譯，再將其燒錄至</a:t>
            </a:r>
            <a:r>
              <a:rPr lang="en-US" altLang="zh-TW" sz="2400" b="0" dirty="0">
                <a:cs typeface="Arial" panose="020B0604020202020204" pitchFamily="34" charset="0"/>
              </a:rPr>
              <a:t>DE10-Lite</a:t>
            </a:r>
            <a:r>
              <a:rPr lang="zh-TW" altLang="en-US" sz="2400" b="0" dirty="0">
                <a:cs typeface="Arial" panose="020B0604020202020204" pitchFamily="34" charset="0"/>
              </a:rPr>
              <a:t>開發板進行驗證</a:t>
            </a:r>
            <a:endParaRPr lang="en-US" altLang="zh-TW" sz="2400" b="0" dirty="0">
              <a:cs typeface="Arial" panose="020B0604020202020204" pitchFamily="34" charset="0"/>
            </a:endParaRPr>
          </a:p>
          <a:p>
            <a:pPr>
              <a:defRPr/>
            </a:pPr>
            <a:r>
              <a:rPr lang="zh-TW" altLang="en-US" sz="2400" b="0" dirty="0">
                <a:cs typeface="Arial" panose="020B0604020202020204" pitchFamily="34" charset="0"/>
              </a:rPr>
              <a:t>使用</a:t>
            </a:r>
            <a:r>
              <a:rPr lang="en-US" altLang="zh-TW" sz="2400" b="0" dirty="0">
                <a:cs typeface="Arial" panose="020B0604020202020204" pitchFamily="34" charset="0"/>
              </a:rPr>
              <a:t>Switch(SW8~SW0)</a:t>
            </a:r>
            <a:r>
              <a:rPr lang="zh-TW" altLang="en-US" sz="2400" b="0" dirty="0">
                <a:cs typeface="Arial" panose="020B0604020202020204" pitchFamily="34" charset="0"/>
              </a:rPr>
              <a:t>控制</a:t>
            </a:r>
            <a:r>
              <a:rPr lang="en-US" altLang="zh-TW" sz="2400" b="0" dirty="0">
                <a:cs typeface="Arial" panose="020B0604020202020204" pitchFamily="34" charset="0"/>
              </a:rPr>
              <a:t>input</a:t>
            </a:r>
            <a:r>
              <a:rPr lang="zh-TW" altLang="en-US" sz="2400" b="0" dirty="0">
                <a:cs typeface="Arial" panose="020B0604020202020204" pitchFamily="34" charset="0"/>
              </a:rPr>
              <a:t>訊號，使用</a:t>
            </a:r>
            <a:r>
              <a:rPr lang="en-US" altLang="zh-TW" sz="2400" b="0" dirty="0">
                <a:cs typeface="Arial" panose="020B0604020202020204" pitchFamily="34" charset="0"/>
              </a:rPr>
              <a:t>LED(LED4~LED0)</a:t>
            </a:r>
            <a:r>
              <a:rPr lang="zh-TW" altLang="en-US" sz="2400" b="0" dirty="0">
                <a:cs typeface="Arial" panose="020B0604020202020204" pitchFamily="34" charset="0"/>
              </a:rPr>
              <a:t>表示</a:t>
            </a:r>
            <a:r>
              <a:rPr lang="en-US" altLang="zh-TW" sz="2400" b="0" dirty="0">
                <a:cs typeface="Arial" panose="020B0604020202020204" pitchFamily="34" charset="0"/>
              </a:rPr>
              <a:t>output</a:t>
            </a:r>
            <a:endParaRPr lang="en-US" altLang="zh-TW" sz="2000" b="0" dirty="0">
              <a:cs typeface="Arial" panose="020B0604020202020204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B86B340-26F2-4F3D-A0D5-0846C5A7CE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7" b="3574"/>
          <a:stretch/>
        </p:blipFill>
        <p:spPr>
          <a:xfrm>
            <a:off x="238368" y="2891774"/>
            <a:ext cx="5134045" cy="278062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919196D-6785-482F-BF71-761113397040}"/>
              </a:ext>
            </a:extLst>
          </p:cNvPr>
          <p:cNvSpPr/>
          <p:nvPr/>
        </p:nvSpPr>
        <p:spPr bwMode="auto">
          <a:xfrm>
            <a:off x="261421" y="4395273"/>
            <a:ext cx="878048" cy="5871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85CDFFB-95DB-4888-A8F8-C5D364DCBE58}"/>
              </a:ext>
            </a:extLst>
          </p:cNvPr>
          <p:cNvSpPr txBox="1"/>
          <p:nvPr/>
        </p:nvSpPr>
        <p:spPr>
          <a:xfrm>
            <a:off x="0" y="4025941"/>
            <a:ext cx="157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確定編譯成功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7E6D46E-7122-85C8-2557-E6234E77FBDF}"/>
              </a:ext>
            </a:extLst>
          </p:cNvPr>
          <p:cNvSpPr txBox="1"/>
          <p:nvPr/>
        </p:nvSpPr>
        <p:spPr>
          <a:xfrm>
            <a:off x="5795349" y="3726346"/>
            <a:ext cx="136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SW3~SW0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FBE1D3D-7340-D2B7-5129-18899F126A35}"/>
              </a:ext>
            </a:extLst>
          </p:cNvPr>
          <p:cNvSpPr txBox="1"/>
          <p:nvPr/>
        </p:nvSpPr>
        <p:spPr>
          <a:xfrm>
            <a:off x="5768687" y="4229275"/>
            <a:ext cx="136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SW7~SW4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BAD8660-FA69-9A33-D963-974ED0A36380}"/>
              </a:ext>
            </a:extLst>
          </p:cNvPr>
          <p:cNvSpPr txBox="1"/>
          <p:nvPr/>
        </p:nvSpPr>
        <p:spPr>
          <a:xfrm>
            <a:off x="6359335" y="4636939"/>
            <a:ext cx="136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SW8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8138F09-4042-CB22-548B-479DDF593FD7}"/>
              </a:ext>
            </a:extLst>
          </p:cNvPr>
          <p:cNvSpPr txBox="1"/>
          <p:nvPr/>
        </p:nvSpPr>
        <p:spPr>
          <a:xfrm>
            <a:off x="10707241" y="3834691"/>
            <a:ext cx="147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LED3~LED0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1CCD120-40DA-577F-3327-D8328812DD3B}"/>
              </a:ext>
            </a:extLst>
          </p:cNvPr>
          <p:cNvSpPr txBox="1"/>
          <p:nvPr/>
        </p:nvSpPr>
        <p:spPr>
          <a:xfrm>
            <a:off x="10720960" y="4256805"/>
            <a:ext cx="84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LED4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26F19E2-FE61-AE13-AA59-64F8C2A3E42A}"/>
              </a:ext>
            </a:extLst>
          </p:cNvPr>
          <p:cNvGrpSpPr/>
          <p:nvPr/>
        </p:nvGrpSpPr>
        <p:grpSpPr>
          <a:xfrm>
            <a:off x="6778019" y="3935944"/>
            <a:ext cx="4038541" cy="1216661"/>
            <a:chOff x="1398128" y="4180519"/>
            <a:chExt cx="4038541" cy="121666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94F50DC-C5B4-AEB6-2ADA-204AFD568DAC}"/>
                </a:ext>
              </a:extLst>
            </p:cNvPr>
            <p:cNvSpPr/>
            <p:nvPr/>
          </p:nvSpPr>
          <p:spPr bwMode="auto">
            <a:xfrm>
              <a:off x="2544295" y="4323230"/>
              <a:ext cx="1981200" cy="1039905"/>
            </a:xfrm>
            <a:prstGeom prst="rect">
              <a:avLst/>
            </a:prstGeom>
            <a:gradFill>
              <a:gsLst>
                <a:gs pos="55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12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9D9B7E4-59DC-63DA-4440-D7205B25C9D1}"/>
                </a:ext>
              </a:extLst>
            </p:cNvPr>
            <p:cNvSpPr txBox="1"/>
            <p:nvPr/>
          </p:nvSpPr>
          <p:spPr>
            <a:xfrm>
              <a:off x="2686530" y="4658516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Add-Subtractor</a:t>
              </a:r>
              <a:endParaRPr lang="zh-TW" altLang="en-US" b="1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25B7DF3-0B75-6B8D-D764-95DC6EA4F6E4}"/>
                </a:ext>
              </a:extLst>
            </p:cNvPr>
            <p:cNvCxnSpPr/>
            <p:nvPr/>
          </p:nvCxnSpPr>
          <p:spPr bwMode="auto">
            <a:xfrm>
              <a:off x="1971675" y="4552950"/>
              <a:ext cx="5726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1C65F09-E006-2C4B-32BE-6F272447180D}"/>
                </a:ext>
              </a:extLst>
            </p:cNvPr>
            <p:cNvCxnSpPr/>
            <p:nvPr/>
          </p:nvCxnSpPr>
          <p:spPr bwMode="auto">
            <a:xfrm>
              <a:off x="2168102" y="5172075"/>
              <a:ext cx="37619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C12A936-E504-85CD-2521-C0CA3BCF55FD}"/>
                </a:ext>
              </a:extLst>
            </p:cNvPr>
            <p:cNvCxnSpPr/>
            <p:nvPr/>
          </p:nvCxnSpPr>
          <p:spPr bwMode="auto">
            <a:xfrm>
              <a:off x="4525495" y="4552950"/>
              <a:ext cx="5726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36DFD77-2693-248D-7BA4-7953899DA56E}"/>
                </a:ext>
              </a:extLst>
            </p:cNvPr>
            <p:cNvCxnSpPr/>
            <p:nvPr/>
          </p:nvCxnSpPr>
          <p:spPr bwMode="auto">
            <a:xfrm>
              <a:off x="4526055" y="5172075"/>
              <a:ext cx="5726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534F0E1-343D-0900-1DCF-17DF062F5B6F}"/>
                </a:ext>
              </a:extLst>
            </p:cNvPr>
            <p:cNvCxnSpPr/>
            <p:nvPr/>
          </p:nvCxnSpPr>
          <p:spPr bwMode="auto">
            <a:xfrm>
              <a:off x="4526055" y="4857189"/>
              <a:ext cx="5726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8E4500-53D8-25C3-0D93-24E62917115A}"/>
                </a:ext>
              </a:extLst>
            </p:cNvPr>
            <p:cNvSpPr txBox="1"/>
            <p:nvPr/>
          </p:nvSpPr>
          <p:spPr>
            <a:xfrm>
              <a:off x="1609725" y="432323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0D07EBB-0C98-0757-87C5-3F4686DC8A63}"/>
                </a:ext>
              </a:extLst>
            </p:cNvPr>
            <p:cNvCxnSpPr/>
            <p:nvPr/>
          </p:nvCxnSpPr>
          <p:spPr bwMode="auto">
            <a:xfrm>
              <a:off x="1971675" y="4857189"/>
              <a:ext cx="5726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10C7B7-1AE5-4372-57E1-78AF659183C1}"/>
                </a:ext>
              </a:extLst>
            </p:cNvPr>
            <p:cNvSpPr txBox="1"/>
            <p:nvPr/>
          </p:nvSpPr>
          <p:spPr>
            <a:xfrm>
              <a:off x="1609725" y="465851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65DC3D-273D-BD5F-A1A6-DA3CD36C75F7}"/>
                </a:ext>
              </a:extLst>
            </p:cNvPr>
            <p:cNvSpPr txBox="1"/>
            <p:nvPr/>
          </p:nvSpPr>
          <p:spPr>
            <a:xfrm>
              <a:off x="1398128" y="5027848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select</a:t>
              </a:r>
              <a:endParaRPr lang="zh-TW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1404742-8974-B859-A65E-41673B503D9B}"/>
                </a:ext>
              </a:extLst>
            </p:cNvPr>
            <p:cNvSpPr txBox="1"/>
            <p:nvPr/>
          </p:nvSpPr>
          <p:spPr>
            <a:xfrm>
              <a:off x="5098115" y="43232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</a:t>
              </a:r>
              <a:endParaRPr lang="zh-TW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EFA46A3-4623-AD59-4C4A-BEFDB7AF167B}"/>
                </a:ext>
              </a:extLst>
            </p:cNvPr>
            <p:cNvSpPr txBox="1"/>
            <p:nvPr/>
          </p:nvSpPr>
          <p:spPr>
            <a:xfrm>
              <a:off x="5085291" y="465851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</a:t>
              </a:r>
              <a:endParaRPr lang="zh-TW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DB83635-953B-3D9D-0316-F7DA8D6903E6}"/>
                </a:ext>
              </a:extLst>
            </p:cNvPr>
            <p:cNvSpPr txBox="1"/>
            <p:nvPr/>
          </p:nvSpPr>
          <p:spPr>
            <a:xfrm>
              <a:off x="5085291" y="499110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V</a:t>
              </a:r>
              <a:endParaRPr lang="zh-TW" altLang="en-US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CC865EA-B16E-80DB-3B68-FB10B0F84E3F}"/>
                </a:ext>
              </a:extLst>
            </p:cNvPr>
            <p:cNvCxnSpPr/>
            <p:nvPr/>
          </p:nvCxnSpPr>
          <p:spPr bwMode="auto">
            <a:xfrm flipH="1">
              <a:off x="2172590" y="4464424"/>
              <a:ext cx="194092" cy="1940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088EC8E-8AEC-947A-04BB-4A4F7764F309}"/>
                </a:ext>
              </a:extLst>
            </p:cNvPr>
            <p:cNvCxnSpPr/>
            <p:nvPr/>
          </p:nvCxnSpPr>
          <p:spPr bwMode="auto">
            <a:xfrm flipH="1">
              <a:off x="2172590" y="4740304"/>
              <a:ext cx="194092" cy="1940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E90E40F-4EDE-3103-FA30-0711C953B84E}"/>
                </a:ext>
              </a:extLst>
            </p:cNvPr>
            <p:cNvCxnSpPr/>
            <p:nvPr/>
          </p:nvCxnSpPr>
          <p:spPr bwMode="auto">
            <a:xfrm flipH="1">
              <a:off x="4675770" y="4464424"/>
              <a:ext cx="194092" cy="1940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DED6B1F-2493-D93E-08B0-AE8C81A7AEAB}"/>
                </a:ext>
              </a:extLst>
            </p:cNvPr>
            <p:cNvSpPr txBox="1"/>
            <p:nvPr/>
          </p:nvSpPr>
          <p:spPr>
            <a:xfrm>
              <a:off x="2166089" y="420091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8DB60CC-79C4-1FFE-12EE-75C96D22CF92}"/>
                </a:ext>
              </a:extLst>
            </p:cNvPr>
            <p:cNvSpPr txBox="1"/>
            <p:nvPr/>
          </p:nvSpPr>
          <p:spPr>
            <a:xfrm>
              <a:off x="2166089" y="450463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A88A931-9EFF-F49E-3EF8-41431C8207CB}"/>
                </a:ext>
              </a:extLst>
            </p:cNvPr>
            <p:cNvSpPr txBox="1"/>
            <p:nvPr/>
          </p:nvSpPr>
          <p:spPr>
            <a:xfrm>
              <a:off x="4676225" y="418051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</p:grpSp>
      <p:sp>
        <p:nvSpPr>
          <p:cNvPr id="46" name="文字方塊 16">
            <a:extLst>
              <a:ext uri="{FF2B5EF4-FFF2-40B4-BE49-F238E27FC236}">
                <a16:creationId xmlns:a16="http://schemas.microsoft.com/office/drawing/2014/main" id="{4607D029-B5D1-4229-9881-D6773883419E}"/>
              </a:ext>
            </a:extLst>
          </p:cNvPr>
          <p:cNvSpPr txBox="1"/>
          <p:nvPr/>
        </p:nvSpPr>
        <p:spPr>
          <a:xfrm>
            <a:off x="10720960" y="4624071"/>
            <a:ext cx="84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LED5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10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977962" y="1147239"/>
            <a:ext cx="1046747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請設計一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8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對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編碼器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(8 to 3 encoder)</a:t>
            </a:r>
          </a:p>
          <a:p>
            <a:pPr eaLnBrk="1" hangingPunct="1">
              <a:buClr>
                <a:schemeClr val="accent1"/>
              </a:buClr>
              <a:defRPr/>
            </a:pP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編碼器可以將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lang="en-US" altLang="zh-TW" sz="2400" baseline="30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個輸入訊號轉換成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位元輸出訊號，假設有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個輸入與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個輸出，則稱為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對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編碼器</a:t>
            </a:r>
            <a:endParaRPr lang="en-US" altLang="zh-TW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Hint: 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可使用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behavior description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之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case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語法實作</a:t>
            </a:r>
            <a:endParaRPr lang="zh-TW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1" y="277813"/>
            <a:ext cx="11344031" cy="77548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Lab</a:t>
            </a:r>
            <a:r>
              <a:rPr lang="zh-TW" altLang="en-US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II</a:t>
            </a:r>
            <a:r>
              <a:rPr lang="zh-TW" altLang="en-US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–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Times New Roman"/>
              </a:rPr>
              <a:t>encoder to DE10-Lite</a:t>
            </a:r>
            <a:endParaRPr lang="zh-TW" altLang="en-US" dirty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50A7FB7-51E1-0DEC-08E8-CF1D91048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211" y="2777742"/>
            <a:ext cx="5913633" cy="331651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D91BCE8-8316-AD42-BC65-004739E7BD19}"/>
              </a:ext>
            </a:extLst>
          </p:cNvPr>
          <p:cNvGrpSpPr/>
          <p:nvPr/>
        </p:nvGrpSpPr>
        <p:grpSpPr>
          <a:xfrm>
            <a:off x="7233564" y="4078655"/>
            <a:ext cx="4098150" cy="1039905"/>
            <a:chOff x="1609725" y="4323230"/>
            <a:chExt cx="4098150" cy="10399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94C3783-4AC0-7125-5931-6A993FABB6EF}"/>
                </a:ext>
              </a:extLst>
            </p:cNvPr>
            <p:cNvSpPr/>
            <p:nvPr/>
          </p:nvSpPr>
          <p:spPr bwMode="auto">
            <a:xfrm>
              <a:off x="2544295" y="4323230"/>
              <a:ext cx="1981200" cy="1039905"/>
            </a:xfrm>
            <a:prstGeom prst="rect">
              <a:avLst/>
            </a:prstGeom>
            <a:gradFill>
              <a:gsLst>
                <a:gs pos="55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12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99092B9-2322-41C6-08E7-D72D7F3FCE50}"/>
                </a:ext>
              </a:extLst>
            </p:cNvPr>
            <p:cNvSpPr txBox="1"/>
            <p:nvPr/>
          </p:nvSpPr>
          <p:spPr>
            <a:xfrm>
              <a:off x="3082458" y="4658516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Encoder</a:t>
              </a:r>
              <a:endParaRPr lang="zh-TW" altLang="en-US" b="1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8F338CD-07D8-BB34-426E-AF149E130DCB}"/>
                </a:ext>
              </a:extLst>
            </p:cNvPr>
            <p:cNvCxnSpPr/>
            <p:nvPr/>
          </p:nvCxnSpPr>
          <p:spPr bwMode="auto">
            <a:xfrm>
              <a:off x="4526055" y="4680572"/>
              <a:ext cx="5726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7114F8A-CF6B-2F68-FE14-DE9EED5796D3}"/>
                </a:ext>
              </a:extLst>
            </p:cNvPr>
            <p:cNvCxnSpPr/>
            <p:nvPr/>
          </p:nvCxnSpPr>
          <p:spPr bwMode="auto">
            <a:xfrm>
              <a:off x="1971675" y="4857189"/>
              <a:ext cx="5726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7AB18D-242B-B6A0-A80D-E07CF756C1BF}"/>
                </a:ext>
              </a:extLst>
            </p:cNvPr>
            <p:cNvSpPr txBox="1"/>
            <p:nvPr/>
          </p:nvSpPr>
          <p:spPr>
            <a:xfrm>
              <a:off x="1609725" y="465851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in</a:t>
              </a:r>
              <a:endParaRPr lang="zh-TW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51C4E7-03C9-8032-B223-405EFC229DD2}"/>
                </a:ext>
              </a:extLst>
            </p:cNvPr>
            <p:cNvSpPr txBox="1"/>
            <p:nvPr/>
          </p:nvSpPr>
          <p:spPr>
            <a:xfrm>
              <a:off x="5061544" y="432323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valid</a:t>
              </a:r>
              <a:endParaRPr lang="zh-TW" alt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2576ECC-F977-713E-EA90-6ED67FFE6600}"/>
                </a:ext>
              </a:extLst>
            </p:cNvPr>
            <p:cNvCxnSpPr/>
            <p:nvPr/>
          </p:nvCxnSpPr>
          <p:spPr bwMode="auto">
            <a:xfrm flipH="1">
              <a:off x="2172590" y="4740304"/>
              <a:ext cx="194092" cy="1940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46873A-2273-919F-F87F-7F40EF2B101A}"/>
                </a:ext>
              </a:extLst>
            </p:cNvPr>
            <p:cNvSpPr txBox="1"/>
            <p:nvPr/>
          </p:nvSpPr>
          <p:spPr>
            <a:xfrm>
              <a:off x="2121667" y="443252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278EAD9-C0B5-576B-E515-0636715B134D}"/>
                </a:ext>
              </a:extLst>
            </p:cNvPr>
            <p:cNvCxnSpPr/>
            <p:nvPr/>
          </p:nvCxnSpPr>
          <p:spPr bwMode="auto">
            <a:xfrm>
              <a:off x="4526055" y="5027848"/>
              <a:ext cx="5726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CCAE367-25D8-AB61-9C6E-1F89917C8182}"/>
                </a:ext>
              </a:extLst>
            </p:cNvPr>
            <p:cNvSpPr txBox="1"/>
            <p:nvPr/>
          </p:nvSpPr>
          <p:spPr>
            <a:xfrm>
              <a:off x="5061544" y="4652684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out</a:t>
              </a:r>
              <a:endParaRPr lang="zh-TW" altLang="en-US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C8A104-5DE9-00CD-E90B-4E955835032A}"/>
                </a:ext>
              </a:extLst>
            </p:cNvPr>
            <p:cNvCxnSpPr/>
            <p:nvPr/>
          </p:nvCxnSpPr>
          <p:spPr bwMode="auto">
            <a:xfrm flipH="1">
              <a:off x="4696473" y="4940869"/>
              <a:ext cx="194092" cy="1940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41A112-74F6-065C-50BA-1D1118731F9E}"/>
                </a:ext>
              </a:extLst>
            </p:cNvPr>
            <p:cNvSpPr txBox="1"/>
            <p:nvPr/>
          </p:nvSpPr>
          <p:spPr>
            <a:xfrm>
              <a:off x="4649613" y="467507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3472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977963" y="1147239"/>
            <a:ext cx="3228278" cy="4930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Clr>
                <a:schemeClr val="accent1"/>
              </a:buClr>
              <a:buNone/>
              <a:defRPr/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always@(*) begin</a:t>
            </a: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   case(in)</a:t>
            </a: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       8’b00000000: begin</a:t>
            </a: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	out = 3’b000</a:t>
            </a: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  valid = 1’b1;</a:t>
            </a: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       end</a:t>
            </a: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       8’b00000001: begin</a:t>
            </a: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       end</a:t>
            </a: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       .</a:t>
            </a: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       default: begin</a:t>
            </a: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	out = 3’b000;</a:t>
            </a: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  valid = 1’b0;</a:t>
            </a: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       end</a:t>
            </a: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TW" sz="1800" dirty="0" err="1">
                <a:latin typeface="Arial" panose="020B0604020202020204" pitchFamily="34" charset="0"/>
                <a:cs typeface="Arial" panose="020B0604020202020204" pitchFamily="34" charset="0"/>
              </a:rPr>
              <a:t>endcase</a:t>
            </a:r>
            <a:endParaRPr lang="en-US" altLang="zh-TW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zh-TW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1" y="277813"/>
            <a:ext cx="11344031" cy="77548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Lab</a:t>
            </a:r>
            <a:r>
              <a:rPr lang="zh-TW" altLang="en-US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II</a:t>
            </a:r>
            <a:r>
              <a:rPr lang="zh-TW" altLang="en-US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–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Times New Roman"/>
              </a:rPr>
              <a:t>encoder to DE10-Lite</a:t>
            </a:r>
            <a:endParaRPr lang="zh-TW" altLang="en-US" dirty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A4AA8AD8-F3F8-A5B5-57A8-030BFB0D1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540" y="1147239"/>
            <a:ext cx="1903293" cy="4930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Clr>
                <a:schemeClr val="accent1"/>
              </a:buClr>
              <a:buNone/>
              <a:defRPr/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1‘b0</a:t>
            </a: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endParaRPr lang="en-US" altLang="zh-TW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1’d0</a:t>
            </a: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endParaRPr lang="en-US" altLang="zh-TW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1’h0</a:t>
            </a: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endParaRPr lang="en-US" altLang="zh-TW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4’b1010</a:t>
            </a: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endParaRPr lang="en-US" altLang="zh-TW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4’d10</a:t>
            </a: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endParaRPr lang="en-US" altLang="zh-TW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4’ha</a:t>
            </a:r>
            <a:endParaRPr lang="zh-TW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640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977962" y="1147239"/>
            <a:ext cx="1060443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完成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verilog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電路設計後，需先確認其在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Quartus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可順利編譯，再將其燒錄至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DE10-Lite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開發板進行驗證</a:t>
            </a:r>
          </a:p>
          <a:p>
            <a:pPr eaLnBrk="1" hangingPunct="1">
              <a:buClr>
                <a:schemeClr val="accent1"/>
              </a:buClr>
              <a:defRPr/>
            </a:pP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使用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Switch(SW7~SW0)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控制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訊號，使用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LED(LED3~LED0)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表示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Lab</a:t>
            </a:r>
            <a:r>
              <a:rPr lang="zh-TW" altLang="en-US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II</a:t>
            </a:r>
            <a:r>
              <a:rPr lang="zh-TW" altLang="en-US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–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Times New Roman"/>
              </a:rPr>
              <a:t>encoder to DE10-Lite</a:t>
            </a:r>
            <a:endParaRPr lang="zh-TW" altLang="en-US" dirty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B271D0A-945F-4057-964A-FC6EFF624C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7" b="3574"/>
          <a:stretch/>
        </p:blipFill>
        <p:spPr>
          <a:xfrm>
            <a:off x="1318337" y="2819117"/>
            <a:ext cx="5134045" cy="278062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DBC5183-1EAF-453F-A321-A1491704E7F0}"/>
              </a:ext>
            </a:extLst>
          </p:cNvPr>
          <p:cNvSpPr/>
          <p:nvPr/>
        </p:nvSpPr>
        <p:spPr bwMode="auto">
          <a:xfrm>
            <a:off x="1295382" y="4295231"/>
            <a:ext cx="878048" cy="5871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217805C-0038-440C-BDE8-EF2B34338274}"/>
              </a:ext>
            </a:extLst>
          </p:cNvPr>
          <p:cNvSpPr txBox="1"/>
          <p:nvPr/>
        </p:nvSpPr>
        <p:spPr>
          <a:xfrm>
            <a:off x="977962" y="3925899"/>
            <a:ext cx="157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確定編譯成功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191A3A6-57B5-D4F2-D893-D43CEBCC6CA0}"/>
              </a:ext>
            </a:extLst>
          </p:cNvPr>
          <p:cNvSpPr txBox="1"/>
          <p:nvPr/>
        </p:nvSpPr>
        <p:spPr>
          <a:xfrm>
            <a:off x="6945345" y="3925899"/>
            <a:ext cx="1135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SW7~SW0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1BEE8CA-E5E4-2345-5B1F-072FEC550693}"/>
              </a:ext>
            </a:extLst>
          </p:cNvPr>
          <p:cNvSpPr txBox="1"/>
          <p:nvPr/>
        </p:nvSpPr>
        <p:spPr>
          <a:xfrm>
            <a:off x="10923572" y="4882392"/>
            <a:ext cx="133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LED2~LED0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B16A982-439D-64C8-3C11-C82DBD6D3A27}"/>
              </a:ext>
            </a:extLst>
          </p:cNvPr>
          <p:cNvSpPr txBox="1"/>
          <p:nvPr/>
        </p:nvSpPr>
        <p:spPr>
          <a:xfrm>
            <a:off x="10894725" y="3870754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LED3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30657E-6BEF-7B23-394A-D415DAEA5B12}"/>
              </a:ext>
            </a:extLst>
          </p:cNvPr>
          <p:cNvGrpSpPr/>
          <p:nvPr/>
        </p:nvGrpSpPr>
        <p:grpSpPr>
          <a:xfrm>
            <a:off x="7233564" y="4078655"/>
            <a:ext cx="4098150" cy="1039905"/>
            <a:chOff x="1609725" y="4323230"/>
            <a:chExt cx="4098150" cy="103990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FBE4786-7717-64F2-8C97-855B77F87A61}"/>
                </a:ext>
              </a:extLst>
            </p:cNvPr>
            <p:cNvSpPr/>
            <p:nvPr/>
          </p:nvSpPr>
          <p:spPr bwMode="auto">
            <a:xfrm>
              <a:off x="2544295" y="4323230"/>
              <a:ext cx="1981200" cy="1039905"/>
            </a:xfrm>
            <a:prstGeom prst="rect">
              <a:avLst/>
            </a:prstGeom>
            <a:gradFill>
              <a:gsLst>
                <a:gs pos="55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12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9EF102-31C1-C108-2CF9-B2C33ECBA914}"/>
                </a:ext>
              </a:extLst>
            </p:cNvPr>
            <p:cNvSpPr txBox="1"/>
            <p:nvPr/>
          </p:nvSpPr>
          <p:spPr>
            <a:xfrm>
              <a:off x="3082458" y="4658516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Encoder</a:t>
              </a:r>
              <a:endParaRPr lang="zh-TW" altLang="en-US" b="1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5A5AD06-9D25-FEAB-4948-BA7EFDC0428D}"/>
                </a:ext>
              </a:extLst>
            </p:cNvPr>
            <p:cNvCxnSpPr/>
            <p:nvPr/>
          </p:nvCxnSpPr>
          <p:spPr bwMode="auto">
            <a:xfrm>
              <a:off x="4526055" y="4680572"/>
              <a:ext cx="5726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69557E6-04B2-1373-6A18-B258882D764C}"/>
                </a:ext>
              </a:extLst>
            </p:cNvPr>
            <p:cNvCxnSpPr/>
            <p:nvPr/>
          </p:nvCxnSpPr>
          <p:spPr bwMode="auto">
            <a:xfrm>
              <a:off x="1971675" y="4857189"/>
              <a:ext cx="5726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DB84DAC-6016-7E2C-8B22-7F8E5BEB220F}"/>
                </a:ext>
              </a:extLst>
            </p:cNvPr>
            <p:cNvSpPr txBox="1"/>
            <p:nvPr/>
          </p:nvSpPr>
          <p:spPr>
            <a:xfrm>
              <a:off x="1609725" y="465851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in</a:t>
              </a:r>
              <a:endParaRPr lang="zh-TW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4517FC1-E1FA-9DB2-54E0-21DDA4C87264}"/>
                </a:ext>
              </a:extLst>
            </p:cNvPr>
            <p:cNvSpPr txBox="1"/>
            <p:nvPr/>
          </p:nvSpPr>
          <p:spPr>
            <a:xfrm>
              <a:off x="5061544" y="45137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valid</a:t>
              </a:r>
              <a:endParaRPr lang="zh-TW" alt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638D2A0-5AC4-9A49-54C3-773C4F78DDE4}"/>
                </a:ext>
              </a:extLst>
            </p:cNvPr>
            <p:cNvCxnSpPr/>
            <p:nvPr/>
          </p:nvCxnSpPr>
          <p:spPr bwMode="auto">
            <a:xfrm flipH="1">
              <a:off x="2172590" y="4740304"/>
              <a:ext cx="194092" cy="1940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9B82EFB-AFBC-6C29-7AD4-669A6ED0CB2E}"/>
                </a:ext>
              </a:extLst>
            </p:cNvPr>
            <p:cNvSpPr txBox="1"/>
            <p:nvPr/>
          </p:nvSpPr>
          <p:spPr>
            <a:xfrm>
              <a:off x="2121667" y="443252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16747F9-4A0F-F246-AE78-F73700572652}"/>
                </a:ext>
              </a:extLst>
            </p:cNvPr>
            <p:cNvCxnSpPr/>
            <p:nvPr/>
          </p:nvCxnSpPr>
          <p:spPr bwMode="auto">
            <a:xfrm>
              <a:off x="4526055" y="5027848"/>
              <a:ext cx="5726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88CA082-44E6-7029-E12C-4F888ACBA516}"/>
                </a:ext>
              </a:extLst>
            </p:cNvPr>
            <p:cNvSpPr txBox="1"/>
            <p:nvPr/>
          </p:nvSpPr>
          <p:spPr>
            <a:xfrm>
              <a:off x="5061544" y="484318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out</a:t>
              </a:r>
              <a:endParaRPr lang="zh-TW" alt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75785E1-7C50-FB65-9517-A46B4FC36CBB}"/>
                </a:ext>
              </a:extLst>
            </p:cNvPr>
            <p:cNvCxnSpPr/>
            <p:nvPr/>
          </p:nvCxnSpPr>
          <p:spPr bwMode="auto">
            <a:xfrm flipH="1">
              <a:off x="4696473" y="4940869"/>
              <a:ext cx="194092" cy="1940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B8C740D-AE4E-DDCF-92B8-2F6B44C3F269}"/>
                </a:ext>
              </a:extLst>
            </p:cNvPr>
            <p:cNvSpPr txBox="1"/>
            <p:nvPr/>
          </p:nvSpPr>
          <p:spPr>
            <a:xfrm>
              <a:off x="4649613" y="467507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5412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713875" y="277814"/>
            <a:ext cx="8507413" cy="12065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z="3600" b="1" kern="0" dirty="0">
                <a:ea typeface="+mj-ea"/>
                <a:cs typeface="Arial" panose="020B0604020202020204" pitchFamily="34" charset="0"/>
              </a:rPr>
              <a:t>Notice</a:t>
            </a:r>
            <a:endParaRPr lang="zh-TW" altLang="en-US" sz="3600" b="1" kern="0" dirty="0"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034717" y="1291808"/>
            <a:ext cx="9557083" cy="4567237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TW" altLang="en-US" sz="2400" kern="0" dirty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請勿命名中文或數字開頭的資料夾</a:t>
            </a:r>
            <a:endParaRPr lang="en-US" altLang="zh-TW" sz="2400" kern="0" dirty="0">
              <a:solidFill>
                <a:srgbClr val="FF000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Device family </a:t>
            </a:r>
            <a:r>
              <a:rPr lang="zh-TW" altLang="en-US" sz="2400" kern="0" dirty="0">
                <a:latin typeface="+mn-lt"/>
                <a:ea typeface="+mn-ea"/>
                <a:cs typeface="Arial" panose="020B0604020202020204" pitchFamily="34" charset="0"/>
              </a:rPr>
              <a:t>請確認與 </a:t>
            </a: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FPGA Chip</a:t>
            </a:r>
            <a:r>
              <a:rPr lang="zh-TW" altLang="en-US" sz="2400" kern="0" dirty="0">
                <a:latin typeface="+mn-lt"/>
                <a:ea typeface="+mn-ea"/>
                <a:cs typeface="Arial" panose="020B0604020202020204" pitchFamily="34" charset="0"/>
              </a:rPr>
              <a:t> 符合 </a:t>
            </a:r>
            <a:r>
              <a:rPr lang="en-US" altLang="zh-TW" sz="2400" kern="0">
                <a:latin typeface="+mn-lt"/>
                <a:ea typeface="+mn-ea"/>
                <a:cs typeface="Arial" panose="020B0604020202020204" pitchFamily="34" charset="0"/>
              </a:rPr>
              <a:t>(</a:t>
            </a:r>
            <a:r>
              <a:rPr lang="en-US" altLang="zh-TW" sz="2400" kern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10M50DAF484C7G</a:t>
            </a:r>
            <a:r>
              <a:rPr lang="en-US" altLang="zh-TW" sz="2400" kern="0">
                <a:latin typeface="+mn-lt"/>
                <a:ea typeface="+mn-ea"/>
                <a:cs typeface="Arial" panose="020B0604020202020204" pitchFamily="34" charset="0"/>
              </a:rPr>
              <a:t>)</a:t>
            </a:r>
            <a:endParaRPr lang="en-US" altLang="zh-TW" sz="2400" kern="0" dirty="0"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Top module name &amp;</a:t>
            </a:r>
            <a:r>
              <a:rPr lang="zh-TW" altLang="en-US" sz="2400" kern="0" dirty="0"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Project name </a:t>
            </a:r>
            <a:r>
              <a:rPr lang="zh-TW" altLang="en-US" sz="2400" kern="0" dirty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需要一致</a:t>
            </a:r>
            <a:endParaRPr lang="en-US" altLang="zh-TW" sz="2400" kern="0" dirty="0">
              <a:solidFill>
                <a:srgbClr val="FF000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solidFill>
                <a:srgbClr val="FF000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TW" altLang="en-US" sz="2400" dirty="0">
                <a:latin typeface="+mn-lt"/>
                <a:ea typeface="+mn-ea"/>
              </a:rPr>
              <a:t>在組合電路中，</a:t>
            </a:r>
            <a:r>
              <a:rPr lang="en-US" altLang="zh-TW" sz="2400" dirty="0">
                <a:latin typeface="+mn-lt"/>
                <a:ea typeface="+mn-ea"/>
              </a:rPr>
              <a:t>case</a:t>
            </a:r>
            <a:r>
              <a:rPr lang="zh-TW" altLang="en-US" sz="2400" dirty="0">
                <a:latin typeface="+mn-lt"/>
                <a:ea typeface="+mn-ea"/>
              </a:rPr>
              <a:t>、</a:t>
            </a:r>
            <a:r>
              <a:rPr lang="en-US" altLang="zh-TW" sz="2400" dirty="0">
                <a:latin typeface="+mn-lt"/>
                <a:ea typeface="+mn-ea"/>
              </a:rPr>
              <a:t>if…else…</a:t>
            </a:r>
            <a:r>
              <a:rPr lang="zh-TW" altLang="en-US" sz="2400" dirty="0">
                <a:latin typeface="+mn-lt"/>
                <a:ea typeface="+mn-ea"/>
              </a:rPr>
              <a:t>若</a:t>
            </a:r>
            <a:r>
              <a:rPr lang="zh-TW" altLang="en-US" sz="2400" dirty="0">
                <a:solidFill>
                  <a:srgbClr val="FF0000"/>
                </a:solidFill>
                <a:latin typeface="+mn-lt"/>
                <a:ea typeface="+mn-ea"/>
              </a:rPr>
              <a:t>沒有寫滿</a:t>
            </a:r>
            <a:r>
              <a:rPr lang="zh-TW" altLang="en-US" sz="2400" dirty="0">
                <a:latin typeface="+mn-lt"/>
                <a:ea typeface="+mn-ea"/>
              </a:rPr>
              <a:t>，合成後會產生</a:t>
            </a:r>
            <a:r>
              <a:rPr lang="en-US" altLang="zh-TW" sz="2400" dirty="0">
                <a:latin typeface="+mn-lt"/>
                <a:ea typeface="+mn-ea"/>
              </a:rPr>
              <a:t>latch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cs typeface="Arial" panose="020B0604020202020204" pitchFamily="34" charset="0"/>
            </a:endParaRPr>
          </a:p>
        </p:txBody>
      </p:sp>
      <p:sp>
        <p:nvSpPr>
          <p:cNvPr id="58372" name="投影片編號版面配置區 10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9762E1-67F5-4388-9FED-85AC3A4D38F4}" type="slidenum">
              <a:rPr kumimoji="0" lang="zh-TW" altLang="en-US" sz="12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zh-TW" sz="1200" b="1"/>
          </a:p>
        </p:txBody>
      </p:sp>
    </p:spTree>
    <p:extLst>
      <p:ext uri="{BB962C8B-B14F-4D97-AF65-F5344CB8AC3E}">
        <p14:creationId xmlns:p14="http://schemas.microsoft.com/office/powerpoint/2010/main" val="527517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E0A892E-9565-B1AF-1744-64C1D731159C}"/>
              </a:ext>
            </a:extLst>
          </p:cNvPr>
          <p:cNvGrpSpPr/>
          <p:nvPr/>
        </p:nvGrpSpPr>
        <p:grpSpPr>
          <a:xfrm>
            <a:off x="1639199" y="828354"/>
            <a:ext cx="8405950" cy="4661625"/>
            <a:chOff x="473787" y="828354"/>
            <a:chExt cx="8405950" cy="466162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912CB49-1C97-8B35-971F-A959B96D482E}"/>
                </a:ext>
              </a:extLst>
            </p:cNvPr>
            <p:cNvSpPr/>
            <p:nvPr/>
          </p:nvSpPr>
          <p:spPr bwMode="auto">
            <a:xfrm>
              <a:off x="5997389" y="3330389"/>
              <a:ext cx="1057835" cy="86061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F5DD0E-1DB2-6CAE-6EAE-11D2E9AFFEF5}"/>
                </a:ext>
              </a:extLst>
            </p:cNvPr>
            <p:cNvSpPr/>
            <p:nvPr/>
          </p:nvSpPr>
          <p:spPr bwMode="auto">
            <a:xfrm>
              <a:off x="4563036" y="3330389"/>
              <a:ext cx="1057835" cy="86061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324D51-8C2A-4755-979F-DE3CC751D301}"/>
                </a:ext>
              </a:extLst>
            </p:cNvPr>
            <p:cNvSpPr/>
            <p:nvPr/>
          </p:nvSpPr>
          <p:spPr bwMode="auto">
            <a:xfrm>
              <a:off x="5997389" y="2254624"/>
              <a:ext cx="573740" cy="506506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D097CAA-87C6-0550-C42A-2B8E72C8ECFF}"/>
                </a:ext>
              </a:extLst>
            </p:cNvPr>
            <p:cNvCxnSpPr>
              <a:stCxn id="6" idx="2"/>
            </p:cNvCxnSpPr>
            <p:nvPr/>
          </p:nvCxnSpPr>
          <p:spPr bwMode="auto">
            <a:xfrm>
              <a:off x="6284259" y="2761130"/>
              <a:ext cx="0" cy="56925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66F3768-CCA4-5E78-1E63-4E5FE5D5CF23}"/>
                </a:ext>
              </a:extLst>
            </p:cNvPr>
            <p:cNvCxnSpPr/>
            <p:nvPr/>
          </p:nvCxnSpPr>
          <p:spPr bwMode="auto">
            <a:xfrm>
              <a:off x="6840070" y="1249680"/>
              <a:ext cx="0" cy="208070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5B358DB-BB3B-DD30-31D6-24F4C615D755}"/>
                </a:ext>
              </a:extLst>
            </p:cNvPr>
            <p:cNvCxnSpPr>
              <a:stCxn id="2" idx="1"/>
              <a:endCxn id="3" idx="3"/>
            </p:cNvCxnSpPr>
            <p:nvPr/>
          </p:nvCxnSpPr>
          <p:spPr bwMode="auto">
            <a:xfrm flipH="1">
              <a:off x="5620871" y="3760695"/>
              <a:ext cx="376518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E6E2C5B-E8D4-34FA-CD8A-09D497E5E1D3}"/>
                </a:ext>
              </a:extLst>
            </p:cNvPr>
            <p:cNvCxnSpPr/>
            <p:nvPr/>
          </p:nvCxnSpPr>
          <p:spPr bwMode="auto">
            <a:xfrm>
              <a:off x="6508376" y="4191001"/>
              <a:ext cx="0" cy="56925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0B769E-FFA1-26E7-36C4-6CE27729ECD6}"/>
                </a:ext>
              </a:extLst>
            </p:cNvPr>
            <p:cNvCxnSpPr>
              <a:cxnSpLocks/>
              <a:stCxn id="84" idx="6"/>
            </p:cNvCxnSpPr>
            <p:nvPr/>
          </p:nvCxnSpPr>
          <p:spPr bwMode="auto">
            <a:xfrm>
              <a:off x="7562288" y="1627992"/>
              <a:ext cx="530861" cy="395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0C10D0DD-A515-3E67-2549-E59C18DD038F}"/>
                </a:ext>
              </a:extLst>
            </p:cNvPr>
            <p:cNvCxnSpPr>
              <a:cxnSpLocks/>
              <a:stCxn id="84" idx="4"/>
              <a:endCxn id="2" idx="3"/>
            </p:cNvCxnSpPr>
            <p:nvPr/>
          </p:nvCxnSpPr>
          <p:spPr bwMode="auto">
            <a:xfrm rot="5400000">
              <a:off x="6242405" y="2481153"/>
              <a:ext cx="2092362" cy="466723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3C7BA9E-9F62-A9A9-C512-F979A3824DA4}"/>
                </a:ext>
              </a:extLst>
            </p:cNvPr>
            <p:cNvCxnSpPr/>
            <p:nvPr/>
          </p:nvCxnSpPr>
          <p:spPr bwMode="auto">
            <a:xfrm flipH="1">
              <a:off x="4186518" y="3760695"/>
              <a:ext cx="376518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C2B910C-60A9-F3F8-72BF-720974EB95A8}"/>
                </a:ext>
              </a:extLst>
            </p:cNvPr>
            <p:cNvCxnSpPr/>
            <p:nvPr/>
          </p:nvCxnSpPr>
          <p:spPr bwMode="auto">
            <a:xfrm>
              <a:off x="5091056" y="4191001"/>
              <a:ext cx="0" cy="56925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0D63D16-E6CB-B05C-6C60-3F6CDC62A289}"/>
                </a:ext>
              </a:extLst>
            </p:cNvPr>
            <p:cNvSpPr/>
            <p:nvPr/>
          </p:nvSpPr>
          <p:spPr bwMode="auto">
            <a:xfrm>
              <a:off x="3114788" y="3330389"/>
              <a:ext cx="1057835" cy="86061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415BD52-6A24-6C20-419E-C315B769F21C}"/>
                </a:ext>
              </a:extLst>
            </p:cNvPr>
            <p:cNvCxnSpPr/>
            <p:nvPr/>
          </p:nvCxnSpPr>
          <p:spPr bwMode="auto">
            <a:xfrm flipH="1">
              <a:off x="2738270" y="3760695"/>
              <a:ext cx="376518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57C776A-BA21-CBD7-444C-C91F7799122A}"/>
                </a:ext>
              </a:extLst>
            </p:cNvPr>
            <p:cNvCxnSpPr/>
            <p:nvPr/>
          </p:nvCxnSpPr>
          <p:spPr bwMode="auto">
            <a:xfrm>
              <a:off x="3642808" y="4191001"/>
              <a:ext cx="0" cy="56925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11E2217-C6AE-EA48-E2FA-16A026F6421C}"/>
                </a:ext>
              </a:extLst>
            </p:cNvPr>
            <p:cNvSpPr/>
            <p:nvPr/>
          </p:nvSpPr>
          <p:spPr bwMode="auto">
            <a:xfrm>
              <a:off x="1673712" y="3330389"/>
              <a:ext cx="1057835" cy="86061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E4536BF-E0BE-7368-25A8-B579AFEA4E6B}"/>
                </a:ext>
              </a:extLst>
            </p:cNvPr>
            <p:cNvCxnSpPr/>
            <p:nvPr/>
          </p:nvCxnSpPr>
          <p:spPr bwMode="auto">
            <a:xfrm>
              <a:off x="2201732" y="4191001"/>
              <a:ext cx="0" cy="56925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623F564-7D7F-782C-3EBF-3949F420263C}"/>
                </a:ext>
              </a:extLst>
            </p:cNvPr>
            <p:cNvSpPr/>
            <p:nvPr/>
          </p:nvSpPr>
          <p:spPr bwMode="auto">
            <a:xfrm>
              <a:off x="4563036" y="2254624"/>
              <a:ext cx="573740" cy="506506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C70A31A-CE61-AEAF-976F-743A51ABE089}"/>
                </a:ext>
              </a:extLst>
            </p:cNvPr>
            <p:cNvCxnSpPr>
              <a:stCxn id="47" idx="2"/>
            </p:cNvCxnSpPr>
            <p:nvPr/>
          </p:nvCxnSpPr>
          <p:spPr bwMode="auto">
            <a:xfrm>
              <a:off x="4849906" y="2761130"/>
              <a:ext cx="0" cy="56925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53F5BFF-C3AB-98C8-54C6-B382617F5B2D}"/>
                </a:ext>
              </a:extLst>
            </p:cNvPr>
            <p:cNvSpPr/>
            <p:nvPr/>
          </p:nvSpPr>
          <p:spPr bwMode="auto">
            <a:xfrm>
              <a:off x="3128684" y="2254624"/>
              <a:ext cx="573740" cy="506506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55ADB32-7BD9-D8DE-6ECF-FBBFC839DA6D}"/>
                </a:ext>
              </a:extLst>
            </p:cNvPr>
            <p:cNvCxnSpPr>
              <a:stCxn id="51" idx="2"/>
            </p:cNvCxnSpPr>
            <p:nvPr/>
          </p:nvCxnSpPr>
          <p:spPr bwMode="auto">
            <a:xfrm>
              <a:off x="3415554" y="2761130"/>
              <a:ext cx="0" cy="56925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1BEDA42-881F-3F5A-6B16-43628E2944A2}"/>
                </a:ext>
              </a:extLst>
            </p:cNvPr>
            <p:cNvSpPr/>
            <p:nvPr/>
          </p:nvSpPr>
          <p:spPr bwMode="auto">
            <a:xfrm>
              <a:off x="1694331" y="2254624"/>
              <a:ext cx="573740" cy="506506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4285360-6A92-A410-001D-46A0D76F03BD}"/>
                </a:ext>
              </a:extLst>
            </p:cNvPr>
            <p:cNvCxnSpPr>
              <a:stCxn id="53" idx="2"/>
            </p:cNvCxnSpPr>
            <p:nvPr/>
          </p:nvCxnSpPr>
          <p:spPr bwMode="auto">
            <a:xfrm>
              <a:off x="1981201" y="2761130"/>
              <a:ext cx="0" cy="56925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78B8568-75E3-F2E3-9C6C-8B816F386507}"/>
                </a:ext>
              </a:extLst>
            </p:cNvPr>
            <p:cNvCxnSpPr/>
            <p:nvPr/>
          </p:nvCxnSpPr>
          <p:spPr bwMode="auto">
            <a:xfrm>
              <a:off x="5377030" y="1249680"/>
              <a:ext cx="0" cy="208070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B60E37F-9DB9-63DA-76B5-E83478802B58}"/>
                </a:ext>
              </a:extLst>
            </p:cNvPr>
            <p:cNvCxnSpPr/>
            <p:nvPr/>
          </p:nvCxnSpPr>
          <p:spPr bwMode="auto">
            <a:xfrm>
              <a:off x="3936850" y="1249680"/>
              <a:ext cx="0" cy="208070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12CFCDE-790C-1D81-5860-B71F05C7ECAB}"/>
                </a:ext>
              </a:extLst>
            </p:cNvPr>
            <p:cNvCxnSpPr/>
            <p:nvPr/>
          </p:nvCxnSpPr>
          <p:spPr bwMode="auto">
            <a:xfrm>
              <a:off x="2527150" y="1249680"/>
              <a:ext cx="0" cy="208070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AC7DFFBA-F3EC-E863-BC5F-C2B05A5094AA}"/>
                </a:ext>
              </a:extLst>
            </p:cNvPr>
            <p:cNvCxnSpPr>
              <a:cxnSpLocks/>
              <a:stCxn id="84" idx="2"/>
            </p:cNvCxnSpPr>
            <p:nvPr/>
          </p:nvCxnSpPr>
          <p:spPr bwMode="auto">
            <a:xfrm rot="10800000" flipV="1">
              <a:off x="2143126" y="1627992"/>
              <a:ext cx="5338481" cy="626630"/>
            </a:xfrm>
            <a:prstGeom prst="bentConnector3">
              <a:avLst>
                <a:gd name="adj1" fmla="val 100042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996EA4ED-361B-C1B4-C6E6-5F8804CC0610}"/>
                </a:ext>
              </a:extLst>
            </p:cNvPr>
            <p:cNvCxnSpPr/>
            <p:nvPr/>
          </p:nvCxnSpPr>
          <p:spPr bwMode="auto">
            <a:xfrm>
              <a:off x="3550920" y="1631575"/>
              <a:ext cx="0" cy="62304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2919FB4-ED13-218E-1171-3819D04C29B4}"/>
                </a:ext>
              </a:extLst>
            </p:cNvPr>
            <p:cNvCxnSpPr/>
            <p:nvPr/>
          </p:nvCxnSpPr>
          <p:spPr bwMode="auto">
            <a:xfrm>
              <a:off x="4998720" y="1631575"/>
              <a:ext cx="0" cy="62304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80F3D3D-D9A4-B937-3B1A-3A40368312BE}"/>
                </a:ext>
              </a:extLst>
            </p:cNvPr>
            <p:cNvCxnSpPr/>
            <p:nvPr/>
          </p:nvCxnSpPr>
          <p:spPr bwMode="auto">
            <a:xfrm>
              <a:off x="6431280" y="1631575"/>
              <a:ext cx="0" cy="62304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B31D9AF-A982-DAF8-1DB1-9788E8835305}"/>
                </a:ext>
              </a:extLst>
            </p:cNvPr>
            <p:cNvCxnSpPr/>
            <p:nvPr/>
          </p:nvCxnSpPr>
          <p:spPr bwMode="auto">
            <a:xfrm>
              <a:off x="1859280" y="1249680"/>
              <a:ext cx="0" cy="100494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26EF488-2820-C87B-1BD0-5CC2BD70D50E}"/>
                </a:ext>
              </a:extLst>
            </p:cNvPr>
            <p:cNvCxnSpPr/>
            <p:nvPr/>
          </p:nvCxnSpPr>
          <p:spPr bwMode="auto">
            <a:xfrm>
              <a:off x="3299460" y="1249680"/>
              <a:ext cx="0" cy="100494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33BB1684-62DA-0C4C-9D32-669675D25569}"/>
                </a:ext>
              </a:extLst>
            </p:cNvPr>
            <p:cNvCxnSpPr/>
            <p:nvPr/>
          </p:nvCxnSpPr>
          <p:spPr bwMode="auto">
            <a:xfrm>
              <a:off x="4739640" y="1249680"/>
              <a:ext cx="0" cy="100494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FA05E3F-FAE7-0D46-7E6F-F56F7E3C31A5}"/>
                </a:ext>
              </a:extLst>
            </p:cNvPr>
            <p:cNvCxnSpPr/>
            <p:nvPr/>
          </p:nvCxnSpPr>
          <p:spPr bwMode="auto">
            <a:xfrm>
              <a:off x="6172200" y="1249680"/>
              <a:ext cx="0" cy="100494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D8F675D-3E29-DE07-63AE-BC280F3551D0}"/>
                </a:ext>
              </a:extLst>
            </p:cNvPr>
            <p:cNvSpPr/>
            <p:nvPr/>
          </p:nvSpPr>
          <p:spPr bwMode="auto">
            <a:xfrm>
              <a:off x="6390602" y="1587651"/>
              <a:ext cx="80682" cy="80682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A6E84BB-24BC-9A6E-2E59-31085AAE0D9E}"/>
                </a:ext>
              </a:extLst>
            </p:cNvPr>
            <p:cNvSpPr/>
            <p:nvPr/>
          </p:nvSpPr>
          <p:spPr bwMode="auto">
            <a:xfrm>
              <a:off x="4958042" y="1587651"/>
              <a:ext cx="80682" cy="80682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63A04AA-9677-6AEE-4A76-78D92E4CE6F5}"/>
                </a:ext>
              </a:extLst>
            </p:cNvPr>
            <p:cNvSpPr/>
            <p:nvPr/>
          </p:nvSpPr>
          <p:spPr bwMode="auto">
            <a:xfrm>
              <a:off x="3510579" y="1587651"/>
              <a:ext cx="80682" cy="80682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223D74C-C20D-6872-6225-AF6C2FFF096D}"/>
                </a:ext>
              </a:extLst>
            </p:cNvPr>
            <p:cNvSpPr/>
            <p:nvPr/>
          </p:nvSpPr>
          <p:spPr bwMode="auto">
            <a:xfrm>
              <a:off x="7481606" y="1587651"/>
              <a:ext cx="80682" cy="80682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A77631F-C198-9DFD-23D6-829F2B4ADD82}"/>
                </a:ext>
              </a:extLst>
            </p:cNvPr>
            <p:cNvSpPr/>
            <p:nvPr/>
          </p:nvSpPr>
          <p:spPr bwMode="auto">
            <a:xfrm>
              <a:off x="473787" y="4253754"/>
              <a:ext cx="573740" cy="506506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id="{7F325F38-EE27-B9BE-8F32-6A59525F6E6F}"/>
                </a:ext>
              </a:extLst>
            </p:cNvPr>
            <p:cNvCxnSpPr>
              <a:stCxn id="44" idx="1"/>
              <a:endCxn id="95" idx="0"/>
            </p:cNvCxnSpPr>
            <p:nvPr/>
          </p:nvCxnSpPr>
          <p:spPr bwMode="auto">
            <a:xfrm rot="10800000" flipV="1">
              <a:off x="760658" y="3760694"/>
              <a:ext cx="913055" cy="493059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E0800B0-D119-0DA1-DFC2-8986E656EBD8}"/>
                </a:ext>
              </a:extLst>
            </p:cNvPr>
            <p:cNvSpPr/>
            <p:nvPr/>
          </p:nvSpPr>
          <p:spPr bwMode="auto">
            <a:xfrm>
              <a:off x="2906136" y="3715873"/>
              <a:ext cx="80682" cy="80682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cxnSp>
          <p:nvCxnSpPr>
            <p:cNvPr id="119" name="Connector: Elbow 118">
              <a:extLst>
                <a:ext uri="{FF2B5EF4-FFF2-40B4-BE49-F238E27FC236}">
                  <a16:creationId xmlns:a16="http://schemas.microsoft.com/office/drawing/2014/main" id="{1FCE1B2E-715B-A8B8-0D5C-42BA93328192}"/>
                </a:ext>
              </a:extLst>
            </p:cNvPr>
            <p:cNvCxnSpPr>
              <a:stCxn id="104" idx="4"/>
              <a:endCxn id="95" idx="3"/>
            </p:cNvCxnSpPr>
            <p:nvPr/>
          </p:nvCxnSpPr>
          <p:spPr bwMode="auto">
            <a:xfrm rot="5400000">
              <a:off x="1641776" y="3202306"/>
              <a:ext cx="710452" cy="1898950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2FED69F-01AF-04C2-83FF-ECC0540C938A}"/>
                </a:ext>
              </a:extLst>
            </p:cNvPr>
            <p:cNvSpPr/>
            <p:nvPr/>
          </p:nvSpPr>
          <p:spPr bwMode="auto">
            <a:xfrm>
              <a:off x="2161391" y="4472455"/>
              <a:ext cx="80682" cy="80682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397CD051-FC45-2341-5340-44EFA4D65749}"/>
                </a:ext>
              </a:extLst>
            </p:cNvPr>
            <p:cNvSpPr/>
            <p:nvPr/>
          </p:nvSpPr>
          <p:spPr bwMode="auto">
            <a:xfrm>
              <a:off x="2161391" y="4499352"/>
              <a:ext cx="80682" cy="8068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DF15DFC-E8FC-350F-ED03-95D9D64CB643}"/>
                </a:ext>
              </a:extLst>
            </p:cNvPr>
            <p:cNvCxnSpPr/>
            <p:nvPr/>
          </p:nvCxnSpPr>
          <p:spPr bwMode="auto">
            <a:xfrm>
              <a:off x="2201732" y="4462557"/>
              <a:ext cx="0" cy="14436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4E28FC14-6AF6-5BF7-ADAB-669A3E707FAA}"/>
                </a:ext>
              </a:extLst>
            </p:cNvPr>
            <p:cNvCxnSpPr>
              <a:stCxn id="95" idx="2"/>
            </p:cNvCxnSpPr>
            <p:nvPr/>
          </p:nvCxnSpPr>
          <p:spPr bwMode="auto">
            <a:xfrm>
              <a:off x="760657" y="4760260"/>
              <a:ext cx="0" cy="2918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487B3CFF-C889-B885-00D7-D73AE5998B57}"/>
                </a:ext>
              </a:extLst>
            </p:cNvPr>
            <p:cNvSpPr/>
            <p:nvPr/>
          </p:nvSpPr>
          <p:spPr bwMode="auto">
            <a:xfrm>
              <a:off x="1397824" y="3715873"/>
              <a:ext cx="80682" cy="80682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838968C2-2B13-CEE5-4C1F-9D272BD43677}"/>
                </a:ext>
              </a:extLst>
            </p:cNvPr>
            <p:cNvCxnSpPr>
              <a:stCxn id="129" idx="4"/>
            </p:cNvCxnSpPr>
            <p:nvPr/>
          </p:nvCxnSpPr>
          <p:spPr bwMode="auto">
            <a:xfrm>
              <a:off x="1438165" y="3796555"/>
              <a:ext cx="0" cy="96370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2EF2BD2-EA2B-DF2B-3B66-56039466C742}"/>
                </a:ext>
              </a:extLst>
            </p:cNvPr>
            <p:cNvSpPr txBox="1"/>
            <p:nvPr/>
          </p:nvSpPr>
          <p:spPr>
            <a:xfrm>
              <a:off x="8156462" y="1407459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select</a:t>
              </a:r>
              <a:endParaRPr lang="zh-TW" altLang="en-US" b="1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D1F62AD-99C7-77D5-1B0A-4F1DBC811825}"/>
                </a:ext>
              </a:extLst>
            </p:cNvPr>
            <p:cNvSpPr txBox="1"/>
            <p:nvPr/>
          </p:nvSpPr>
          <p:spPr>
            <a:xfrm>
              <a:off x="6571129" y="82835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a[0]</a:t>
              </a:r>
              <a:endParaRPr lang="zh-TW" altLang="en-US" b="1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0BA5C41-570C-73BD-06A6-685E229BA616}"/>
                </a:ext>
              </a:extLst>
            </p:cNvPr>
            <p:cNvSpPr txBox="1"/>
            <p:nvPr/>
          </p:nvSpPr>
          <p:spPr>
            <a:xfrm>
              <a:off x="5136776" y="82835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a[1]</a:t>
              </a:r>
              <a:endParaRPr lang="zh-TW" altLang="en-US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6F1F88F-A6F9-72F1-5128-8AE2E7116246}"/>
                </a:ext>
              </a:extLst>
            </p:cNvPr>
            <p:cNvSpPr txBox="1"/>
            <p:nvPr/>
          </p:nvSpPr>
          <p:spPr>
            <a:xfrm>
              <a:off x="3657025" y="82835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a[2]</a:t>
              </a:r>
              <a:endParaRPr lang="zh-TW" altLang="en-US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09DAD1F3-3F44-7D35-9642-BF75F793A61C}"/>
                </a:ext>
              </a:extLst>
            </p:cNvPr>
            <p:cNvSpPr txBox="1"/>
            <p:nvPr/>
          </p:nvSpPr>
          <p:spPr>
            <a:xfrm>
              <a:off x="2242456" y="82835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a[3]</a:t>
              </a:r>
              <a:endParaRPr lang="zh-TW" altLang="en-US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98169BD-7D19-6D71-26E4-95F317DDA459}"/>
                </a:ext>
              </a:extLst>
            </p:cNvPr>
            <p:cNvSpPr txBox="1"/>
            <p:nvPr/>
          </p:nvSpPr>
          <p:spPr>
            <a:xfrm>
              <a:off x="5887506" y="828354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b[0]</a:t>
              </a:r>
              <a:endParaRPr lang="zh-TW" altLang="en-US" b="1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76950F9-BE17-1817-CB1E-B0C8CF27A04D}"/>
                </a:ext>
              </a:extLst>
            </p:cNvPr>
            <p:cNvSpPr txBox="1"/>
            <p:nvPr/>
          </p:nvSpPr>
          <p:spPr>
            <a:xfrm>
              <a:off x="4448534" y="828354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b[1]</a:t>
              </a:r>
              <a:endParaRPr lang="zh-TW" altLang="en-US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CCA8125-9E44-6FB5-1B4F-9D050C592D98}"/>
                </a:ext>
              </a:extLst>
            </p:cNvPr>
            <p:cNvSpPr txBox="1"/>
            <p:nvPr/>
          </p:nvSpPr>
          <p:spPr>
            <a:xfrm>
              <a:off x="3021798" y="828354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b[2]</a:t>
              </a:r>
              <a:endParaRPr lang="zh-TW" altLang="en-US" b="1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EE2B4B3-277B-27D1-282D-0CEC894B809B}"/>
                </a:ext>
              </a:extLst>
            </p:cNvPr>
            <p:cNvSpPr txBox="1"/>
            <p:nvPr/>
          </p:nvSpPr>
          <p:spPr>
            <a:xfrm>
              <a:off x="1568174" y="828354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b[3]</a:t>
              </a:r>
              <a:endParaRPr lang="zh-TW" altLang="en-US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D0284F3-2A45-BABC-BD1F-2FC6E326D55D}"/>
                </a:ext>
              </a:extLst>
            </p:cNvPr>
            <p:cNvSpPr txBox="1"/>
            <p:nvPr/>
          </p:nvSpPr>
          <p:spPr>
            <a:xfrm>
              <a:off x="6031760" y="2310211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err="1"/>
                <a:t>xor</a:t>
              </a:r>
              <a:endParaRPr lang="zh-TW" altLang="en-US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4F96C35-B09F-6602-7646-B07C276F9F75}"/>
                </a:ext>
              </a:extLst>
            </p:cNvPr>
            <p:cNvSpPr txBox="1"/>
            <p:nvPr/>
          </p:nvSpPr>
          <p:spPr>
            <a:xfrm>
              <a:off x="4589067" y="2310211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err="1"/>
                <a:t>xor</a:t>
              </a:r>
              <a:endParaRPr lang="zh-TW" altLang="en-US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20E24DF7-F219-E2DD-DACA-CEC4EA1EEDE2}"/>
                </a:ext>
              </a:extLst>
            </p:cNvPr>
            <p:cNvSpPr txBox="1"/>
            <p:nvPr/>
          </p:nvSpPr>
          <p:spPr>
            <a:xfrm>
              <a:off x="3155197" y="2310211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err="1"/>
                <a:t>xor</a:t>
              </a:r>
              <a:endParaRPr lang="zh-TW" altLang="en-US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E9C26B5-F374-A54C-EAB9-93487A6309D6}"/>
                </a:ext>
              </a:extLst>
            </p:cNvPr>
            <p:cNvSpPr txBox="1"/>
            <p:nvPr/>
          </p:nvSpPr>
          <p:spPr>
            <a:xfrm>
              <a:off x="1739155" y="2310211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err="1"/>
                <a:t>xor</a:t>
              </a:r>
              <a:endParaRPr lang="zh-TW" altLang="en-US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5EDD56A-E627-0439-6C58-9FC023A52333}"/>
                </a:ext>
              </a:extLst>
            </p:cNvPr>
            <p:cNvSpPr txBox="1"/>
            <p:nvPr/>
          </p:nvSpPr>
          <p:spPr>
            <a:xfrm>
              <a:off x="6293030" y="3576029"/>
              <a:ext cx="475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FA</a:t>
              </a:r>
              <a:endParaRPr lang="zh-TW" altLang="en-US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62D13E9-DC86-54D7-BFB1-9C2CCAE9670F}"/>
                </a:ext>
              </a:extLst>
            </p:cNvPr>
            <p:cNvSpPr txBox="1"/>
            <p:nvPr/>
          </p:nvSpPr>
          <p:spPr>
            <a:xfrm>
              <a:off x="4849907" y="3576029"/>
              <a:ext cx="475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FA</a:t>
              </a:r>
              <a:endParaRPr lang="zh-TW" altLang="en-US" b="1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E885A6EE-52C3-6E97-A09F-506940D3A902}"/>
                </a:ext>
              </a:extLst>
            </p:cNvPr>
            <p:cNvSpPr txBox="1"/>
            <p:nvPr/>
          </p:nvSpPr>
          <p:spPr>
            <a:xfrm>
              <a:off x="3405693" y="3576029"/>
              <a:ext cx="475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FA</a:t>
              </a:r>
              <a:endParaRPr lang="zh-TW" altLang="en-US" b="1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3D3073B9-4F96-7FAB-D155-E063CFECDCF3}"/>
                </a:ext>
              </a:extLst>
            </p:cNvPr>
            <p:cNvSpPr txBox="1"/>
            <p:nvPr/>
          </p:nvSpPr>
          <p:spPr>
            <a:xfrm>
              <a:off x="1971468" y="3576029"/>
              <a:ext cx="475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FA</a:t>
              </a:r>
              <a:endParaRPr lang="zh-TW" altLang="en-US" b="1" dirty="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5353D5E7-E556-C1A0-62DB-91CC7F9A9D1D}"/>
                </a:ext>
              </a:extLst>
            </p:cNvPr>
            <p:cNvSpPr txBox="1"/>
            <p:nvPr/>
          </p:nvSpPr>
          <p:spPr>
            <a:xfrm>
              <a:off x="6214470" y="4721494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S[0]</a:t>
              </a:r>
              <a:endParaRPr lang="zh-TW" altLang="en-US" b="1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FF67AF8-0429-13DE-807A-D15C06A6658A}"/>
                </a:ext>
              </a:extLst>
            </p:cNvPr>
            <p:cNvSpPr txBox="1"/>
            <p:nvPr/>
          </p:nvSpPr>
          <p:spPr>
            <a:xfrm>
              <a:off x="1243240" y="476026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C</a:t>
              </a:r>
              <a:endParaRPr lang="zh-TW" altLang="en-US" b="1" baseline="-250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CCF2F01-BDD3-9C6F-283A-1CA4FFBBF4AB}"/>
                </a:ext>
              </a:extLst>
            </p:cNvPr>
            <p:cNvSpPr txBox="1"/>
            <p:nvPr/>
          </p:nvSpPr>
          <p:spPr>
            <a:xfrm>
              <a:off x="584968" y="512064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V</a:t>
              </a:r>
              <a:endParaRPr lang="zh-TW" altLang="en-US" b="1" baseline="-250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E210509-5E15-21C5-7C76-CA32C7AEFB55}"/>
                </a:ext>
              </a:extLst>
            </p:cNvPr>
            <p:cNvSpPr txBox="1"/>
            <p:nvPr/>
          </p:nvSpPr>
          <p:spPr>
            <a:xfrm>
              <a:off x="494439" y="428962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err="1"/>
                <a:t>xor</a:t>
              </a:r>
              <a:endParaRPr lang="zh-TW" altLang="en-US" b="1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0E16961-CE05-A121-8212-DA8EC222046B}"/>
                </a:ext>
              </a:extLst>
            </p:cNvPr>
            <p:cNvSpPr txBox="1"/>
            <p:nvPr/>
          </p:nvSpPr>
          <p:spPr>
            <a:xfrm>
              <a:off x="4812366" y="4721494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S[1]</a:t>
              </a:r>
              <a:endParaRPr lang="zh-TW" altLang="en-US" b="1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EFCB1DF-B2ED-8F02-1FAA-BD7A298AD058}"/>
                </a:ext>
              </a:extLst>
            </p:cNvPr>
            <p:cNvSpPr txBox="1"/>
            <p:nvPr/>
          </p:nvSpPr>
          <p:spPr>
            <a:xfrm>
              <a:off x="3335514" y="4721494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S[2]</a:t>
              </a:r>
              <a:endParaRPr lang="zh-TW" altLang="en-US" b="1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304C7E0-9DC2-D047-0636-89ECB469A6C9}"/>
                </a:ext>
              </a:extLst>
            </p:cNvPr>
            <p:cNvSpPr txBox="1"/>
            <p:nvPr/>
          </p:nvSpPr>
          <p:spPr>
            <a:xfrm>
              <a:off x="1918195" y="4721494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S[3]</a:t>
              </a:r>
              <a:endParaRPr lang="zh-TW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5995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8766175" y="6243638"/>
            <a:ext cx="2844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E075E9-ED1C-4A65-BC33-7C937363F67B}" type="slidenum">
              <a:rPr kumimoji="0" lang="zh-TW" altLang="en-US" sz="12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TW" sz="1200" b="1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36106" y="952773"/>
            <a:ext cx="10879739" cy="456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TW" sz="2800" b="1" kern="0" dirty="0">
                <a:cs typeface="Arial" panose="020B0604020202020204" pitchFamily="34" charset="0"/>
              </a:rPr>
              <a:t>Specify device settings - </a:t>
            </a:r>
            <a:r>
              <a:rPr lang="en-US" altLang="zh-TW" sz="2400" b="1" kern="0" dirty="0">
                <a:solidFill>
                  <a:srgbClr val="FF0000"/>
                </a:solidFill>
                <a:cs typeface="Arial" panose="020B0604020202020204" pitchFamily="34" charset="0"/>
              </a:rPr>
              <a:t>(DE0-CV Device family are used). </a:t>
            </a:r>
            <a:r>
              <a:rPr lang="en-US" altLang="zh-TW" sz="2400" b="1" kern="0" dirty="0">
                <a:cs typeface="Arial" panose="020B0604020202020204" pitchFamily="34" charset="0"/>
              </a:rPr>
              <a:t>Click “Next.”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endParaRPr lang="en-US" altLang="zh-TW" sz="2800" b="1" kern="0" dirty="0">
              <a:cs typeface="Arial" panose="020B0604020202020204" pitchFamily="34" charset="0"/>
            </a:endParaRPr>
          </a:p>
        </p:txBody>
      </p:sp>
      <p:sp>
        <p:nvSpPr>
          <p:cNvPr id="37899" name="文字方塊 1"/>
          <p:cNvSpPr txBox="1">
            <a:spLocks noChangeArrowheads="1"/>
          </p:cNvSpPr>
          <p:nvPr/>
        </p:nvSpPr>
        <p:spPr bwMode="auto">
          <a:xfrm>
            <a:off x="869377" y="4402861"/>
            <a:ext cx="26238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5CEFA4F23C7</a:t>
            </a:r>
            <a:endParaRPr lang="zh-TW" altLang="en-US" sz="2800" b="1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舊板子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3640667" y="1596119"/>
            <a:ext cx="5968999" cy="4448874"/>
            <a:chOff x="3640667" y="1596119"/>
            <a:chExt cx="5968999" cy="4448874"/>
          </a:xfrm>
        </p:grpSpPr>
        <p:pic>
          <p:nvPicPr>
            <p:cNvPr id="8194" name="Picture 2" descr="https://scontent-hkg3-1.xx.fbcdn.net/v/t34.0-12/14717085_1182137248511008_5798329149020461279_n.jpg?oh=a11fb8a535817854f5a9021226c07546&amp;oe=5813862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9630" y="1596119"/>
              <a:ext cx="5730036" cy="4448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895" name="矩形 1"/>
            <p:cNvSpPr>
              <a:spLocks noChangeArrowheads="1"/>
            </p:cNvSpPr>
            <p:nvPr/>
          </p:nvSpPr>
          <p:spPr bwMode="auto">
            <a:xfrm>
              <a:off x="4224715" y="2959850"/>
              <a:ext cx="2472418" cy="223617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CC0000"/>
                </a:buClr>
                <a:buSzPct val="6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5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0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7896" name="矩形 1"/>
            <p:cNvSpPr>
              <a:spLocks noChangeArrowheads="1"/>
            </p:cNvSpPr>
            <p:nvPr/>
          </p:nvSpPr>
          <p:spPr bwMode="auto">
            <a:xfrm>
              <a:off x="4155923" y="4596076"/>
              <a:ext cx="5083175" cy="136791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CC0000"/>
                </a:buClr>
                <a:buSzPct val="6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5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0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7897" name="矩形 1"/>
            <p:cNvSpPr>
              <a:spLocks noChangeArrowheads="1"/>
            </p:cNvSpPr>
            <p:nvPr/>
          </p:nvSpPr>
          <p:spPr bwMode="auto">
            <a:xfrm>
              <a:off x="7252813" y="5720402"/>
              <a:ext cx="492125" cy="158750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CC0000"/>
                </a:buClr>
                <a:buSzPct val="6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5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0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5" name="直線單箭頭接點 4"/>
            <p:cNvCxnSpPr/>
            <p:nvPr/>
          </p:nvCxnSpPr>
          <p:spPr bwMode="auto">
            <a:xfrm flipH="1">
              <a:off x="3640667" y="4664471"/>
              <a:ext cx="43300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6719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4C35D196-9569-4BBE-9C8B-74C07DF6E1FF}" type="slidenum">
              <a:rPr kumimoji="0" lang="en-US" altLang="zh-TW" smtClean="0"/>
              <a:pPr eaLnBrk="1" hangingPunct="1">
                <a:defRPr/>
              </a:pPr>
              <a:t>4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98378" y="277813"/>
            <a:ext cx="11344031" cy="1206500"/>
          </a:xfrm>
        </p:spPr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Introduction to DE10-Lite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E5F248B-E911-4D3D-83FB-C32353D0E1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23" y="1925397"/>
            <a:ext cx="5168377" cy="3877157"/>
          </a:xfrm>
          <a:prstGeom prst="rect">
            <a:avLst/>
          </a:prstGeom>
        </p:spPr>
      </p:pic>
      <p:pic>
        <p:nvPicPr>
          <p:cNvPr id="7" name="Google Shape;104;p2">
            <a:extLst>
              <a:ext uri="{FF2B5EF4-FFF2-40B4-BE49-F238E27FC236}">
                <a16:creationId xmlns:a16="http://schemas.microsoft.com/office/drawing/2014/main" id="{9FDCB79E-5583-5E53-C5E5-95F74F92EE2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6202" t="2175" r="9855" b="5684"/>
          <a:stretch/>
        </p:blipFill>
        <p:spPr>
          <a:xfrm>
            <a:off x="784673" y="1925396"/>
            <a:ext cx="4709564" cy="387715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3;p2">
            <a:extLst>
              <a:ext uri="{FF2B5EF4-FFF2-40B4-BE49-F238E27FC236}">
                <a16:creationId xmlns:a16="http://schemas.microsoft.com/office/drawing/2014/main" id="{845CC73A-39A5-AE81-6677-153317D492A5}"/>
              </a:ext>
            </a:extLst>
          </p:cNvPr>
          <p:cNvSpPr txBox="1"/>
          <p:nvPr/>
        </p:nvSpPr>
        <p:spPr>
          <a:xfrm>
            <a:off x="1611977" y="1484313"/>
            <a:ext cx="64655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電源</a:t>
            </a:r>
            <a:endParaRPr dirty="0"/>
          </a:p>
        </p:txBody>
      </p:sp>
      <p:sp>
        <p:nvSpPr>
          <p:cNvPr id="9" name="Google Shape;102;p2">
            <a:extLst>
              <a:ext uri="{FF2B5EF4-FFF2-40B4-BE49-F238E27FC236}">
                <a16:creationId xmlns:a16="http://schemas.microsoft.com/office/drawing/2014/main" id="{F4253F15-2757-A7D7-53E7-07407E3FB037}"/>
              </a:ext>
            </a:extLst>
          </p:cNvPr>
          <p:cNvSpPr txBox="1"/>
          <p:nvPr/>
        </p:nvSpPr>
        <p:spPr>
          <a:xfrm>
            <a:off x="2258534" y="1484313"/>
            <a:ext cx="7143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USB</a:t>
            </a:r>
            <a:endParaRPr sz="18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2;p2">
            <a:extLst>
              <a:ext uri="{FF2B5EF4-FFF2-40B4-BE49-F238E27FC236}">
                <a16:creationId xmlns:a16="http://schemas.microsoft.com/office/drawing/2014/main" id="{D4CC0884-4CAC-0014-D3F2-481A063D4528}"/>
              </a:ext>
            </a:extLst>
          </p:cNvPr>
          <p:cNvSpPr txBox="1"/>
          <p:nvPr/>
        </p:nvSpPr>
        <p:spPr>
          <a:xfrm>
            <a:off x="6529319" y="2441744"/>
            <a:ext cx="7143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USB</a:t>
            </a:r>
            <a:endParaRPr sz="18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299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B5148D97-1811-4AB6-AA52-C14FC9120085}" type="slidenum">
              <a:rPr kumimoji="0" lang="en-US" altLang="zh-TW" smtClean="0"/>
              <a:pPr eaLnBrk="1" hangingPunct="1">
                <a:defRPr/>
              </a:pPr>
              <a:t>5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DE10-Lite (1/13)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23"/>
          <a:stretch/>
        </p:blipFill>
        <p:spPr>
          <a:xfrm>
            <a:off x="1410051" y="1847328"/>
            <a:ext cx="4579890" cy="212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8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56" y="1556133"/>
            <a:ext cx="3716397" cy="4338651"/>
          </a:xfrm>
          <a:prstGeom prst="rect">
            <a:avLst/>
          </a:prstGeom>
        </p:spPr>
      </p:pic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E988CC71-014F-40A3-88B4-244599380528}" type="slidenum">
              <a:rPr kumimoji="0" lang="en-US" altLang="zh-TW" smtClean="0"/>
              <a:pPr eaLnBrk="1" hangingPunct="1">
                <a:defRPr/>
              </a:pPr>
              <a:t>6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DE10-Lite (2/13)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26757" y="1019968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Start compilation</a:t>
            </a:r>
          </a:p>
        </p:txBody>
      </p:sp>
      <p:sp>
        <p:nvSpPr>
          <p:cNvPr id="6" name="圓角矩形 5"/>
          <p:cNvSpPr/>
          <p:nvPr/>
        </p:nvSpPr>
        <p:spPr bwMode="auto">
          <a:xfrm>
            <a:off x="3180170" y="1877352"/>
            <a:ext cx="2031101" cy="13756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3" name="圓角矩形 12"/>
          <p:cNvSpPr/>
          <p:nvPr/>
        </p:nvSpPr>
        <p:spPr bwMode="auto">
          <a:xfrm>
            <a:off x="3180169" y="1556134"/>
            <a:ext cx="436971" cy="12701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4" name="圓角矩形 13"/>
          <p:cNvSpPr/>
          <p:nvPr/>
        </p:nvSpPr>
        <p:spPr bwMode="auto">
          <a:xfrm>
            <a:off x="1560413" y="4297985"/>
            <a:ext cx="2291396" cy="144215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2029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725" y="1936272"/>
            <a:ext cx="3695700" cy="3600450"/>
          </a:xfrm>
          <a:prstGeom prst="rect">
            <a:avLst/>
          </a:prstGeom>
        </p:spPr>
      </p:pic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81D3DB9E-374E-4E64-966E-AD8DD6E2E98B}" type="slidenum">
              <a:rPr kumimoji="0" lang="en-US" altLang="zh-TW" smtClean="0"/>
              <a:pPr eaLnBrk="1" hangingPunct="1">
                <a:defRPr/>
              </a:pPr>
              <a:t>7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DE10-Lite (3/13)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67946" y="118007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Open Pin Planner</a:t>
            </a:r>
          </a:p>
        </p:txBody>
      </p:sp>
      <p:sp>
        <p:nvSpPr>
          <p:cNvPr id="10" name="圓角矩形 9"/>
          <p:cNvSpPr/>
          <p:nvPr/>
        </p:nvSpPr>
        <p:spPr bwMode="auto">
          <a:xfrm>
            <a:off x="3673785" y="2160573"/>
            <a:ext cx="882032" cy="22599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1" name="圓角矩形 10"/>
          <p:cNvSpPr/>
          <p:nvPr/>
        </p:nvSpPr>
        <p:spPr bwMode="auto">
          <a:xfrm>
            <a:off x="3689970" y="3175829"/>
            <a:ext cx="3091156" cy="247101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771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ACCB1C97-BAA0-4E19-9760-0D75A4507DD0}" type="slidenum">
              <a:rPr kumimoji="0" lang="en-US" altLang="zh-TW" smtClean="0"/>
              <a:pPr eaLnBrk="1" hangingPunct="1">
                <a:defRPr/>
              </a:pPr>
              <a:t>8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DE10-Lite (4/13)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50913" y="1113503"/>
            <a:ext cx="1049167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Assign pin location to all inputs and outputs</a:t>
            </a: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21E3B74-1EED-4038-806A-2905AC361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732" y="1696167"/>
            <a:ext cx="5774341" cy="4463633"/>
          </a:xfrm>
          <a:prstGeom prst="rect">
            <a:avLst/>
          </a:prstGeom>
        </p:spPr>
      </p:pic>
      <p:sp>
        <p:nvSpPr>
          <p:cNvPr id="16394" name="TextBox 16"/>
          <p:cNvSpPr txBox="1">
            <a:spLocks noChangeArrowheads="1"/>
          </p:cNvSpPr>
          <p:nvPr/>
        </p:nvSpPr>
        <p:spPr bwMode="auto">
          <a:xfrm>
            <a:off x="506370" y="5374609"/>
            <a:ext cx="1428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Double click</a:t>
            </a:r>
            <a:endParaRPr lang="zh-TW" altLang="en-US" sz="18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" name="圓角矩形 14"/>
          <p:cNvSpPr/>
          <p:nvPr/>
        </p:nvSpPr>
        <p:spPr bwMode="auto">
          <a:xfrm>
            <a:off x="4369700" y="4887589"/>
            <a:ext cx="590718" cy="11328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7" name="手繪多邊形 16"/>
          <p:cNvSpPr/>
          <p:nvPr/>
        </p:nvSpPr>
        <p:spPr bwMode="auto">
          <a:xfrm>
            <a:off x="1804525" y="4927172"/>
            <a:ext cx="2565176" cy="534952"/>
          </a:xfrm>
          <a:custGeom>
            <a:avLst/>
            <a:gdLst>
              <a:gd name="connsiteX0" fmla="*/ 1686560 w 1686560"/>
              <a:gd name="connsiteY0" fmla="*/ 15906 h 1417986"/>
              <a:gd name="connsiteX1" fmla="*/ 741680 w 1686560"/>
              <a:gd name="connsiteY1" fmla="*/ 198786 h 1417986"/>
              <a:gd name="connsiteX2" fmla="*/ 0 w 1686560"/>
              <a:gd name="connsiteY2" fmla="*/ 1417986 h 141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6560" h="1417986">
                <a:moveTo>
                  <a:pt x="1686560" y="15906"/>
                </a:moveTo>
                <a:cubicBezTo>
                  <a:pt x="1354666" y="-9494"/>
                  <a:pt x="1022773" y="-34894"/>
                  <a:pt x="741680" y="198786"/>
                </a:cubicBezTo>
                <a:cubicBezTo>
                  <a:pt x="460587" y="432466"/>
                  <a:pt x="230293" y="925226"/>
                  <a:pt x="0" y="141798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000" b="1">
              <a:solidFill>
                <a:srgbClr val="FF0000"/>
              </a:solidFill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9144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788031B9-92E3-4B9F-8FF2-3A81D7B78E99}" type="slidenum">
              <a:rPr kumimoji="0" lang="en-US" altLang="zh-TW" smtClean="0"/>
              <a:pPr eaLnBrk="1" hangingPunct="1">
                <a:defRPr/>
              </a:pPr>
              <a:t>9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DE10-Lite (5/13)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18519" y="1182796"/>
            <a:ext cx="1033111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詳細的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pin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腳位資料請參考</a:t>
            </a:r>
            <a:r>
              <a:rPr lang="en-US" altLang="zh-TW" sz="24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moodle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檔案 “</a:t>
            </a:r>
            <a:r>
              <a:rPr lang="en-US" altLang="zh-TW" sz="24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FPGA_pin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腳位對照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.xlsx” </a:t>
            </a: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400" dirty="0">
              <a:solidFill>
                <a:srgbClr val="FF33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400" dirty="0">
              <a:solidFill>
                <a:srgbClr val="FF33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400" dirty="0">
              <a:solidFill>
                <a:srgbClr val="FF33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400" dirty="0">
              <a:solidFill>
                <a:srgbClr val="FF33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C3A9BB6-AC68-4FA3-AC0D-F242F6E8E9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800"/>
          <a:stretch/>
        </p:blipFill>
        <p:spPr>
          <a:xfrm>
            <a:off x="1563242" y="1982616"/>
            <a:ext cx="7174358" cy="1276528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 bwMode="auto">
          <a:xfrm>
            <a:off x="3851809" y="2024180"/>
            <a:ext cx="1262358" cy="111553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4513194" y="2235948"/>
            <a:ext cx="5807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SW0</a:t>
            </a:r>
            <a:endParaRPr lang="zh-TW" altLang="en-US" sz="14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4517280" y="2428056"/>
            <a:ext cx="5807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SW1</a:t>
            </a:r>
            <a:endParaRPr lang="zh-TW" altLang="en-US" sz="14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" name="TextBox 16"/>
          <p:cNvSpPr txBox="1">
            <a:spLocks noChangeArrowheads="1"/>
          </p:cNvSpPr>
          <p:nvPr/>
        </p:nvSpPr>
        <p:spPr bwMode="auto">
          <a:xfrm>
            <a:off x="4434359" y="2631357"/>
            <a:ext cx="6648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LED1</a:t>
            </a:r>
            <a:endParaRPr lang="zh-TW" altLang="en-US" sz="14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" name="TextBox 16"/>
          <p:cNvSpPr txBox="1">
            <a:spLocks noChangeArrowheads="1"/>
          </p:cNvSpPr>
          <p:nvPr/>
        </p:nvSpPr>
        <p:spPr bwMode="auto">
          <a:xfrm>
            <a:off x="4439048" y="2815748"/>
            <a:ext cx="6648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LED0</a:t>
            </a:r>
            <a:endParaRPr lang="zh-TW" altLang="en-US" sz="14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9992538"/>
      </p:ext>
    </p:extLst>
  </p:cSld>
  <p:clrMapOvr>
    <a:masterClrMapping/>
  </p:clrMapOvr>
</p:sld>
</file>

<file path=ppt/theme/theme1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4258</TotalTime>
  <Words>1117</Words>
  <Application>Microsoft Macintosh PowerPoint</Application>
  <PresentationFormat>Widescreen</PresentationFormat>
  <Paragraphs>250</Paragraphs>
  <Slides>26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微軟正黑體</vt:lpstr>
      <vt:lpstr>Noto Sans Symbols</vt:lpstr>
      <vt:lpstr>Arial</vt:lpstr>
      <vt:lpstr>Calibri</vt:lpstr>
      <vt:lpstr>Cambria Math</vt:lpstr>
      <vt:lpstr>Times New Roman</vt:lpstr>
      <vt:lpstr>Wingdings</vt:lpstr>
      <vt:lpstr>4_Edge</vt:lpstr>
      <vt:lpstr>LAB - 06 </vt:lpstr>
      <vt:lpstr>新板子</vt:lpstr>
      <vt:lpstr>舊板子</vt:lpstr>
      <vt:lpstr>Introduction to DE10-Lite</vt:lpstr>
      <vt:lpstr>Programming DE10-Lite (1/13)</vt:lpstr>
      <vt:lpstr>Programming DE10-Lite (2/13)</vt:lpstr>
      <vt:lpstr>Programming DE10-Lite (3/13)</vt:lpstr>
      <vt:lpstr>Programming DE10-Lite (4/13)</vt:lpstr>
      <vt:lpstr>Programming DE10-Lite (5/13)</vt:lpstr>
      <vt:lpstr>Programming DE10-Lite (6/13)</vt:lpstr>
      <vt:lpstr>Programming DE10-Lite (7/13)</vt:lpstr>
      <vt:lpstr>Programming DE10-Lite (8/13)</vt:lpstr>
      <vt:lpstr>Programming DE10-Lite (9/13)</vt:lpstr>
      <vt:lpstr>Programming DE10-Lite (10/13)</vt:lpstr>
      <vt:lpstr>Programming DE10-Lite (11/13)</vt:lpstr>
      <vt:lpstr>Programming DE10-Lite (12/13)</vt:lpstr>
      <vt:lpstr>Programming DE10-Lite (13/13)</vt:lpstr>
      <vt:lpstr>Lab I -- Adder-Subtractor to DE10-Lite</vt:lpstr>
      <vt:lpstr>Lab I -- Adder-Subtractor to DE10-Lite</vt:lpstr>
      <vt:lpstr>Lab I – Adder-Subtractor</vt:lpstr>
      <vt:lpstr>Lab I – Adder-Subtractor to DE10-Lite</vt:lpstr>
      <vt:lpstr>Lab II – encoder to DE10-Lite</vt:lpstr>
      <vt:lpstr>Lab II – encoder to DE10-Lite</vt:lpstr>
      <vt:lpstr>Lab II – encoder to DE10-Lite</vt:lpstr>
      <vt:lpstr>PowerPoint Presentation</vt:lpstr>
      <vt:lpstr>PowerPoint Presentation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- 02</dc:title>
  <dc:creator>User</dc:creator>
  <cp:lastModifiedBy>廖國佑 LIAO KUO YU</cp:lastModifiedBy>
  <cp:revision>186</cp:revision>
  <cp:lastPrinted>2015-09-04T02:53:59Z</cp:lastPrinted>
  <dcterms:created xsi:type="dcterms:W3CDTF">2015-09-03T02:51:47Z</dcterms:created>
  <dcterms:modified xsi:type="dcterms:W3CDTF">2024-11-06T05:34:03Z</dcterms:modified>
</cp:coreProperties>
</file>