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PT Sans Narrow" panose="020B0506020203020204" pitchFamily="34" charset="77"/>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608D14-633D-407E-BCAD-7B6DEE282EBC}">
  <a:tblStyle styleId="{4A608D14-633D-407E-BCAD-7B6DEE282E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20"/>
  </p:normalViewPr>
  <p:slideViewPr>
    <p:cSldViewPr snapToGrid="0">
      <p:cViewPr varScale="1">
        <p:scale>
          <a:sx n="143" d="100"/>
          <a:sy n="143" d="100"/>
        </p:scale>
        <p:origin x="66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Open_Universit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e477beaa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e477beaa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We optimized each model during the process. So that included non-binarized data for the KNN as well as searching for the optimal K (which in this case was 40). For the Naive-bayes model, we did a search for the optimal alpha (which was 1) and for the decision tree model we reduced the number of features in the model to simplify and boost the accuracy by about 10 points.</a:t>
            </a:r>
            <a:endParaRPr dirty="0"/>
          </a:p>
          <a:p>
            <a:pPr marL="457200" lvl="0" indent="-298450" algn="l" rtl="0">
              <a:spcBef>
                <a:spcPts val="0"/>
              </a:spcBef>
              <a:spcAft>
                <a:spcPts val="0"/>
              </a:spcAft>
              <a:buSzPts val="1100"/>
              <a:buChar char="-"/>
            </a:pPr>
            <a:r>
              <a:rPr lang="en" dirty="0"/>
              <a:t>Overall, the 2-layer neural network model performed the best, it has the highest f1 score and the high accuracy in predicting students who will not complete the course</a:t>
            </a:r>
            <a:endParaRPr dirty="0"/>
          </a:p>
          <a:p>
            <a:pPr marL="457200" lvl="0" indent="-298450" algn="l" rtl="0">
              <a:spcBef>
                <a:spcPts val="0"/>
              </a:spcBef>
              <a:spcAft>
                <a:spcPts val="0"/>
              </a:spcAft>
              <a:buSzPts val="1100"/>
              <a:buChar char="-"/>
            </a:pPr>
            <a:r>
              <a:rPr lang="en" dirty="0"/>
              <a:t>It performed about on-par with the one-layer neural network in predicting students who pass.</a:t>
            </a:r>
            <a:endParaRPr dirty="0"/>
          </a:p>
          <a:p>
            <a:pPr marL="457200" lvl="0" indent="-298450" algn="l" rtl="0">
              <a:spcBef>
                <a:spcPts val="0"/>
              </a:spcBef>
              <a:spcAft>
                <a:spcPts val="0"/>
              </a:spcAft>
              <a:buSzPts val="1100"/>
              <a:buChar char="-"/>
            </a:pPr>
            <a:r>
              <a:rPr lang="en" dirty="0"/>
              <a:t>The naive bayes model performed the worst relative to other models, but all-in-all the range of success across models is not too drastic.</a:t>
            </a:r>
            <a:endParaRPr dirty="0"/>
          </a:p>
          <a:p>
            <a:pPr marL="457200" lvl="0" indent="-298450" algn="l" rtl="0">
              <a:spcBef>
                <a:spcPts val="0"/>
              </a:spcBef>
              <a:spcAft>
                <a:spcPts val="0"/>
              </a:spcAft>
              <a:buSzPts val="1100"/>
              <a:buChar char="-"/>
            </a:pPr>
            <a:r>
              <a:rPr lang="en" dirty="0"/>
              <a:t>We can also see that all the models are better at accurately predicting which students will succeed, and are less likely to correctly predict students that will fail.</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e477beaa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e477beaa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wanted to pursue and ensemble method, because although the two-layer neural network was successful, we were curious to see if a voting system would help further improve the accuracy. We could see that some of the models were able to accurately predict where the 2 layer model could not.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gave each model one vote, but since we have an even number of models, the tie-breaker methodology was to choose the model with the highest accuracy (2 layer NN)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Overall, this model performed well, but not much better than the existing best model. We were able to achieve the highest accuracy at predicting students who pass, but did not improve upon the accuracy predicting students who would fail.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If we look more into the voting data, we had some interesting results, though. One is that in instance where only 1 of the 6 models correctly predicted the outcome, it was most likely the Naive Bayes model which was the least accurate one. So for example, there were 79 instances where all but one model incorrectly predicted ‘pass.’ Among those, the correct model was Naive Bayes more than half the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#54 instances where all models except one incorrectly predict ‘fail’, 29 of those its NB that gets it right</a:t>
            </a:r>
            <a:endParaRPr dirty="0"/>
          </a:p>
          <a:p>
            <a:pPr marL="0" lvl="0" indent="0" algn="l" rtl="0">
              <a:spcBef>
                <a:spcPts val="0"/>
              </a:spcBef>
              <a:spcAft>
                <a:spcPts val="0"/>
              </a:spcAft>
              <a:buNone/>
            </a:pPr>
            <a:r>
              <a:rPr lang="en" dirty="0"/>
              <a:t>#When all but one model incorrectly predicts ‘pass’ (79 times), NB gets it right 41 times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Another is that the tie-breaker system was used 92 times, and correctly chose the right outcome 2 out of 3 of those times. If we look at the tiebreakers, the 2 layer NN was the most likely to get it correct so that was the best outcome with this method.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And also, we didn’t have a lot of prediction on the cusp of being correct. Half of all the incorrect predictions were unanimously wrong across all the models which tells us that there’s probably something the data is not capturing here that could be a powerful predictor.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e477beaa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e477beaa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e477bea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e477bea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Although the dataset was fairly clean and well organized, there were some aspects of it that made the work more challenging.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First, we had a mix of variable types that included quantitative data, such as grades on assignments and exams and the amount of times students clicked into the Virtual Learning Environment each day, as well as qualitative data, such as information about the students’ locations and socioeconomic status. To handle this, we decided to divide the quantitative data in to buckets.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also had minimal information on student demographics, which limited the ability to make predictions based on these features. For example, we were interested in seeing how age related to pass rate. Information on age was provided, but there were only three, rather wide age bands provided: 0-35, 35-55 and Other.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course titles were anonymized, so although we observed that there were significant differences in the courses, based on the distribution of student pass fail/rates and the number of assessments, there was no way to investigate this further.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There was also an inconsistent approach to assessments across the courses. Some of the courses had frequent assessments distributed throughout the term, and others had fewer. One course had no assessments outside of the exams, which meant that we were not able to use the average grade at 50% of the course feature to predict success for students taking that course.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Although we had initially hoped to classify students into four categories: withdraw, fail, pass, and pass with distinction, we found that all of the models struggled to differentiate students who withdrew from students who failed, and students who passed with students who passed with distinction. For our business case of predicting failure, this is an issue. We decided to remove students who withdrew before the semester started, and to group the remaining students who withdrew and the students who failed together, reasoning that in most cases, students withdraw after the start of the semester because they are struggling.</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d093b0f0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d093b0f0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learned a good deal along the way as we navigated these challenges and optimized the models.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First, we found that the models were substantially more accurate at predicting broader categories of student outcomes. When we grouped pass and pass with distinction, and fail with withdraw, the models were much more accurate.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also found that including graded assessments in the first half of the term was really important for predicting student success. The models were much less accurate when we excluded this feature. This insight would be very helpful to the university, which could evolve its approach to assessment design and timing.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Finally, we found that all of the models were better at predicting which students will pass than which students will fail. For example, the most accurate model had an 87% success rate for predicting students who pass compared to a 78% success rate at predicting students who fail. For this reason, it’s very important that any student intervention implemented based on the predictions of these models be </a:t>
            </a:r>
            <a:r>
              <a:rPr lang="en" dirty="0">
                <a:solidFill>
                  <a:schemeClr val="dk1"/>
                </a:solidFill>
              </a:rPr>
              <a:t>planned strategically to not give passing students the false impression that they were doing poorly.</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e477beaa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e477beaa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ce477bea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ce477bea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First, it would be interesting to see how effective the models would be if we created them for each of the 7 courses in the dataset vs all of the data. Because there are differences in course discipline and design that we do not have much insight on, this could reveal the features of a given course that improve the models’ ability to predict.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We would also like to try to predict student success at different points in the term</a:t>
            </a:r>
            <a:endParaRPr dirty="0"/>
          </a:p>
          <a:p>
            <a:pPr marL="457200" lvl="0" indent="-298450" algn="l" rtl="0">
              <a:spcBef>
                <a:spcPts val="0"/>
              </a:spcBef>
              <a:spcAft>
                <a:spcPts val="0"/>
              </a:spcAft>
              <a:buSzPts val="1100"/>
              <a:buChar char="●"/>
            </a:pPr>
            <a:r>
              <a:rPr lang="en" dirty="0"/>
              <a:t>Models were trained and tested on 50% of the assessment data and the Virtual Learning Environment data</a:t>
            </a:r>
            <a:endParaRPr dirty="0"/>
          </a:p>
          <a:p>
            <a:pPr marL="457200" lvl="0" indent="-298450" algn="l" rtl="0">
              <a:spcBef>
                <a:spcPts val="0"/>
              </a:spcBef>
              <a:spcAft>
                <a:spcPts val="0"/>
              </a:spcAft>
              <a:buSzPts val="1100"/>
              <a:buChar char="●"/>
            </a:pPr>
            <a:r>
              <a:rPr lang="en" dirty="0"/>
              <a:t>We’d like to see how effective the models are at 25%? 75%? 100%?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There are quite a few different metrics of the VLE data that we could try using.</a:t>
            </a:r>
            <a:endParaRPr dirty="0"/>
          </a:p>
          <a:p>
            <a:pPr marL="457200" lvl="0" indent="-298450" algn="l" rtl="0">
              <a:spcBef>
                <a:spcPts val="0"/>
              </a:spcBef>
              <a:spcAft>
                <a:spcPts val="0"/>
              </a:spcAft>
              <a:buSzPts val="1100"/>
              <a:buChar char="●"/>
            </a:pPr>
            <a:r>
              <a:rPr lang="en" dirty="0"/>
              <a:t>Models used two features from VLE data: average clicks per day and percent of days with a click</a:t>
            </a:r>
            <a:endParaRPr dirty="0"/>
          </a:p>
          <a:p>
            <a:pPr marL="457200" lvl="0" indent="-298450" algn="l" rtl="0">
              <a:spcBef>
                <a:spcPts val="0"/>
              </a:spcBef>
              <a:spcAft>
                <a:spcPts val="0"/>
              </a:spcAft>
              <a:buSzPts val="1100"/>
              <a:buChar char="●"/>
            </a:pPr>
            <a:r>
              <a:rPr lang="en" dirty="0"/>
              <a:t>Other summarization metrics could prove more effective</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i="1" dirty="0"/>
              <a:t>VLE pages are also categorized by page type, and exploring this could also improve our result. </a:t>
            </a:r>
            <a:endParaRPr i="1" dirty="0"/>
          </a:p>
          <a:p>
            <a:pPr marL="457200" lvl="0" indent="-298450" algn="l" rtl="0">
              <a:spcBef>
                <a:spcPts val="0"/>
              </a:spcBef>
              <a:spcAft>
                <a:spcPts val="0"/>
              </a:spcAft>
              <a:buSzPts val="1100"/>
              <a:buChar char="●"/>
            </a:pPr>
            <a:r>
              <a:rPr lang="en" i="1" dirty="0"/>
              <a:t>Finally, we could update the threshold on the minimum number of clicks in a day to count in our VLE metric. Currently, we include days with only one click. A higher minimum, such as 5 clicks, might better differentiate students.</a:t>
            </a:r>
            <a:endParaRPr i="1" dirty="0"/>
          </a:p>
          <a:p>
            <a:pPr marL="0" lvl="0" indent="0" algn="l" rtl="0">
              <a:spcBef>
                <a:spcPts val="0"/>
              </a:spcBef>
              <a:spcAft>
                <a:spcPts val="0"/>
              </a:spcAft>
              <a:buNone/>
            </a:pPr>
            <a:endParaRPr dirty="0"/>
          </a:p>
          <a:p>
            <a:pPr marL="0" lvl="0" indent="0" algn="l" rtl="0">
              <a:spcBef>
                <a:spcPts val="0"/>
              </a:spcBef>
              <a:spcAft>
                <a:spcPts val="0"/>
              </a:spcAft>
              <a:buNone/>
            </a:pPr>
            <a:r>
              <a:rPr lang="en" dirty="0"/>
              <a:t>It also might be helpful to filter out the assessments.</a:t>
            </a:r>
            <a:endParaRPr dirty="0"/>
          </a:p>
          <a:p>
            <a:pPr marL="457200" lvl="0" indent="-298450" algn="l" rtl="0">
              <a:spcBef>
                <a:spcPts val="0"/>
              </a:spcBef>
              <a:spcAft>
                <a:spcPts val="0"/>
              </a:spcAft>
              <a:buSzPts val="1100"/>
              <a:buChar char="●"/>
            </a:pPr>
            <a:r>
              <a:rPr lang="en" dirty="0"/>
              <a:t>For example, computer graded assessments might be a better or worse predictor of success as compared to instructor graded assignments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would also like to do some additional feature engineering. </a:t>
            </a:r>
            <a:endParaRPr dirty="0"/>
          </a:p>
          <a:p>
            <a:pPr marL="457200" lvl="0" indent="-298450" algn="l" rtl="0">
              <a:spcBef>
                <a:spcPts val="0"/>
              </a:spcBef>
              <a:spcAft>
                <a:spcPts val="0"/>
              </a:spcAft>
              <a:buSzPts val="1100"/>
              <a:buChar char="●"/>
            </a:pPr>
            <a:r>
              <a:rPr lang="en" dirty="0"/>
              <a:t>Our models included a large number of features</a:t>
            </a:r>
            <a:endParaRPr dirty="0"/>
          </a:p>
          <a:p>
            <a:pPr marL="457200" lvl="0" indent="-298450" algn="l" rtl="0">
              <a:spcBef>
                <a:spcPts val="0"/>
              </a:spcBef>
              <a:spcAft>
                <a:spcPts val="0"/>
              </a:spcAft>
              <a:buSzPts val="1100"/>
              <a:buChar char="●"/>
            </a:pPr>
            <a:r>
              <a:rPr lang="en" dirty="0"/>
              <a:t>Removing some of the less important features might improve our accuracy</a:t>
            </a:r>
            <a:endParaRPr dirty="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e477beaa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e477bea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477bea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477bea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695D46"/>
              </a:buClr>
              <a:buSzPts val="1600"/>
              <a:buFont typeface="Open Sans"/>
              <a:buChar char="-"/>
            </a:pPr>
            <a:r>
              <a:rPr lang="en" sz="1600" dirty="0">
                <a:solidFill>
                  <a:srgbClr val="695D46"/>
                </a:solidFill>
                <a:latin typeface="Open Sans"/>
                <a:ea typeface="Open Sans"/>
                <a:cs typeface="Open Sans"/>
                <a:sym typeface="Open Sans"/>
              </a:rPr>
              <a:t>Online learning is $101 Billion industry - higher education for adults </a:t>
            </a:r>
            <a:endParaRPr sz="1600" dirty="0">
              <a:solidFill>
                <a:srgbClr val="695D46"/>
              </a:solidFill>
              <a:latin typeface="Open Sans"/>
              <a:ea typeface="Open Sans"/>
              <a:cs typeface="Open Sans"/>
              <a:sym typeface="Open Sans"/>
            </a:endParaRPr>
          </a:p>
          <a:p>
            <a:pPr marL="457200" lvl="0" indent="-330200" algn="l" rtl="0">
              <a:lnSpc>
                <a:spcPct val="115000"/>
              </a:lnSpc>
              <a:spcBef>
                <a:spcPts val="0"/>
              </a:spcBef>
              <a:spcAft>
                <a:spcPts val="0"/>
              </a:spcAft>
              <a:buClr>
                <a:srgbClr val="695D46"/>
              </a:buClr>
              <a:buSzPts val="1600"/>
              <a:buFont typeface="Open Sans"/>
              <a:buChar char="-"/>
            </a:pPr>
            <a:r>
              <a:rPr lang="en" sz="1600" dirty="0">
                <a:solidFill>
                  <a:srgbClr val="695D46"/>
                </a:solidFill>
                <a:latin typeface="Open Sans"/>
                <a:ea typeface="Open Sans"/>
                <a:cs typeface="Open Sans"/>
                <a:sym typeface="Open Sans"/>
              </a:rPr>
              <a:t>Due to the Covid-19 pandemic, online learning has become the solution to continue the school year without interruption. However, it does come with its limitations compared to the in-person classroom environment and more opportunities for students to </a:t>
            </a:r>
            <a:endParaRPr sz="1600" dirty="0">
              <a:solidFill>
                <a:srgbClr val="695D46"/>
              </a:solidFill>
              <a:latin typeface="Open Sans"/>
              <a:ea typeface="Open Sans"/>
              <a:cs typeface="Open Sans"/>
              <a:sym typeface="Open Sans"/>
            </a:endParaRPr>
          </a:p>
          <a:p>
            <a:pPr marL="457200" lvl="0" indent="-330200" algn="l" rtl="0">
              <a:lnSpc>
                <a:spcPct val="115000"/>
              </a:lnSpc>
              <a:spcBef>
                <a:spcPts val="0"/>
              </a:spcBef>
              <a:spcAft>
                <a:spcPts val="0"/>
              </a:spcAft>
              <a:buClr>
                <a:srgbClr val="695D46"/>
              </a:buClr>
              <a:buSzPts val="1600"/>
              <a:buFont typeface="Open Sans"/>
              <a:buChar char="-"/>
            </a:pPr>
            <a:r>
              <a:rPr lang="en" sz="1600" dirty="0">
                <a:solidFill>
                  <a:srgbClr val="695D46"/>
                </a:solidFill>
                <a:latin typeface="Open Sans"/>
                <a:ea typeface="Open Sans"/>
                <a:cs typeface="Open Sans"/>
                <a:sym typeface="Open Sans"/>
              </a:rPr>
              <a:t>Purpose, brief overview of scope of data and source</a:t>
            </a:r>
          </a:p>
          <a:p>
            <a:pPr marL="457200" lvl="0" indent="-330200" algn="l" rtl="0">
              <a:lnSpc>
                <a:spcPct val="115000"/>
              </a:lnSpc>
              <a:spcBef>
                <a:spcPts val="0"/>
              </a:spcBef>
              <a:spcAft>
                <a:spcPts val="0"/>
              </a:spcAft>
              <a:buClr>
                <a:srgbClr val="695D46"/>
              </a:buClr>
              <a:buSzPts val="1600"/>
              <a:buFont typeface="Open Sans"/>
              <a:buChar char="-"/>
            </a:pPr>
            <a:endParaRPr sz="1600" dirty="0">
              <a:solidFill>
                <a:srgbClr val="695D46"/>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e477bea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e477bea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Char char="-"/>
            </a:pPr>
            <a:r>
              <a:rPr lang="en" sz="1050" dirty="0">
                <a:solidFill>
                  <a:schemeClr val="dk1"/>
                </a:solidFill>
                <a:highlight>
                  <a:srgbClr val="FFFFFF"/>
                </a:highlight>
              </a:rPr>
              <a:t>Although online education is new to many due to the pandemic, it has a long history</a:t>
            </a:r>
            <a:endParaRPr sz="1050" dirty="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 sz="1050" dirty="0">
                <a:solidFill>
                  <a:schemeClr val="dk1"/>
                </a:solidFill>
                <a:highlight>
                  <a:srgbClr val="FFFFFF"/>
                </a:highlight>
              </a:rPr>
              <a:t>Open university has provided distance education to non-traditional students since 1969</a:t>
            </a:r>
            <a:endParaRPr sz="1050" dirty="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en" sz="1050" dirty="0">
                <a:solidFill>
                  <a:schemeClr val="dk1"/>
                </a:solidFill>
                <a:highlight>
                  <a:srgbClr val="FFFFFF"/>
                </a:highlight>
              </a:rPr>
              <a:t>They have a long history of offering online courses</a:t>
            </a:r>
            <a:endParaRPr sz="1050" dirty="0">
              <a:solidFill>
                <a:schemeClr val="dk1"/>
              </a:solidFill>
              <a:highlight>
                <a:srgbClr val="FFFFFF"/>
              </a:highlight>
            </a:endParaRPr>
          </a:p>
          <a:p>
            <a:pPr marL="0" lvl="0" indent="0" algn="l" rtl="0">
              <a:spcBef>
                <a:spcPts val="0"/>
              </a:spcBef>
              <a:spcAft>
                <a:spcPts val="0"/>
              </a:spcAft>
              <a:buNone/>
            </a:pPr>
            <a:endParaRPr sz="1050" dirty="0">
              <a:solidFill>
                <a:schemeClr val="dk1"/>
              </a:solidFill>
              <a:highlight>
                <a:srgbClr val="FFFFFF"/>
              </a:highlight>
            </a:endParaRPr>
          </a:p>
          <a:p>
            <a:pPr marL="0" lvl="0" indent="0" algn="l" rtl="0">
              <a:spcBef>
                <a:spcPts val="0"/>
              </a:spcBef>
              <a:spcAft>
                <a:spcPts val="0"/>
              </a:spcAft>
              <a:buNone/>
            </a:pPr>
            <a:r>
              <a:rPr lang="en" sz="1050" dirty="0">
                <a:solidFill>
                  <a:schemeClr val="dk1"/>
                </a:solidFill>
                <a:highlight>
                  <a:srgbClr val="FFFFFF"/>
                </a:highlight>
              </a:rPr>
              <a:t>Open University is a public British University that also has the highest number of undergraduate students in the UK. </a:t>
            </a:r>
            <a:r>
              <a:rPr lang="en" sz="1050" dirty="0">
                <a:solidFill>
                  <a:srgbClr val="008ABC"/>
                </a:solidFill>
                <a:highlight>
                  <a:srgbClr val="FFFFFF"/>
                </a:highlight>
                <a:uFill>
                  <a:noFill/>
                </a:uFill>
                <a:hlinkClick r:id="rId3">
                  <a:extLst>
                    <a:ext uri="{A12FA001-AC4F-418D-AE19-62706E023703}">
                      <ahyp:hlinkClr xmlns:ahyp="http://schemas.microsoft.com/office/drawing/2018/hyperlinkcolor" val="tx"/>
                    </a:ext>
                  </a:extLst>
                </a:hlinkClick>
              </a:rPr>
              <a:t>It is the largest academic institution in the United Kingdom (and one of the largest in Europe) with 2 Million enrolled students since it is established at 1969.</a:t>
            </a:r>
            <a:r>
              <a:rPr lang="en" sz="1050" dirty="0">
                <a:solidFill>
                  <a:schemeClr val="dk1"/>
                </a:solidFill>
                <a:highlight>
                  <a:srgbClr val="FFFFFF"/>
                </a:highlight>
              </a:rPr>
              <a:t> As can be understood from its name, Open University mainly populated by off-campus students.</a:t>
            </a:r>
            <a:endParaRPr sz="1050" dirty="0">
              <a:solidFill>
                <a:schemeClr val="dk1"/>
              </a:solidFill>
              <a:highlight>
                <a:srgbClr val="FFFFFF"/>
              </a:highlight>
            </a:endParaRPr>
          </a:p>
          <a:p>
            <a:pPr marL="0" lvl="0" indent="0" algn="l" rtl="0">
              <a:spcBef>
                <a:spcPts val="0"/>
              </a:spcBef>
              <a:spcAft>
                <a:spcPts val="0"/>
              </a:spcAft>
              <a:buNone/>
            </a:pPr>
            <a:endParaRPr sz="1050" dirty="0">
              <a:solidFill>
                <a:schemeClr val="dk1"/>
              </a:solidFill>
              <a:highlight>
                <a:srgbClr val="FFFFFF"/>
              </a:highlight>
            </a:endParaRPr>
          </a:p>
          <a:p>
            <a:pPr marL="457200" lvl="0" indent="-295275" algn="l" rtl="0">
              <a:spcBef>
                <a:spcPts val="0"/>
              </a:spcBef>
              <a:spcAft>
                <a:spcPts val="0"/>
              </a:spcAft>
              <a:buClr>
                <a:schemeClr val="dk1"/>
              </a:buClr>
              <a:buSzPts val="1050"/>
              <a:buChar char="-"/>
            </a:pPr>
            <a:endParaRPr sz="1050" dirty="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e477beaa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e477beaa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295275" algn="l" rtl="0">
              <a:spcBef>
                <a:spcPts val="0"/>
              </a:spcBef>
              <a:spcAft>
                <a:spcPts val="0"/>
              </a:spcAft>
              <a:buClr>
                <a:srgbClr val="000000"/>
              </a:buClr>
              <a:buSzPts val="1050"/>
              <a:buChar char="-"/>
            </a:pPr>
            <a:r>
              <a:rPr lang="en" sz="1050" dirty="0">
                <a:highlight>
                  <a:schemeClr val="lt1"/>
                </a:highlight>
              </a:rPr>
              <a:t>Overview of data should include the general size (how many students do we end up with) in the notebook</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093b0f05_3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093b0f05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e477beaa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e477beaa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e4e478d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e4e478d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dirty="0">
                <a:solidFill>
                  <a:schemeClr val="dk1"/>
                </a:solidFill>
              </a:rPr>
              <a:t>Normalization: we one-hot encoded all the variables to make them binary variables, so that the learning algorithms treat them all equally. Some models used a different method for normalization.</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4 different classes in the dataset: students who withdrawn, students who failed, students who passed and students who obtained distinction.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First pass to explore how different algorithms perform with the data. Explored four classification algorithms: k-nearest neighbor, naive-bayes, logistic regression and decision trees. </a:t>
            </a:r>
            <a:endParaRPr dirty="0">
              <a:solidFill>
                <a:schemeClr val="dk1"/>
              </a:solidFill>
            </a:endParaRPr>
          </a:p>
          <a:p>
            <a:pPr marL="914400" lvl="1" indent="-298450" algn="l" rtl="0">
              <a:spcBef>
                <a:spcPts val="0"/>
              </a:spcBef>
              <a:spcAft>
                <a:spcPts val="0"/>
              </a:spcAft>
              <a:buClr>
                <a:schemeClr val="dk1"/>
              </a:buClr>
              <a:buSzPts val="1100"/>
              <a:buChar char="○"/>
            </a:pPr>
            <a:r>
              <a:rPr lang="en" dirty="0">
                <a:solidFill>
                  <a:schemeClr val="dk1"/>
                </a:solidFill>
              </a:rPr>
              <a:t>Selected algorithms that are widely used in many different scenarios.</a:t>
            </a:r>
            <a:endParaRPr dirty="0">
              <a:solidFill>
                <a:schemeClr val="dk1"/>
              </a:solidFill>
            </a:endParaRPr>
          </a:p>
          <a:p>
            <a:pPr marL="914400" lvl="1" indent="-298450" algn="l" rtl="0">
              <a:spcBef>
                <a:spcPts val="0"/>
              </a:spcBef>
              <a:spcAft>
                <a:spcPts val="0"/>
              </a:spcAft>
              <a:buClr>
                <a:schemeClr val="dk1"/>
              </a:buClr>
              <a:buSzPts val="1100"/>
              <a:buChar char="○"/>
            </a:pPr>
            <a:r>
              <a:rPr lang="en" dirty="0">
                <a:solidFill>
                  <a:schemeClr val="dk1"/>
                </a:solidFill>
              </a:rPr>
              <a:t>k-nearest neighbors because it is a very simple and intuitive algorithm.</a:t>
            </a:r>
            <a:endParaRPr dirty="0">
              <a:solidFill>
                <a:schemeClr val="dk1"/>
              </a:solidFill>
            </a:endParaRPr>
          </a:p>
          <a:p>
            <a:pPr marL="914400" lvl="1" indent="-298450" algn="l" rtl="0">
              <a:spcBef>
                <a:spcPts val="0"/>
              </a:spcBef>
              <a:spcAft>
                <a:spcPts val="0"/>
              </a:spcAft>
              <a:buClr>
                <a:schemeClr val="dk1"/>
              </a:buClr>
              <a:buSzPts val="1100"/>
              <a:buChar char="○"/>
            </a:pPr>
            <a:r>
              <a:rPr lang="en" dirty="0">
                <a:solidFill>
                  <a:schemeClr val="dk1"/>
                </a:solidFill>
              </a:rPr>
              <a:t>Naive Bayes and Logistic Regression because are very widely used in many different scenarios.</a:t>
            </a:r>
            <a:endParaRPr dirty="0">
              <a:solidFill>
                <a:schemeClr val="dk1"/>
              </a:solidFill>
            </a:endParaRPr>
          </a:p>
          <a:p>
            <a:pPr marL="914400" lvl="1" indent="-298450" algn="l" rtl="0">
              <a:spcBef>
                <a:spcPts val="0"/>
              </a:spcBef>
              <a:spcAft>
                <a:spcPts val="0"/>
              </a:spcAft>
              <a:buClr>
                <a:schemeClr val="dk1"/>
              </a:buClr>
              <a:buSzPts val="1100"/>
              <a:buChar char="○"/>
            </a:pPr>
            <a:r>
              <a:rPr lang="en" dirty="0">
                <a:solidFill>
                  <a:schemeClr val="dk1"/>
                </a:solidFill>
              </a:rPr>
              <a:t>Decision trees for interpretability. Have a non-linear model in the mix.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Preliminary results showed that the algorithms were labeling many distinction cases as passed, and that in general the algorithms were not performing well in classifying withdraw and fail cases.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Decided to lump together withdraw and fail, and pass and distinction groups. Since the purpose of this study is to predict student success for early interventions, we could consider both a withdraw and fail and as a student who failed, and pass and distinction as a student who succeeded.  </a:t>
            </a:r>
            <a:endParaRPr sz="1950" dirty="0">
              <a:solidFill>
                <a:srgbClr val="21212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e4e478d04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e4e478d0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Next iteration: only two classes.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Explored neural networks too:</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Ensemble with several one-hidden layer neural networks models.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Ensemble of two-hidden layers neural networks models.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All the algorithms that we evaluated performed relatively well.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Decided to create an ensemble of these models and see if we could further improve the accuracy of the predictions by using all the models at the same time.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e477beaa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e477beaa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anlgrbz/student-demographics-online-education-dataoulad/cod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Predicting Student Success</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US" dirty="0"/>
              <a:t>Can we predict student success and use it for early interventions?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311700" y="87450"/>
            <a:ext cx="8520600" cy="55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Model Results</a:t>
            </a:r>
            <a:endParaRPr/>
          </a:p>
        </p:txBody>
      </p:sp>
      <p:sp>
        <p:nvSpPr>
          <p:cNvPr id="171" name="Google Shape;171;p22"/>
          <p:cNvSpPr txBox="1"/>
          <p:nvPr/>
        </p:nvSpPr>
        <p:spPr>
          <a:xfrm>
            <a:off x="400950" y="1299575"/>
            <a:ext cx="17346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a:latin typeface="Open Sans"/>
                <a:ea typeface="Open Sans"/>
                <a:cs typeface="Open Sans"/>
                <a:sym typeface="Open Sans"/>
              </a:rPr>
              <a:t>K-NN</a:t>
            </a:r>
            <a:endParaRPr b="1">
              <a:latin typeface="Open Sans"/>
              <a:ea typeface="Open Sans"/>
              <a:cs typeface="Open Sans"/>
              <a:sym typeface="Open Sans"/>
            </a:endParaRPr>
          </a:p>
        </p:txBody>
      </p:sp>
      <p:sp>
        <p:nvSpPr>
          <p:cNvPr id="172" name="Google Shape;172;p22"/>
          <p:cNvSpPr txBox="1"/>
          <p:nvPr/>
        </p:nvSpPr>
        <p:spPr>
          <a:xfrm>
            <a:off x="400950" y="1913177"/>
            <a:ext cx="17346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a:latin typeface="Open Sans"/>
                <a:ea typeface="Open Sans"/>
                <a:cs typeface="Open Sans"/>
                <a:sym typeface="Open Sans"/>
              </a:rPr>
              <a:t>Naïve-bayes</a:t>
            </a:r>
            <a:endParaRPr b="1">
              <a:latin typeface="Open Sans"/>
              <a:ea typeface="Open Sans"/>
              <a:cs typeface="Open Sans"/>
              <a:sym typeface="Open Sans"/>
            </a:endParaRPr>
          </a:p>
        </p:txBody>
      </p:sp>
      <p:sp>
        <p:nvSpPr>
          <p:cNvPr id="173" name="Google Shape;173;p22"/>
          <p:cNvSpPr txBox="1"/>
          <p:nvPr/>
        </p:nvSpPr>
        <p:spPr>
          <a:xfrm>
            <a:off x="311700" y="2526765"/>
            <a:ext cx="19131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a:latin typeface="Open Sans"/>
                <a:ea typeface="Open Sans"/>
                <a:cs typeface="Open Sans"/>
                <a:sym typeface="Open Sans"/>
              </a:rPr>
              <a:t>Logistic Regression</a:t>
            </a:r>
            <a:endParaRPr b="1">
              <a:latin typeface="Open Sans"/>
              <a:ea typeface="Open Sans"/>
              <a:cs typeface="Open Sans"/>
              <a:sym typeface="Open Sans"/>
            </a:endParaRPr>
          </a:p>
        </p:txBody>
      </p:sp>
      <p:sp>
        <p:nvSpPr>
          <p:cNvPr id="174" name="Google Shape;174;p22"/>
          <p:cNvSpPr txBox="1"/>
          <p:nvPr/>
        </p:nvSpPr>
        <p:spPr>
          <a:xfrm>
            <a:off x="400950" y="3128044"/>
            <a:ext cx="17346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a:latin typeface="Open Sans"/>
                <a:ea typeface="Open Sans"/>
                <a:cs typeface="Open Sans"/>
                <a:sym typeface="Open Sans"/>
              </a:rPr>
              <a:t>Decision Tree</a:t>
            </a:r>
            <a:endParaRPr b="1">
              <a:latin typeface="Open Sans"/>
              <a:ea typeface="Open Sans"/>
              <a:cs typeface="Open Sans"/>
              <a:sym typeface="Open Sans"/>
            </a:endParaRPr>
          </a:p>
        </p:txBody>
      </p:sp>
      <p:sp>
        <p:nvSpPr>
          <p:cNvPr id="175" name="Google Shape;175;p22"/>
          <p:cNvSpPr txBox="1"/>
          <p:nvPr/>
        </p:nvSpPr>
        <p:spPr>
          <a:xfrm>
            <a:off x="222450" y="3704675"/>
            <a:ext cx="19131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a:latin typeface="Open Sans"/>
                <a:ea typeface="Open Sans"/>
                <a:cs typeface="Open Sans"/>
                <a:sym typeface="Open Sans"/>
              </a:rPr>
              <a:t>Neural Net Ensemble - 1 Layer</a:t>
            </a:r>
            <a:endParaRPr b="1">
              <a:latin typeface="Open Sans"/>
              <a:ea typeface="Open Sans"/>
              <a:cs typeface="Open Sans"/>
              <a:sym typeface="Open Sans"/>
            </a:endParaRPr>
          </a:p>
        </p:txBody>
      </p:sp>
      <p:sp>
        <p:nvSpPr>
          <p:cNvPr id="176" name="Google Shape;176;p22"/>
          <p:cNvSpPr txBox="1"/>
          <p:nvPr/>
        </p:nvSpPr>
        <p:spPr>
          <a:xfrm>
            <a:off x="222450" y="4330625"/>
            <a:ext cx="19131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a:latin typeface="Open Sans"/>
                <a:ea typeface="Open Sans"/>
                <a:cs typeface="Open Sans"/>
                <a:sym typeface="Open Sans"/>
              </a:rPr>
              <a:t>Neural Net Ensemble - 2 Layer</a:t>
            </a:r>
            <a:endParaRPr b="1">
              <a:latin typeface="Open Sans"/>
              <a:ea typeface="Open Sans"/>
              <a:cs typeface="Open Sans"/>
              <a:sym typeface="Open Sans"/>
            </a:endParaRPr>
          </a:p>
        </p:txBody>
      </p:sp>
      <p:sp>
        <p:nvSpPr>
          <p:cNvPr id="177" name="Google Shape;177;p22"/>
          <p:cNvSpPr txBox="1"/>
          <p:nvPr/>
        </p:nvSpPr>
        <p:spPr>
          <a:xfrm>
            <a:off x="4483811" y="824800"/>
            <a:ext cx="173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Open Sans"/>
                <a:ea typeface="Open Sans"/>
                <a:cs typeface="Open Sans"/>
                <a:sym typeface="Open Sans"/>
              </a:rPr>
              <a:t>“Pass” Accuracy</a:t>
            </a:r>
            <a:endParaRPr b="1">
              <a:latin typeface="Open Sans"/>
              <a:ea typeface="Open Sans"/>
              <a:cs typeface="Open Sans"/>
              <a:sym typeface="Open Sans"/>
            </a:endParaRPr>
          </a:p>
        </p:txBody>
      </p:sp>
      <p:sp>
        <p:nvSpPr>
          <p:cNvPr id="178" name="Google Shape;178;p22"/>
          <p:cNvSpPr txBox="1"/>
          <p:nvPr/>
        </p:nvSpPr>
        <p:spPr>
          <a:xfrm>
            <a:off x="6639898" y="824800"/>
            <a:ext cx="173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Open Sans"/>
                <a:ea typeface="Open Sans"/>
                <a:cs typeface="Open Sans"/>
                <a:sym typeface="Open Sans"/>
              </a:rPr>
              <a:t>“Fail” Accuracy</a:t>
            </a:r>
            <a:endParaRPr b="1">
              <a:latin typeface="Open Sans"/>
              <a:ea typeface="Open Sans"/>
              <a:cs typeface="Open Sans"/>
              <a:sym typeface="Open Sans"/>
            </a:endParaRPr>
          </a:p>
        </p:txBody>
      </p:sp>
      <p:sp>
        <p:nvSpPr>
          <p:cNvPr id="179" name="Google Shape;179;p22"/>
          <p:cNvSpPr txBox="1"/>
          <p:nvPr/>
        </p:nvSpPr>
        <p:spPr>
          <a:xfrm>
            <a:off x="2327723" y="824800"/>
            <a:ext cx="173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Open Sans"/>
                <a:ea typeface="Open Sans"/>
                <a:cs typeface="Open Sans"/>
                <a:sym typeface="Open Sans"/>
              </a:rPr>
              <a:t>F-1 Score</a:t>
            </a:r>
            <a:endParaRPr b="1">
              <a:latin typeface="Open Sans"/>
              <a:ea typeface="Open Sans"/>
              <a:cs typeface="Open Sans"/>
              <a:sym typeface="Open Sans"/>
            </a:endParaRPr>
          </a:p>
        </p:txBody>
      </p:sp>
      <p:sp>
        <p:nvSpPr>
          <p:cNvPr id="180" name="Google Shape;180;p22"/>
          <p:cNvSpPr txBox="1"/>
          <p:nvPr/>
        </p:nvSpPr>
        <p:spPr>
          <a:xfrm>
            <a:off x="2327723" y="129957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0.781</a:t>
            </a:r>
            <a:endParaRPr sz="1600">
              <a:latin typeface="Open Sans"/>
              <a:ea typeface="Open Sans"/>
              <a:cs typeface="Open Sans"/>
              <a:sym typeface="Open Sans"/>
            </a:endParaRPr>
          </a:p>
        </p:txBody>
      </p:sp>
      <p:sp>
        <p:nvSpPr>
          <p:cNvPr id="181" name="Google Shape;181;p22"/>
          <p:cNvSpPr txBox="1"/>
          <p:nvPr/>
        </p:nvSpPr>
        <p:spPr>
          <a:xfrm>
            <a:off x="4483798" y="129957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80%</a:t>
            </a:r>
            <a:endParaRPr sz="1600">
              <a:latin typeface="Open Sans"/>
              <a:ea typeface="Open Sans"/>
              <a:cs typeface="Open Sans"/>
              <a:sym typeface="Open Sans"/>
            </a:endParaRPr>
          </a:p>
        </p:txBody>
      </p:sp>
      <p:sp>
        <p:nvSpPr>
          <p:cNvPr id="182" name="Google Shape;182;p22"/>
          <p:cNvSpPr txBox="1"/>
          <p:nvPr/>
        </p:nvSpPr>
        <p:spPr>
          <a:xfrm>
            <a:off x="6639873" y="129957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76%</a:t>
            </a:r>
            <a:endParaRPr sz="1600">
              <a:latin typeface="Open Sans"/>
              <a:ea typeface="Open Sans"/>
              <a:cs typeface="Open Sans"/>
              <a:sym typeface="Open Sans"/>
            </a:endParaRPr>
          </a:p>
        </p:txBody>
      </p:sp>
      <p:sp>
        <p:nvSpPr>
          <p:cNvPr id="183" name="Google Shape;183;p22"/>
          <p:cNvSpPr txBox="1"/>
          <p:nvPr/>
        </p:nvSpPr>
        <p:spPr>
          <a:xfrm>
            <a:off x="2327723" y="1913175"/>
            <a:ext cx="1734600" cy="431100"/>
          </a:xfrm>
          <a:prstGeom prst="rect">
            <a:avLst/>
          </a:prstGeom>
          <a:solidFill>
            <a:srgbClr val="F4CCCC"/>
          </a:solid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0.751</a:t>
            </a:r>
            <a:endParaRPr sz="1600">
              <a:latin typeface="Open Sans"/>
              <a:ea typeface="Open Sans"/>
              <a:cs typeface="Open Sans"/>
              <a:sym typeface="Open Sans"/>
            </a:endParaRPr>
          </a:p>
        </p:txBody>
      </p:sp>
      <p:sp>
        <p:nvSpPr>
          <p:cNvPr id="184" name="Google Shape;184;p22"/>
          <p:cNvSpPr txBox="1"/>
          <p:nvPr/>
        </p:nvSpPr>
        <p:spPr>
          <a:xfrm>
            <a:off x="4483798" y="1913175"/>
            <a:ext cx="1734600" cy="431100"/>
          </a:xfrm>
          <a:prstGeom prst="rect">
            <a:avLst/>
          </a:prstGeom>
          <a:solidFill>
            <a:srgbClr val="F4CCCC"/>
          </a:solid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77%</a:t>
            </a:r>
            <a:endParaRPr sz="1600">
              <a:latin typeface="Open Sans"/>
              <a:ea typeface="Open Sans"/>
              <a:cs typeface="Open Sans"/>
              <a:sym typeface="Open Sans"/>
            </a:endParaRPr>
          </a:p>
        </p:txBody>
      </p:sp>
      <p:sp>
        <p:nvSpPr>
          <p:cNvPr id="185" name="Google Shape;185;p22"/>
          <p:cNvSpPr txBox="1"/>
          <p:nvPr/>
        </p:nvSpPr>
        <p:spPr>
          <a:xfrm>
            <a:off x="6639873" y="1913175"/>
            <a:ext cx="1734600" cy="431100"/>
          </a:xfrm>
          <a:prstGeom prst="rect">
            <a:avLst/>
          </a:prstGeom>
          <a:solidFill>
            <a:srgbClr val="F4CCCC"/>
          </a:solid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73%</a:t>
            </a:r>
            <a:endParaRPr sz="1600">
              <a:latin typeface="Open Sans"/>
              <a:ea typeface="Open Sans"/>
              <a:cs typeface="Open Sans"/>
              <a:sym typeface="Open Sans"/>
            </a:endParaRPr>
          </a:p>
        </p:txBody>
      </p:sp>
      <p:sp>
        <p:nvSpPr>
          <p:cNvPr id="186" name="Google Shape;186;p22"/>
          <p:cNvSpPr txBox="1"/>
          <p:nvPr/>
        </p:nvSpPr>
        <p:spPr>
          <a:xfrm>
            <a:off x="2327723" y="252677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0.813</a:t>
            </a:r>
            <a:endParaRPr sz="1600">
              <a:latin typeface="Open Sans"/>
              <a:ea typeface="Open Sans"/>
              <a:cs typeface="Open Sans"/>
              <a:sym typeface="Open Sans"/>
            </a:endParaRPr>
          </a:p>
        </p:txBody>
      </p:sp>
      <p:sp>
        <p:nvSpPr>
          <p:cNvPr id="187" name="Google Shape;187;p22"/>
          <p:cNvSpPr txBox="1"/>
          <p:nvPr/>
        </p:nvSpPr>
        <p:spPr>
          <a:xfrm>
            <a:off x="4483798" y="252677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86%</a:t>
            </a:r>
            <a:endParaRPr sz="1600">
              <a:latin typeface="Open Sans"/>
              <a:ea typeface="Open Sans"/>
              <a:cs typeface="Open Sans"/>
              <a:sym typeface="Open Sans"/>
            </a:endParaRPr>
          </a:p>
        </p:txBody>
      </p:sp>
      <p:sp>
        <p:nvSpPr>
          <p:cNvPr id="188" name="Google Shape;188;p22"/>
          <p:cNvSpPr txBox="1"/>
          <p:nvPr/>
        </p:nvSpPr>
        <p:spPr>
          <a:xfrm>
            <a:off x="6639873" y="252677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76%</a:t>
            </a:r>
            <a:endParaRPr sz="1600">
              <a:latin typeface="Open Sans"/>
              <a:ea typeface="Open Sans"/>
              <a:cs typeface="Open Sans"/>
              <a:sym typeface="Open Sans"/>
            </a:endParaRPr>
          </a:p>
        </p:txBody>
      </p:sp>
      <p:sp>
        <p:nvSpPr>
          <p:cNvPr id="189" name="Google Shape;189;p22"/>
          <p:cNvSpPr txBox="1"/>
          <p:nvPr/>
        </p:nvSpPr>
        <p:spPr>
          <a:xfrm>
            <a:off x="2327723" y="3128050"/>
            <a:ext cx="1734600" cy="431100"/>
          </a:xfrm>
          <a:prstGeom prst="rect">
            <a:avLst/>
          </a:prstGeom>
          <a:no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0.786</a:t>
            </a:r>
            <a:endParaRPr sz="1600">
              <a:latin typeface="Open Sans"/>
              <a:ea typeface="Open Sans"/>
              <a:cs typeface="Open Sans"/>
              <a:sym typeface="Open Sans"/>
            </a:endParaRPr>
          </a:p>
        </p:txBody>
      </p:sp>
      <p:sp>
        <p:nvSpPr>
          <p:cNvPr id="190" name="Google Shape;190;p22"/>
          <p:cNvSpPr txBox="1"/>
          <p:nvPr/>
        </p:nvSpPr>
        <p:spPr>
          <a:xfrm>
            <a:off x="4483798" y="3128050"/>
            <a:ext cx="1734600" cy="431100"/>
          </a:xfrm>
          <a:prstGeom prst="rect">
            <a:avLst/>
          </a:prstGeom>
          <a:no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83%</a:t>
            </a:r>
            <a:endParaRPr sz="1600">
              <a:latin typeface="Open Sans"/>
              <a:ea typeface="Open Sans"/>
              <a:cs typeface="Open Sans"/>
              <a:sym typeface="Open Sans"/>
            </a:endParaRPr>
          </a:p>
        </p:txBody>
      </p:sp>
      <p:sp>
        <p:nvSpPr>
          <p:cNvPr id="191" name="Google Shape;191;p22"/>
          <p:cNvSpPr txBox="1"/>
          <p:nvPr/>
        </p:nvSpPr>
        <p:spPr>
          <a:xfrm>
            <a:off x="6639873" y="3128050"/>
            <a:ext cx="1734600" cy="431100"/>
          </a:xfrm>
          <a:prstGeom prst="rect">
            <a:avLst/>
          </a:prstGeom>
          <a:no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74%</a:t>
            </a:r>
            <a:endParaRPr sz="1600">
              <a:latin typeface="Open Sans"/>
              <a:ea typeface="Open Sans"/>
              <a:cs typeface="Open Sans"/>
              <a:sym typeface="Open Sans"/>
            </a:endParaRPr>
          </a:p>
        </p:txBody>
      </p:sp>
      <p:sp>
        <p:nvSpPr>
          <p:cNvPr id="192" name="Google Shape;192;p22"/>
          <p:cNvSpPr txBox="1"/>
          <p:nvPr/>
        </p:nvSpPr>
        <p:spPr>
          <a:xfrm>
            <a:off x="2327723" y="372932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0.820</a:t>
            </a:r>
            <a:endParaRPr sz="1600">
              <a:latin typeface="Open Sans"/>
              <a:ea typeface="Open Sans"/>
              <a:cs typeface="Open Sans"/>
              <a:sym typeface="Open Sans"/>
            </a:endParaRPr>
          </a:p>
        </p:txBody>
      </p:sp>
      <p:sp>
        <p:nvSpPr>
          <p:cNvPr id="193" name="Google Shape;193;p22"/>
          <p:cNvSpPr txBox="1"/>
          <p:nvPr/>
        </p:nvSpPr>
        <p:spPr>
          <a:xfrm>
            <a:off x="4483798" y="3729325"/>
            <a:ext cx="1734600" cy="431100"/>
          </a:xfrm>
          <a:prstGeom prst="rect">
            <a:avLst/>
          </a:prstGeom>
          <a:solidFill>
            <a:srgbClr val="D9EAD3"/>
          </a:solid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87%</a:t>
            </a:r>
            <a:endParaRPr sz="1600">
              <a:latin typeface="Open Sans"/>
              <a:ea typeface="Open Sans"/>
              <a:cs typeface="Open Sans"/>
              <a:sym typeface="Open Sans"/>
            </a:endParaRPr>
          </a:p>
        </p:txBody>
      </p:sp>
      <p:sp>
        <p:nvSpPr>
          <p:cNvPr id="194" name="Google Shape;194;p22"/>
          <p:cNvSpPr txBox="1"/>
          <p:nvPr/>
        </p:nvSpPr>
        <p:spPr>
          <a:xfrm>
            <a:off x="6639873" y="3729325"/>
            <a:ext cx="17346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77%</a:t>
            </a:r>
            <a:endParaRPr sz="1600">
              <a:latin typeface="Open Sans"/>
              <a:ea typeface="Open Sans"/>
              <a:cs typeface="Open Sans"/>
              <a:sym typeface="Open Sans"/>
            </a:endParaRPr>
          </a:p>
        </p:txBody>
      </p:sp>
      <p:sp>
        <p:nvSpPr>
          <p:cNvPr id="195" name="Google Shape;195;p22"/>
          <p:cNvSpPr txBox="1"/>
          <p:nvPr/>
        </p:nvSpPr>
        <p:spPr>
          <a:xfrm>
            <a:off x="2327723" y="4330600"/>
            <a:ext cx="1734600" cy="431100"/>
          </a:xfrm>
          <a:prstGeom prst="rect">
            <a:avLst/>
          </a:prstGeom>
          <a:solidFill>
            <a:srgbClr val="D9EAD3"/>
          </a:solid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0.824</a:t>
            </a:r>
            <a:endParaRPr sz="1600">
              <a:latin typeface="Open Sans"/>
              <a:ea typeface="Open Sans"/>
              <a:cs typeface="Open Sans"/>
              <a:sym typeface="Open Sans"/>
            </a:endParaRPr>
          </a:p>
        </p:txBody>
      </p:sp>
      <p:sp>
        <p:nvSpPr>
          <p:cNvPr id="196" name="Google Shape;196;p22"/>
          <p:cNvSpPr txBox="1"/>
          <p:nvPr/>
        </p:nvSpPr>
        <p:spPr>
          <a:xfrm>
            <a:off x="4483798" y="4330600"/>
            <a:ext cx="1734600" cy="431100"/>
          </a:xfrm>
          <a:prstGeom prst="rect">
            <a:avLst/>
          </a:prstGeom>
          <a:solidFill>
            <a:srgbClr val="D9EAD3"/>
          </a:solid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87%</a:t>
            </a:r>
            <a:endParaRPr sz="1600">
              <a:latin typeface="Open Sans"/>
              <a:ea typeface="Open Sans"/>
              <a:cs typeface="Open Sans"/>
              <a:sym typeface="Open Sans"/>
            </a:endParaRPr>
          </a:p>
        </p:txBody>
      </p:sp>
      <p:sp>
        <p:nvSpPr>
          <p:cNvPr id="197" name="Google Shape;197;p22"/>
          <p:cNvSpPr txBox="1"/>
          <p:nvPr/>
        </p:nvSpPr>
        <p:spPr>
          <a:xfrm>
            <a:off x="6639873" y="4330600"/>
            <a:ext cx="1734600" cy="431100"/>
          </a:xfrm>
          <a:prstGeom prst="rect">
            <a:avLst/>
          </a:prstGeom>
          <a:solidFill>
            <a:srgbClr val="D9EAD3"/>
          </a:solid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78%</a:t>
            </a:r>
            <a:endParaRPr sz="16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Ensemble Method</a:t>
            </a:r>
            <a:endParaRPr/>
          </a:p>
        </p:txBody>
      </p:sp>
      <p:sp>
        <p:nvSpPr>
          <p:cNvPr id="203" name="Google Shape;203;p23"/>
          <p:cNvSpPr txBox="1"/>
          <p:nvPr/>
        </p:nvSpPr>
        <p:spPr>
          <a:xfrm>
            <a:off x="3556949" y="3657750"/>
            <a:ext cx="2030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Open Sans"/>
                <a:ea typeface="Open Sans"/>
                <a:cs typeface="Open Sans"/>
                <a:sym typeface="Open Sans"/>
              </a:rPr>
              <a:t>“Pass” Accuracy</a:t>
            </a:r>
            <a:endParaRPr sz="1800" b="1">
              <a:latin typeface="Open Sans"/>
              <a:ea typeface="Open Sans"/>
              <a:cs typeface="Open Sans"/>
              <a:sym typeface="Open Sans"/>
            </a:endParaRPr>
          </a:p>
        </p:txBody>
      </p:sp>
      <p:sp>
        <p:nvSpPr>
          <p:cNvPr id="204" name="Google Shape;204;p23"/>
          <p:cNvSpPr txBox="1"/>
          <p:nvPr/>
        </p:nvSpPr>
        <p:spPr>
          <a:xfrm>
            <a:off x="6080275" y="3657750"/>
            <a:ext cx="2030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Open Sans"/>
                <a:ea typeface="Open Sans"/>
                <a:cs typeface="Open Sans"/>
                <a:sym typeface="Open Sans"/>
              </a:rPr>
              <a:t>“Fail” Accuracy</a:t>
            </a:r>
            <a:endParaRPr sz="1800" b="1">
              <a:latin typeface="Open Sans"/>
              <a:ea typeface="Open Sans"/>
              <a:cs typeface="Open Sans"/>
              <a:sym typeface="Open Sans"/>
            </a:endParaRPr>
          </a:p>
        </p:txBody>
      </p:sp>
      <p:sp>
        <p:nvSpPr>
          <p:cNvPr id="205" name="Google Shape;205;p23"/>
          <p:cNvSpPr txBox="1"/>
          <p:nvPr/>
        </p:nvSpPr>
        <p:spPr>
          <a:xfrm>
            <a:off x="1033623" y="3657750"/>
            <a:ext cx="2030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Open Sans"/>
                <a:ea typeface="Open Sans"/>
                <a:cs typeface="Open Sans"/>
                <a:sym typeface="Open Sans"/>
              </a:rPr>
              <a:t>F-1 Score</a:t>
            </a:r>
            <a:endParaRPr sz="1800" b="1">
              <a:latin typeface="Open Sans"/>
              <a:ea typeface="Open Sans"/>
              <a:cs typeface="Open Sans"/>
              <a:sym typeface="Open Sans"/>
            </a:endParaRPr>
          </a:p>
        </p:txBody>
      </p:sp>
      <p:sp>
        <p:nvSpPr>
          <p:cNvPr id="206" name="Google Shape;206;p23"/>
          <p:cNvSpPr txBox="1"/>
          <p:nvPr/>
        </p:nvSpPr>
        <p:spPr>
          <a:xfrm>
            <a:off x="1033636" y="4227194"/>
            <a:ext cx="20301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0.819</a:t>
            </a:r>
            <a:endParaRPr sz="1600">
              <a:latin typeface="Open Sans"/>
              <a:ea typeface="Open Sans"/>
              <a:cs typeface="Open Sans"/>
              <a:sym typeface="Open Sans"/>
            </a:endParaRPr>
          </a:p>
        </p:txBody>
      </p:sp>
      <p:sp>
        <p:nvSpPr>
          <p:cNvPr id="207" name="Google Shape;207;p23"/>
          <p:cNvSpPr txBox="1"/>
          <p:nvPr/>
        </p:nvSpPr>
        <p:spPr>
          <a:xfrm>
            <a:off x="3556947" y="4227194"/>
            <a:ext cx="20301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87%</a:t>
            </a:r>
            <a:endParaRPr sz="1600">
              <a:latin typeface="Open Sans"/>
              <a:ea typeface="Open Sans"/>
              <a:cs typeface="Open Sans"/>
              <a:sym typeface="Open Sans"/>
            </a:endParaRPr>
          </a:p>
        </p:txBody>
      </p:sp>
      <p:sp>
        <p:nvSpPr>
          <p:cNvPr id="208" name="Google Shape;208;p23"/>
          <p:cNvSpPr txBox="1"/>
          <p:nvPr/>
        </p:nvSpPr>
        <p:spPr>
          <a:xfrm>
            <a:off x="6080258" y="4227194"/>
            <a:ext cx="2030100" cy="4311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Open Sans"/>
                <a:ea typeface="Open Sans"/>
                <a:cs typeface="Open Sans"/>
                <a:sym typeface="Open Sans"/>
              </a:rPr>
              <a:t>77%</a:t>
            </a:r>
            <a:endParaRPr sz="1600">
              <a:latin typeface="Open Sans"/>
              <a:ea typeface="Open Sans"/>
              <a:cs typeface="Open Sans"/>
              <a:sym typeface="Open Sans"/>
            </a:endParaRPr>
          </a:p>
        </p:txBody>
      </p:sp>
      <p:sp>
        <p:nvSpPr>
          <p:cNvPr id="209" name="Google Shape;209;p23"/>
          <p:cNvSpPr txBox="1"/>
          <p:nvPr/>
        </p:nvSpPr>
        <p:spPr>
          <a:xfrm>
            <a:off x="768250" y="1152425"/>
            <a:ext cx="2910300" cy="2232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Open Sans"/>
                <a:ea typeface="Open Sans"/>
                <a:cs typeface="Open Sans"/>
                <a:sym typeface="Open Sans"/>
              </a:rPr>
              <a:t>How it Works</a:t>
            </a:r>
            <a:endParaRPr sz="1900" b="1">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1 vote per model</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Tie-breaker uses the most accurate model’s prediction (two-layer neural network ensemble)</a:t>
            </a:r>
            <a:endParaRPr sz="1900">
              <a:latin typeface="Open Sans"/>
              <a:ea typeface="Open Sans"/>
              <a:cs typeface="Open Sans"/>
              <a:sym typeface="Open Sans"/>
            </a:endParaRPr>
          </a:p>
        </p:txBody>
      </p:sp>
      <p:sp>
        <p:nvSpPr>
          <p:cNvPr id="210" name="Google Shape;210;p23"/>
          <p:cNvSpPr txBox="1"/>
          <p:nvPr/>
        </p:nvSpPr>
        <p:spPr>
          <a:xfrm>
            <a:off x="3873643" y="1152425"/>
            <a:ext cx="4502100" cy="22320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Open Sans"/>
                <a:ea typeface="Open Sans"/>
                <a:cs typeface="Open Sans"/>
                <a:sym typeface="Open Sans"/>
              </a:rPr>
              <a:t>Interesting Findings</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Naive Bayes is the model most likely to be the only one correct</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Tie-breaker system was used 92 times, with 66% success</a:t>
            </a:r>
            <a:endParaRPr sz="190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a:latin typeface="Open Sans"/>
                <a:ea typeface="Open Sans"/>
                <a:cs typeface="Open Sans"/>
                <a:sym typeface="Open Sans"/>
              </a:rPr>
              <a:t>Half of the incorrect predictions were unanimous votes</a:t>
            </a:r>
            <a:endParaRPr sz="1900">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animEffect transition="in" filter="fade">
                                      <p:cBhvr>
                                        <p:cTn id="11" dur="1000"/>
                                        <p:tgtEl>
                                          <p:spTgt spid="203"/>
                                        </p:tgtEl>
                                      </p:cBhvr>
                                    </p:animEffect>
                                  </p:childTnLst>
                                </p:cTn>
                              </p:par>
                              <p:par>
                                <p:cTn id="12" presetID="10" presetClass="entr" presetSubtype="0" fill="hold" nodeType="withEffect">
                                  <p:stCondLst>
                                    <p:cond delay="0"/>
                                  </p:stCondLst>
                                  <p:childTnLst>
                                    <p:set>
                                      <p:cBhvr>
                                        <p:cTn id="13" dur="1" fill="hold">
                                          <p:stCondLst>
                                            <p:cond delay="0"/>
                                          </p:stCondLst>
                                        </p:cTn>
                                        <p:tgtEl>
                                          <p:spTgt spid="204"/>
                                        </p:tgtEl>
                                        <p:attrNameLst>
                                          <p:attrName>style.visibility</p:attrName>
                                        </p:attrNameLst>
                                      </p:cBhvr>
                                      <p:to>
                                        <p:strVal val="visible"/>
                                      </p:to>
                                    </p:set>
                                    <p:animEffect transition="in" filter="fade">
                                      <p:cBhvr>
                                        <p:cTn id="14" dur="1000"/>
                                        <p:tgtEl>
                                          <p:spTgt spid="204"/>
                                        </p:tgtEl>
                                      </p:cBhvr>
                                    </p:animEffect>
                                  </p:childTnLst>
                                </p:cTn>
                              </p:par>
                              <p:par>
                                <p:cTn id="15" presetID="10" presetClass="entr" presetSubtype="0" fill="hold" nodeType="with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fade">
                                      <p:cBhvr>
                                        <p:cTn id="17" dur="1000"/>
                                        <p:tgtEl>
                                          <p:spTgt spid="205"/>
                                        </p:tgtEl>
                                      </p:cBhvr>
                                    </p:animEffect>
                                  </p:childTnLst>
                                </p:cTn>
                              </p:par>
                              <p:par>
                                <p:cTn id="18" presetID="10" presetClass="entr" presetSubtype="0" fill="hold" nodeType="withEffect">
                                  <p:stCondLst>
                                    <p:cond delay="0"/>
                                  </p:stCondLst>
                                  <p:childTnLst>
                                    <p:set>
                                      <p:cBhvr>
                                        <p:cTn id="19" dur="1" fill="hold">
                                          <p:stCondLst>
                                            <p:cond delay="0"/>
                                          </p:stCondLst>
                                        </p:cTn>
                                        <p:tgtEl>
                                          <p:spTgt spid="206"/>
                                        </p:tgtEl>
                                        <p:attrNameLst>
                                          <p:attrName>style.visibility</p:attrName>
                                        </p:attrNameLst>
                                      </p:cBhvr>
                                      <p:to>
                                        <p:strVal val="visible"/>
                                      </p:to>
                                    </p:set>
                                    <p:animEffect transition="in" filter="fade">
                                      <p:cBhvr>
                                        <p:cTn id="20" dur="1000"/>
                                        <p:tgtEl>
                                          <p:spTgt spid="206"/>
                                        </p:tgtEl>
                                      </p:cBhvr>
                                    </p:animEffect>
                                  </p:childTnLst>
                                </p:cTn>
                              </p:par>
                              <p:par>
                                <p:cTn id="21" presetID="10" presetClass="entr" presetSubtype="0" fill="hold" nodeType="withEffect">
                                  <p:stCondLst>
                                    <p:cond delay="0"/>
                                  </p:stCondLst>
                                  <p:childTnLst>
                                    <p:set>
                                      <p:cBhvr>
                                        <p:cTn id="22" dur="1" fill="hold">
                                          <p:stCondLst>
                                            <p:cond delay="0"/>
                                          </p:stCondLst>
                                        </p:cTn>
                                        <p:tgtEl>
                                          <p:spTgt spid="207"/>
                                        </p:tgtEl>
                                        <p:attrNameLst>
                                          <p:attrName>style.visibility</p:attrName>
                                        </p:attrNameLst>
                                      </p:cBhvr>
                                      <p:to>
                                        <p:strVal val="visible"/>
                                      </p:to>
                                    </p:set>
                                    <p:animEffect transition="in" filter="fade">
                                      <p:cBhvr>
                                        <p:cTn id="23" dur="1000"/>
                                        <p:tgtEl>
                                          <p:spTgt spid="207"/>
                                        </p:tgtEl>
                                      </p:cBhvr>
                                    </p:animEffect>
                                  </p:childTnLst>
                                </p:cTn>
                              </p:par>
                              <p:par>
                                <p:cTn id="24" presetID="10" presetClass="entr" presetSubtype="0" fill="hold" nodeType="withEffect">
                                  <p:stCondLst>
                                    <p:cond delay="0"/>
                                  </p:stCondLst>
                                  <p:childTnLst>
                                    <p:set>
                                      <p:cBhvr>
                                        <p:cTn id="25" dur="1" fill="hold">
                                          <p:stCondLst>
                                            <p:cond delay="0"/>
                                          </p:stCondLst>
                                        </p:cTn>
                                        <p:tgtEl>
                                          <p:spTgt spid="208"/>
                                        </p:tgtEl>
                                        <p:attrNameLst>
                                          <p:attrName>style.visibility</p:attrName>
                                        </p:attrNameLst>
                                      </p:cBhvr>
                                      <p:to>
                                        <p:strVal val="visible"/>
                                      </p:to>
                                    </p:set>
                                    <p:animEffect transition="in" filter="fade">
                                      <p:cBhvr>
                                        <p:cTn id="26" dur="1000"/>
                                        <p:tgtEl>
                                          <p:spTgt spid="20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Challenges and Insights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a:t>
            </a:r>
            <a:endParaRPr/>
          </a:p>
        </p:txBody>
      </p:sp>
      <p:sp>
        <p:nvSpPr>
          <p:cNvPr id="221" name="Google Shape;221;p25"/>
          <p:cNvSpPr txBox="1">
            <a:spLocks noGrp="1"/>
          </p:cNvSpPr>
          <p:nvPr>
            <p:ph type="body" idx="1"/>
          </p:nvPr>
        </p:nvSpPr>
        <p:spPr>
          <a:xfrm>
            <a:off x="768100" y="1266325"/>
            <a:ext cx="75144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b="1" dirty="0">
                <a:solidFill>
                  <a:srgbClr val="000000"/>
                </a:solidFill>
              </a:rPr>
              <a:t>Mix of variable types</a:t>
            </a:r>
            <a:r>
              <a:rPr lang="en" dirty="0">
                <a:solidFill>
                  <a:srgbClr val="000000"/>
                </a:solidFill>
              </a:rPr>
              <a:t> required bucketing data</a:t>
            </a:r>
            <a:endParaRPr dirty="0">
              <a:solidFill>
                <a:srgbClr val="000000"/>
              </a:solidFill>
            </a:endParaRPr>
          </a:p>
          <a:p>
            <a:pPr marL="457200" lvl="0" indent="-342900" algn="l" rtl="0">
              <a:spcBef>
                <a:spcPts val="1000"/>
              </a:spcBef>
              <a:spcAft>
                <a:spcPts val="0"/>
              </a:spcAft>
              <a:buClr>
                <a:srgbClr val="000000"/>
              </a:buClr>
              <a:buSzPts val="1800"/>
              <a:buChar char="●"/>
            </a:pPr>
            <a:r>
              <a:rPr lang="en" dirty="0">
                <a:solidFill>
                  <a:srgbClr val="000000"/>
                </a:solidFill>
              </a:rPr>
              <a:t>Minimal detail on </a:t>
            </a:r>
            <a:r>
              <a:rPr lang="en" b="1" dirty="0">
                <a:solidFill>
                  <a:srgbClr val="000000"/>
                </a:solidFill>
              </a:rPr>
              <a:t>student demographics</a:t>
            </a:r>
            <a:endParaRPr b="1" dirty="0">
              <a:solidFill>
                <a:srgbClr val="000000"/>
              </a:solidFill>
            </a:endParaRPr>
          </a:p>
          <a:p>
            <a:pPr marL="457200" lvl="0" indent="-342900" algn="l" rtl="0">
              <a:spcBef>
                <a:spcPts val="1000"/>
              </a:spcBef>
              <a:spcAft>
                <a:spcPts val="0"/>
              </a:spcAft>
              <a:buClr>
                <a:srgbClr val="000000"/>
              </a:buClr>
              <a:buSzPts val="1800"/>
              <a:buChar char="●"/>
            </a:pPr>
            <a:r>
              <a:rPr lang="en" dirty="0">
                <a:solidFill>
                  <a:srgbClr val="000000"/>
                </a:solidFill>
              </a:rPr>
              <a:t>No information on </a:t>
            </a:r>
            <a:r>
              <a:rPr lang="en" b="1" dirty="0">
                <a:solidFill>
                  <a:srgbClr val="000000"/>
                </a:solidFill>
              </a:rPr>
              <a:t>course subject or design</a:t>
            </a:r>
            <a:endParaRPr b="1" dirty="0">
              <a:solidFill>
                <a:srgbClr val="000000"/>
              </a:solidFill>
            </a:endParaRPr>
          </a:p>
          <a:p>
            <a:pPr marL="457200" lvl="0" indent="-342900" algn="l" rtl="0">
              <a:spcBef>
                <a:spcPts val="1000"/>
              </a:spcBef>
              <a:spcAft>
                <a:spcPts val="0"/>
              </a:spcAft>
              <a:buClr>
                <a:srgbClr val="000000"/>
              </a:buClr>
              <a:buSzPts val="1800"/>
              <a:buChar char="●"/>
            </a:pPr>
            <a:r>
              <a:rPr lang="en" b="1" dirty="0">
                <a:solidFill>
                  <a:srgbClr val="000000"/>
                </a:solidFill>
              </a:rPr>
              <a:t>Inconsistent approach to assessments</a:t>
            </a:r>
            <a:r>
              <a:rPr lang="en" dirty="0">
                <a:solidFill>
                  <a:srgbClr val="000000"/>
                </a:solidFill>
              </a:rPr>
              <a:t> across courses</a:t>
            </a:r>
            <a:endParaRPr dirty="0">
              <a:solidFill>
                <a:srgbClr val="000000"/>
              </a:solidFill>
            </a:endParaRPr>
          </a:p>
          <a:p>
            <a:pPr marL="457200" lvl="0" indent="-342900" algn="l" rtl="0">
              <a:spcBef>
                <a:spcPts val="1000"/>
              </a:spcBef>
              <a:spcAft>
                <a:spcPts val="1000"/>
              </a:spcAft>
              <a:buClr>
                <a:srgbClr val="000000"/>
              </a:buClr>
              <a:buSzPts val="1800"/>
              <a:buChar char="●"/>
            </a:pPr>
            <a:r>
              <a:rPr lang="en" dirty="0">
                <a:solidFill>
                  <a:srgbClr val="000000"/>
                </a:solidFill>
              </a:rPr>
              <a:t>Challenging to differentiate between </a:t>
            </a:r>
            <a:r>
              <a:rPr lang="en" b="1" dirty="0">
                <a:solidFill>
                  <a:srgbClr val="000000"/>
                </a:solidFill>
              </a:rPr>
              <a:t>students who withdraw</a:t>
            </a:r>
            <a:r>
              <a:rPr lang="en" dirty="0">
                <a:solidFill>
                  <a:srgbClr val="000000"/>
                </a:solidFill>
              </a:rPr>
              <a:t> and </a:t>
            </a:r>
            <a:r>
              <a:rPr lang="en" b="1" dirty="0">
                <a:solidFill>
                  <a:srgbClr val="000000"/>
                </a:solidFill>
              </a:rPr>
              <a:t>students who fail</a:t>
            </a:r>
            <a:endParaRPr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Insights</a:t>
            </a:r>
            <a:endParaRPr/>
          </a:p>
        </p:txBody>
      </p:sp>
      <p:sp>
        <p:nvSpPr>
          <p:cNvPr id="227" name="Google Shape;227;p26"/>
          <p:cNvSpPr txBox="1">
            <a:spLocks noGrp="1"/>
          </p:cNvSpPr>
          <p:nvPr>
            <p:ph type="body" idx="1"/>
          </p:nvPr>
        </p:nvSpPr>
        <p:spPr>
          <a:xfrm>
            <a:off x="768100" y="1266325"/>
            <a:ext cx="75144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The models were more </a:t>
            </a:r>
            <a:r>
              <a:rPr lang="en" b="1" dirty="0">
                <a:solidFill>
                  <a:srgbClr val="000000"/>
                </a:solidFill>
              </a:rPr>
              <a:t>effective at predicting broader categories</a:t>
            </a:r>
            <a:r>
              <a:rPr lang="en" dirty="0">
                <a:solidFill>
                  <a:srgbClr val="000000"/>
                </a:solidFill>
              </a:rPr>
              <a:t> of student outcomes </a:t>
            </a:r>
            <a:endParaRPr dirty="0">
              <a:solidFill>
                <a:srgbClr val="000000"/>
              </a:solidFill>
            </a:endParaRPr>
          </a:p>
          <a:p>
            <a:pPr marL="914400" lvl="1" indent="-317500" algn="l" rtl="0">
              <a:spcBef>
                <a:spcPts val="1000"/>
              </a:spcBef>
              <a:spcAft>
                <a:spcPts val="0"/>
              </a:spcAft>
              <a:buClr>
                <a:srgbClr val="000000"/>
              </a:buClr>
              <a:buSzPts val="1400"/>
              <a:buChar char="○"/>
            </a:pPr>
            <a:r>
              <a:rPr lang="en" dirty="0">
                <a:solidFill>
                  <a:srgbClr val="000000"/>
                </a:solidFill>
              </a:rPr>
              <a:t>Students who withdraw are very similar to students who fail</a:t>
            </a:r>
            <a:endParaRPr dirty="0">
              <a:solidFill>
                <a:srgbClr val="000000"/>
              </a:solidFill>
            </a:endParaRPr>
          </a:p>
          <a:p>
            <a:pPr marL="914400" lvl="1" indent="-317500" algn="l" rtl="0">
              <a:spcBef>
                <a:spcPts val="1000"/>
              </a:spcBef>
              <a:spcAft>
                <a:spcPts val="0"/>
              </a:spcAft>
              <a:buClr>
                <a:srgbClr val="000000"/>
              </a:buClr>
              <a:buSzPts val="1400"/>
              <a:buChar char="○"/>
            </a:pPr>
            <a:r>
              <a:rPr lang="en" dirty="0">
                <a:solidFill>
                  <a:srgbClr val="000000"/>
                </a:solidFill>
              </a:rPr>
              <a:t>Students who pass are very similar to students who pass with distinction</a:t>
            </a:r>
            <a:endParaRPr dirty="0">
              <a:solidFill>
                <a:srgbClr val="000000"/>
              </a:solidFill>
            </a:endParaRPr>
          </a:p>
          <a:p>
            <a:pPr marL="457200" lvl="0" indent="-342900" algn="l" rtl="0">
              <a:spcBef>
                <a:spcPts val="1000"/>
              </a:spcBef>
              <a:spcAft>
                <a:spcPts val="0"/>
              </a:spcAft>
              <a:buClr>
                <a:srgbClr val="000000"/>
              </a:buClr>
              <a:buSzPts val="1800"/>
              <a:buChar char="●"/>
            </a:pPr>
            <a:r>
              <a:rPr lang="en" b="1" dirty="0">
                <a:solidFill>
                  <a:srgbClr val="000000"/>
                </a:solidFill>
              </a:rPr>
              <a:t>Graded assessments in the first half of the term</a:t>
            </a:r>
            <a:r>
              <a:rPr lang="en" dirty="0">
                <a:solidFill>
                  <a:srgbClr val="000000"/>
                </a:solidFill>
              </a:rPr>
              <a:t> are important for predicting student success</a:t>
            </a:r>
            <a:endParaRPr dirty="0">
              <a:solidFill>
                <a:srgbClr val="000000"/>
              </a:solidFill>
            </a:endParaRPr>
          </a:p>
          <a:p>
            <a:pPr marL="457200" lvl="0" indent="-342900" algn="l" rtl="0">
              <a:spcBef>
                <a:spcPts val="1000"/>
              </a:spcBef>
              <a:spcAft>
                <a:spcPts val="1000"/>
              </a:spcAft>
              <a:buClr>
                <a:srgbClr val="000000"/>
              </a:buClr>
              <a:buSzPts val="1800"/>
              <a:buChar char="●"/>
            </a:pPr>
            <a:r>
              <a:rPr lang="en" dirty="0">
                <a:solidFill>
                  <a:srgbClr val="000000"/>
                </a:solidFill>
              </a:rPr>
              <a:t>All the models were </a:t>
            </a:r>
            <a:r>
              <a:rPr lang="en" b="1" dirty="0">
                <a:solidFill>
                  <a:srgbClr val="000000"/>
                </a:solidFill>
              </a:rPr>
              <a:t>better at predicting which students will pass</a:t>
            </a:r>
            <a:r>
              <a:rPr lang="en" dirty="0">
                <a:solidFill>
                  <a:srgbClr val="000000"/>
                </a:solidFill>
              </a:rPr>
              <a:t> than which students will fail</a:t>
            </a:r>
            <a:endParaRPr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Ideas for enhancement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Ideas for Enhancement</a:t>
            </a:r>
            <a:endParaRPr/>
          </a:p>
        </p:txBody>
      </p:sp>
      <p:sp>
        <p:nvSpPr>
          <p:cNvPr id="238" name="Google Shape;238;p28"/>
          <p:cNvSpPr txBox="1">
            <a:spLocks noGrp="1"/>
          </p:cNvSpPr>
          <p:nvPr>
            <p:ph type="body" idx="1"/>
          </p:nvPr>
        </p:nvSpPr>
        <p:spPr>
          <a:xfrm>
            <a:off x="768900" y="1266325"/>
            <a:ext cx="72303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Char char="●"/>
            </a:pPr>
            <a:r>
              <a:rPr lang="en" dirty="0">
                <a:solidFill>
                  <a:srgbClr val="000000"/>
                </a:solidFill>
              </a:rPr>
              <a:t>Test how </a:t>
            </a:r>
            <a:r>
              <a:rPr lang="en" b="1" dirty="0">
                <a:solidFill>
                  <a:srgbClr val="000000"/>
                </a:solidFill>
              </a:rPr>
              <a:t>course design and discipline</a:t>
            </a:r>
            <a:r>
              <a:rPr lang="en" dirty="0">
                <a:solidFill>
                  <a:srgbClr val="000000"/>
                </a:solidFill>
              </a:rPr>
              <a:t> impacts model efficacy</a:t>
            </a:r>
            <a:endParaRPr dirty="0">
              <a:solidFill>
                <a:srgbClr val="000000"/>
              </a:solidFill>
            </a:endParaRPr>
          </a:p>
          <a:p>
            <a:pPr marL="457200" lvl="0" indent="-342900" algn="l" rtl="0">
              <a:spcBef>
                <a:spcPts val="1000"/>
              </a:spcBef>
              <a:spcAft>
                <a:spcPts val="0"/>
              </a:spcAft>
              <a:buClr>
                <a:srgbClr val="000000"/>
              </a:buClr>
              <a:buSzPts val="1800"/>
              <a:buChar char="●"/>
            </a:pPr>
            <a:r>
              <a:rPr lang="en" dirty="0">
                <a:solidFill>
                  <a:srgbClr val="000000"/>
                </a:solidFill>
              </a:rPr>
              <a:t>Predict student success at </a:t>
            </a:r>
            <a:r>
              <a:rPr lang="en" b="1" dirty="0">
                <a:solidFill>
                  <a:srgbClr val="000000"/>
                </a:solidFill>
              </a:rPr>
              <a:t>different points in the term</a:t>
            </a:r>
            <a:endParaRPr b="1" dirty="0">
              <a:solidFill>
                <a:srgbClr val="000000"/>
              </a:solidFill>
            </a:endParaRPr>
          </a:p>
          <a:p>
            <a:pPr marL="457200" lvl="0" indent="-342900" algn="l" rtl="0">
              <a:spcBef>
                <a:spcPts val="1000"/>
              </a:spcBef>
              <a:spcAft>
                <a:spcPts val="0"/>
              </a:spcAft>
              <a:buClr>
                <a:srgbClr val="000000"/>
              </a:buClr>
              <a:buSzPts val="1800"/>
              <a:buChar char="●"/>
            </a:pPr>
            <a:r>
              <a:rPr lang="en" dirty="0">
                <a:solidFill>
                  <a:srgbClr val="000000"/>
                </a:solidFill>
              </a:rPr>
              <a:t>Experiment with different metrics of </a:t>
            </a:r>
            <a:r>
              <a:rPr lang="en" b="1" dirty="0">
                <a:solidFill>
                  <a:srgbClr val="000000"/>
                </a:solidFill>
              </a:rPr>
              <a:t>Virtual Learning Environment (VLE) click data</a:t>
            </a:r>
            <a:endParaRPr b="1" dirty="0">
              <a:solidFill>
                <a:srgbClr val="000000"/>
              </a:solidFill>
            </a:endParaRPr>
          </a:p>
          <a:p>
            <a:pPr marL="457200" lvl="0" indent="-342900" algn="l" rtl="0">
              <a:spcBef>
                <a:spcPts val="1000"/>
              </a:spcBef>
              <a:spcAft>
                <a:spcPts val="0"/>
              </a:spcAft>
              <a:buClr>
                <a:srgbClr val="000000"/>
              </a:buClr>
              <a:buSzPts val="1800"/>
              <a:buChar char="●"/>
            </a:pPr>
            <a:r>
              <a:rPr lang="en" dirty="0">
                <a:solidFill>
                  <a:srgbClr val="000000"/>
                </a:solidFill>
              </a:rPr>
              <a:t>Experiment with different ways of </a:t>
            </a:r>
            <a:r>
              <a:rPr lang="en" b="1" dirty="0">
                <a:solidFill>
                  <a:srgbClr val="000000"/>
                </a:solidFill>
              </a:rPr>
              <a:t>filtering assessment score</a:t>
            </a:r>
            <a:r>
              <a:rPr lang="en" dirty="0">
                <a:solidFill>
                  <a:srgbClr val="000000"/>
                </a:solidFill>
              </a:rPr>
              <a:t> features</a:t>
            </a:r>
            <a:endParaRPr dirty="0">
              <a:solidFill>
                <a:srgbClr val="000000"/>
              </a:solidFill>
            </a:endParaRPr>
          </a:p>
          <a:p>
            <a:pPr marL="457200" lvl="0" indent="-342900" algn="l" rtl="0">
              <a:spcBef>
                <a:spcPts val="1000"/>
              </a:spcBef>
              <a:spcAft>
                <a:spcPts val="1000"/>
              </a:spcAft>
              <a:buClr>
                <a:srgbClr val="000000"/>
              </a:buClr>
              <a:buSzPts val="1800"/>
              <a:buChar char="●"/>
            </a:pPr>
            <a:r>
              <a:rPr lang="en" dirty="0">
                <a:solidFill>
                  <a:srgbClr val="000000"/>
                </a:solidFill>
              </a:rPr>
              <a:t>Additional </a:t>
            </a:r>
            <a:r>
              <a:rPr lang="en" b="1" dirty="0">
                <a:solidFill>
                  <a:srgbClr val="000000"/>
                </a:solidFill>
              </a:rPr>
              <a:t>feature engineering</a:t>
            </a:r>
            <a:r>
              <a:rPr lang="en" dirty="0">
                <a:solidFill>
                  <a:srgbClr val="000000"/>
                </a:solidFill>
              </a:rPr>
              <a:t> </a:t>
            </a:r>
            <a:endParaRPr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311700" y="1864350"/>
            <a:ext cx="8520600" cy="7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 Virtual Learning in 2021</a:t>
            </a:r>
            <a:endParaRPr/>
          </a:p>
        </p:txBody>
      </p:sp>
      <p:sp>
        <p:nvSpPr>
          <p:cNvPr id="73" name="Google Shape;73;p14"/>
          <p:cNvSpPr txBox="1"/>
          <p:nvPr/>
        </p:nvSpPr>
        <p:spPr>
          <a:xfrm>
            <a:off x="966875" y="1152425"/>
            <a:ext cx="3349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Open Sans"/>
                <a:ea typeface="Open Sans"/>
                <a:cs typeface="Open Sans"/>
                <a:sym typeface="Open Sans"/>
              </a:rPr>
              <a:t>For Business: </a:t>
            </a:r>
            <a:endParaRPr sz="1800" b="1">
              <a:latin typeface="Open Sans"/>
              <a:ea typeface="Open Sans"/>
              <a:cs typeface="Open Sans"/>
              <a:sym typeface="Open Sans"/>
            </a:endParaRPr>
          </a:p>
        </p:txBody>
      </p:sp>
      <p:sp>
        <p:nvSpPr>
          <p:cNvPr id="74" name="Google Shape;74;p14"/>
          <p:cNvSpPr txBox="1"/>
          <p:nvPr/>
        </p:nvSpPr>
        <p:spPr>
          <a:xfrm>
            <a:off x="625475" y="1612350"/>
            <a:ext cx="3873600" cy="2465700"/>
          </a:xfrm>
          <a:prstGeom prst="rect">
            <a:avLst/>
          </a:prstGeom>
          <a:solidFill>
            <a:srgbClr val="D9EAD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1000"/>
              </a:spcBef>
              <a:spcAft>
                <a:spcPts val="0"/>
              </a:spcAft>
              <a:buSzPts val="1600"/>
              <a:buFont typeface="Open Sans"/>
              <a:buChar char="●"/>
            </a:pPr>
            <a:r>
              <a:rPr lang="en" sz="1600">
                <a:latin typeface="Open Sans"/>
                <a:ea typeface="Open Sans"/>
                <a:cs typeface="Open Sans"/>
                <a:sym typeface="Open Sans"/>
              </a:rPr>
              <a:t>Online learning provides an alternative to in-person education</a:t>
            </a:r>
            <a:endParaRPr sz="1600">
              <a:latin typeface="Open Sans"/>
              <a:ea typeface="Open Sans"/>
              <a:cs typeface="Open Sans"/>
              <a:sym typeface="Open Sans"/>
            </a:endParaRPr>
          </a:p>
          <a:p>
            <a:pPr marL="457200" lvl="0" indent="-330200" algn="l" rtl="0">
              <a:spcBef>
                <a:spcPts val="1000"/>
              </a:spcBef>
              <a:spcAft>
                <a:spcPts val="0"/>
              </a:spcAft>
              <a:buSzPts val="1600"/>
              <a:buFont typeface="Open Sans"/>
              <a:buChar char="●"/>
            </a:pPr>
            <a:r>
              <a:rPr lang="en" sz="1600">
                <a:latin typeface="Open Sans"/>
                <a:ea typeface="Open Sans"/>
                <a:cs typeface="Open Sans"/>
                <a:sym typeface="Open Sans"/>
              </a:rPr>
              <a:t>$325 Billion Industry by 2025 </a:t>
            </a:r>
            <a:endParaRPr sz="1600">
              <a:latin typeface="Open Sans"/>
              <a:ea typeface="Open Sans"/>
              <a:cs typeface="Open Sans"/>
              <a:sym typeface="Open Sans"/>
            </a:endParaRPr>
          </a:p>
          <a:p>
            <a:pPr marL="457200" lvl="0" indent="-330200" algn="l" rtl="0">
              <a:spcBef>
                <a:spcPts val="1000"/>
              </a:spcBef>
              <a:spcAft>
                <a:spcPts val="1000"/>
              </a:spcAft>
              <a:buSzPts val="1600"/>
              <a:buFont typeface="Open Sans"/>
              <a:buChar char="●"/>
            </a:pPr>
            <a:r>
              <a:rPr lang="en" sz="1600">
                <a:latin typeface="Open Sans"/>
                <a:ea typeface="Open Sans"/>
                <a:cs typeface="Open Sans"/>
                <a:sym typeface="Open Sans"/>
              </a:rPr>
              <a:t>Students who fail to complete the program could be missed revenue / increase churn </a:t>
            </a:r>
            <a:endParaRPr sz="1600">
              <a:latin typeface="Open Sans"/>
              <a:ea typeface="Open Sans"/>
              <a:cs typeface="Open Sans"/>
              <a:sym typeface="Open Sans"/>
            </a:endParaRPr>
          </a:p>
        </p:txBody>
      </p:sp>
      <p:sp>
        <p:nvSpPr>
          <p:cNvPr id="75" name="Google Shape;75;p14"/>
          <p:cNvSpPr txBox="1"/>
          <p:nvPr/>
        </p:nvSpPr>
        <p:spPr>
          <a:xfrm>
            <a:off x="5062650" y="1152425"/>
            <a:ext cx="3349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Open Sans"/>
                <a:ea typeface="Open Sans"/>
                <a:cs typeface="Open Sans"/>
                <a:sym typeface="Open Sans"/>
              </a:rPr>
              <a:t>For Students: </a:t>
            </a:r>
            <a:endParaRPr sz="1800" b="1">
              <a:latin typeface="Open Sans"/>
              <a:ea typeface="Open Sans"/>
              <a:cs typeface="Open Sans"/>
              <a:sym typeface="Open Sans"/>
            </a:endParaRPr>
          </a:p>
        </p:txBody>
      </p:sp>
      <p:sp>
        <p:nvSpPr>
          <p:cNvPr id="76" name="Google Shape;76;p14"/>
          <p:cNvSpPr txBox="1"/>
          <p:nvPr/>
        </p:nvSpPr>
        <p:spPr>
          <a:xfrm>
            <a:off x="4800600" y="1614125"/>
            <a:ext cx="3873600" cy="2465700"/>
          </a:xfrm>
          <a:prstGeom prst="rect">
            <a:avLst/>
          </a:prstGeom>
          <a:solidFill>
            <a:srgbClr val="FFF2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VLE (Virtual Learning Environments) are new normal in COVID-19 pandemic </a:t>
            </a:r>
            <a:endParaRPr sz="1600">
              <a:latin typeface="Open Sans"/>
              <a:ea typeface="Open Sans"/>
              <a:cs typeface="Open Sans"/>
              <a:sym typeface="Open Sans"/>
            </a:endParaRPr>
          </a:p>
          <a:p>
            <a:pPr marL="457200" lvl="0" indent="-330200" algn="l" rtl="0">
              <a:spcBef>
                <a:spcPts val="1000"/>
              </a:spcBef>
              <a:spcAft>
                <a:spcPts val="0"/>
              </a:spcAft>
              <a:buSzPts val="1600"/>
              <a:buFont typeface="Open Sans"/>
              <a:buChar char="●"/>
            </a:pPr>
            <a:r>
              <a:rPr lang="en" sz="1600">
                <a:latin typeface="Open Sans"/>
                <a:ea typeface="Open Sans"/>
                <a:cs typeface="Open Sans"/>
                <a:sym typeface="Open Sans"/>
              </a:rPr>
              <a:t>Increased flexibility and work-life balance</a:t>
            </a:r>
            <a:endParaRPr sz="1600">
              <a:latin typeface="Open Sans"/>
              <a:ea typeface="Open Sans"/>
              <a:cs typeface="Open Sans"/>
              <a:sym typeface="Open Sans"/>
            </a:endParaRPr>
          </a:p>
          <a:p>
            <a:pPr marL="457200" lvl="0" indent="-330200" algn="l" rtl="0">
              <a:spcBef>
                <a:spcPts val="1000"/>
              </a:spcBef>
              <a:spcAft>
                <a:spcPts val="1000"/>
              </a:spcAft>
              <a:buSzPts val="1600"/>
              <a:buFont typeface="Open Sans"/>
              <a:buChar char="●"/>
            </a:pPr>
            <a:r>
              <a:rPr lang="en" sz="1600">
                <a:latin typeface="Open Sans"/>
                <a:ea typeface="Open Sans"/>
                <a:cs typeface="Open Sans"/>
                <a:sym typeface="Open Sans"/>
              </a:rPr>
              <a:t>Missed opportunities for student interventions compared to in-person environment </a:t>
            </a:r>
            <a:endParaRPr sz="1600">
              <a:latin typeface="Open Sans"/>
              <a:ea typeface="Open Sans"/>
              <a:cs typeface="Open Sans"/>
              <a:sym typeface="Open Sans"/>
            </a:endParaRPr>
          </a:p>
        </p:txBody>
      </p:sp>
      <p:sp>
        <p:nvSpPr>
          <p:cNvPr id="77" name="Google Shape;77;p14"/>
          <p:cNvSpPr txBox="1"/>
          <p:nvPr/>
        </p:nvSpPr>
        <p:spPr>
          <a:xfrm>
            <a:off x="966875" y="4191000"/>
            <a:ext cx="72390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Open Sans"/>
                <a:ea typeface="Open Sans"/>
                <a:cs typeface="Open Sans"/>
                <a:sym typeface="Open Sans"/>
              </a:rPr>
              <a:t>Can we predict student pass/fail outcomes? How soon can we reliably predict outcomes for early interventions? </a:t>
            </a:r>
            <a:endParaRPr sz="1900" b="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 EDA </a:t>
            </a:r>
            <a:endParaRPr/>
          </a:p>
        </p:txBody>
      </p:sp>
      <p:sp>
        <p:nvSpPr>
          <p:cNvPr id="83" name="Google Shape;83;p15"/>
          <p:cNvSpPr txBox="1">
            <a:spLocks noGrp="1"/>
          </p:cNvSpPr>
          <p:nvPr>
            <p:ph type="body" idx="1"/>
          </p:nvPr>
        </p:nvSpPr>
        <p:spPr>
          <a:xfrm>
            <a:off x="311700" y="1266325"/>
            <a:ext cx="3049500" cy="3302700"/>
          </a:xfrm>
          <a:prstGeom prst="rect">
            <a:avLst/>
          </a:prstGeom>
        </p:spPr>
        <p:txBody>
          <a:bodyPr spcFirstLastPara="1" wrap="square" lIns="91425" tIns="91425" rIns="91425" bIns="91425" anchor="t" anchorCtr="0">
            <a:normAutofit lnSpcReduction="10000"/>
          </a:bodyPr>
          <a:lstStyle/>
          <a:p>
            <a:pPr marL="0" lvl="0" indent="0" algn="l" rtl="0">
              <a:lnSpc>
                <a:spcPct val="125000"/>
              </a:lnSpc>
              <a:spcBef>
                <a:spcPts val="0"/>
              </a:spcBef>
              <a:spcAft>
                <a:spcPts val="0"/>
              </a:spcAft>
              <a:buNone/>
            </a:pPr>
            <a:r>
              <a:rPr lang="en" u="sng">
                <a:solidFill>
                  <a:schemeClr val="hlink"/>
                </a:solidFill>
                <a:highlight>
                  <a:srgbClr val="FFFFFF"/>
                </a:highlight>
                <a:hlinkClick r:id="rId3"/>
              </a:rPr>
              <a:t>Open University Learning Analytics Dataset (OULAD)</a:t>
            </a:r>
            <a:endParaRPr>
              <a:solidFill>
                <a:srgbClr val="000000"/>
              </a:solidFill>
              <a:highlight>
                <a:srgbClr val="FFFFFF"/>
              </a:highlight>
            </a:endParaRPr>
          </a:p>
          <a:p>
            <a:pPr marL="0" lvl="0" indent="0" algn="l" rtl="0">
              <a:lnSpc>
                <a:spcPct val="100000"/>
              </a:lnSpc>
              <a:spcBef>
                <a:spcPts val="600"/>
              </a:spcBef>
              <a:spcAft>
                <a:spcPts val="0"/>
              </a:spcAft>
              <a:buNone/>
            </a:pPr>
            <a:r>
              <a:rPr lang="en" sz="1550" b="1">
                <a:solidFill>
                  <a:srgbClr val="000000"/>
                </a:solidFill>
                <a:highlight>
                  <a:srgbClr val="FFFFFF"/>
                </a:highlight>
              </a:rPr>
              <a:t>Student demographic data: </a:t>
            </a:r>
            <a:r>
              <a:rPr lang="en" sz="1550">
                <a:solidFill>
                  <a:srgbClr val="000000"/>
                </a:solidFill>
                <a:highlight>
                  <a:srgbClr val="FFFFFF"/>
                </a:highlight>
              </a:rPr>
              <a:t>location, age group, disability, education level, gender</a:t>
            </a:r>
            <a:endParaRPr sz="1550">
              <a:solidFill>
                <a:srgbClr val="000000"/>
              </a:solidFill>
              <a:highlight>
                <a:srgbClr val="FFFFFF"/>
              </a:highlight>
            </a:endParaRPr>
          </a:p>
          <a:p>
            <a:pPr marL="0" lvl="0" indent="0" algn="l" rtl="0">
              <a:lnSpc>
                <a:spcPct val="100000"/>
              </a:lnSpc>
              <a:spcBef>
                <a:spcPts val="0"/>
              </a:spcBef>
              <a:spcAft>
                <a:spcPts val="0"/>
              </a:spcAft>
              <a:buNone/>
            </a:pPr>
            <a:endParaRPr sz="1550">
              <a:solidFill>
                <a:srgbClr val="000000"/>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550" b="1">
                <a:solidFill>
                  <a:srgbClr val="000000"/>
                </a:solidFill>
                <a:highlight>
                  <a:srgbClr val="FFFFFF"/>
                </a:highlight>
              </a:rPr>
              <a:t>Performance data: </a:t>
            </a:r>
            <a:r>
              <a:rPr lang="en" sz="1550">
                <a:solidFill>
                  <a:srgbClr val="000000"/>
                </a:solidFill>
                <a:highlight>
                  <a:srgbClr val="FFFFFF"/>
                </a:highlight>
              </a:rPr>
              <a:t>Student assessment marks</a:t>
            </a:r>
            <a:endParaRPr sz="1550">
              <a:solidFill>
                <a:srgbClr val="000000"/>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sz="1550">
              <a:solidFill>
                <a:srgbClr val="000000"/>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550" b="1">
                <a:solidFill>
                  <a:srgbClr val="000000"/>
                </a:solidFill>
                <a:highlight>
                  <a:srgbClr val="FFFFFF"/>
                </a:highlight>
              </a:rPr>
              <a:t>VLE data:</a:t>
            </a:r>
            <a:r>
              <a:rPr lang="en" sz="1550">
                <a:solidFill>
                  <a:srgbClr val="000000"/>
                </a:solidFill>
                <a:highlight>
                  <a:srgbClr val="FFFFFF"/>
                </a:highlight>
              </a:rPr>
              <a:t> interactions with the Virtual Learning Environment (VLE); clicks</a:t>
            </a:r>
            <a:endParaRPr sz="2300">
              <a:solidFill>
                <a:srgbClr val="000000"/>
              </a:solidFill>
              <a:highlight>
                <a:srgbClr val="FFFFFF"/>
              </a:highlight>
            </a:endParaRPr>
          </a:p>
        </p:txBody>
      </p:sp>
      <p:pic>
        <p:nvPicPr>
          <p:cNvPr id="84" name="Google Shape;84;p15"/>
          <p:cNvPicPr preferRelativeResize="0"/>
          <p:nvPr/>
        </p:nvPicPr>
        <p:blipFill>
          <a:blip r:embed="rId4">
            <a:alphaModFix/>
          </a:blip>
          <a:stretch>
            <a:fillRect/>
          </a:stretch>
        </p:blipFill>
        <p:spPr>
          <a:xfrm>
            <a:off x="4029200" y="375775"/>
            <a:ext cx="4758449" cy="2442575"/>
          </a:xfrm>
          <a:prstGeom prst="rect">
            <a:avLst/>
          </a:prstGeom>
          <a:noFill/>
          <a:ln>
            <a:noFill/>
          </a:ln>
        </p:spPr>
      </p:pic>
      <p:pic>
        <p:nvPicPr>
          <p:cNvPr id="85" name="Google Shape;85;p15"/>
          <p:cNvPicPr preferRelativeResize="0"/>
          <p:nvPr/>
        </p:nvPicPr>
        <p:blipFill>
          <a:blip r:embed="rId5">
            <a:alphaModFix/>
          </a:blip>
          <a:stretch>
            <a:fillRect/>
          </a:stretch>
        </p:blipFill>
        <p:spPr>
          <a:xfrm>
            <a:off x="3865412" y="3024300"/>
            <a:ext cx="5086024" cy="164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preparation</a:t>
            </a:r>
            <a:endParaRPr/>
          </a:p>
        </p:txBody>
      </p:sp>
      <p:sp>
        <p:nvSpPr>
          <p:cNvPr id="91" name="Google Shape;91;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Defined early intervention period: 50% cutoff</a:t>
            </a:r>
            <a:endParaRPr>
              <a:solidFill>
                <a:srgbClr val="000000"/>
              </a:solidFill>
            </a:endParaRPr>
          </a:p>
          <a:p>
            <a:pPr marL="457200" lvl="0" indent="0" algn="l" rtl="0">
              <a:spcBef>
                <a:spcPts val="1000"/>
              </a:spcBef>
              <a:spcAft>
                <a:spcPts val="0"/>
              </a:spcAft>
              <a:buNone/>
            </a:pPr>
            <a:endParaRPr>
              <a:solidFill>
                <a:srgbClr val="000000"/>
              </a:solidFill>
            </a:endParaRPr>
          </a:p>
          <a:p>
            <a:pPr marL="0" lvl="0" indent="0" algn="l" rtl="0">
              <a:spcBef>
                <a:spcPts val="1000"/>
              </a:spcBef>
              <a:spcAft>
                <a:spcPts val="1000"/>
              </a:spcAft>
              <a:buNone/>
            </a:pPr>
            <a:endParaRPr>
              <a:solidFill>
                <a:srgbClr val="000000"/>
              </a:solidFill>
            </a:endParaRPr>
          </a:p>
        </p:txBody>
      </p:sp>
      <p:graphicFrame>
        <p:nvGraphicFramePr>
          <p:cNvPr id="92" name="Google Shape;92;p16"/>
          <p:cNvGraphicFramePr/>
          <p:nvPr/>
        </p:nvGraphicFramePr>
        <p:xfrm>
          <a:off x="518450" y="1852600"/>
          <a:ext cx="7643175" cy="2587342"/>
        </p:xfrm>
        <a:graphic>
          <a:graphicData uri="http://schemas.openxmlformats.org/drawingml/2006/table">
            <a:tbl>
              <a:tblPr>
                <a:noFill/>
                <a:tableStyleId>{4A608D14-633D-407E-BCAD-7B6DEE282EBC}</a:tableStyleId>
              </a:tblPr>
              <a:tblGrid>
                <a:gridCol w="2547725">
                  <a:extLst>
                    <a:ext uri="{9D8B030D-6E8A-4147-A177-3AD203B41FA5}">
                      <a16:colId xmlns:a16="http://schemas.microsoft.com/office/drawing/2014/main" val="20000"/>
                    </a:ext>
                  </a:extLst>
                </a:gridCol>
                <a:gridCol w="2547725">
                  <a:extLst>
                    <a:ext uri="{9D8B030D-6E8A-4147-A177-3AD203B41FA5}">
                      <a16:colId xmlns:a16="http://schemas.microsoft.com/office/drawing/2014/main" val="20001"/>
                    </a:ext>
                  </a:extLst>
                </a:gridCol>
                <a:gridCol w="2547725">
                  <a:extLst>
                    <a:ext uri="{9D8B030D-6E8A-4147-A177-3AD203B41FA5}">
                      <a16:colId xmlns:a16="http://schemas.microsoft.com/office/drawing/2014/main" val="20002"/>
                    </a:ext>
                  </a:extLst>
                </a:gridCol>
              </a:tblGrid>
              <a:tr h="373150">
                <a:tc>
                  <a:txBody>
                    <a:bodyPr/>
                    <a:lstStyle/>
                    <a:p>
                      <a:pPr marL="0" lvl="0" indent="0" algn="ctr" rtl="0">
                        <a:spcBef>
                          <a:spcPts val="0"/>
                        </a:spcBef>
                        <a:spcAft>
                          <a:spcPts val="0"/>
                        </a:spcAft>
                        <a:buNone/>
                      </a:pPr>
                      <a:r>
                        <a:rPr lang="en" sz="1550" b="1">
                          <a:latin typeface="Open Sans"/>
                          <a:ea typeface="Open Sans"/>
                          <a:cs typeface="Open Sans"/>
                          <a:sym typeface="Open Sans"/>
                        </a:rPr>
                        <a:t>Demographic</a:t>
                      </a:r>
                      <a:endParaRPr>
                        <a:latin typeface="Open Sans"/>
                        <a:ea typeface="Open Sans"/>
                        <a:cs typeface="Open Sans"/>
                        <a:sym typeface="Open Sans"/>
                      </a:endParaRPr>
                    </a:p>
                  </a:txBody>
                  <a:tcPr marL="91425" marR="91425" marT="91425" marB="91425">
                    <a:solidFill>
                      <a:srgbClr val="A2C4C9"/>
                    </a:solidFill>
                  </a:tcPr>
                </a:tc>
                <a:tc>
                  <a:txBody>
                    <a:bodyPr/>
                    <a:lstStyle/>
                    <a:p>
                      <a:pPr marL="0" lvl="0" indent="0" algn="ctr" rtl="0">
                        <a:spcBef>
                          <a:spcPts val="0"/>
                        </a:spcBef>
                        <a:spcAft>
                          <a:spcPts val="0"/>
                        </a:spcAft>
                        <a:buClr>
                          <a:schemeClr val="dk1"/>
                        </a:buClr>
                        <a:buSzPts val="1100"/>
                        <a:buFont typeface="Arial"/>
                        <a:buNone/>
                      </a:pPr>
                      <a:r>
                        <a:rPr lang="en" sz="1550" b="1">
                          <a:latin typeface="Open Sans"/>
                          <a:ea typeface="Open Sans"/>
                          <a:cs typeface="Open Sans"/>
                          <a:sym typeface="Open Sans"/>
                        </a:rPr>
                        <a:t>Performance </a:t>
                      </a:r>
                      <a:endParaRPr>
                        <a:latin typeface="Open Sans"/>
                        <a:ea typeface="Open Sans"/>
                        <a:cs typeface="Open Sans"/>
                        <a:sym typeface="Open Sans"/>
                      </a:endParaRPr>
                    </a:p>
                  </a:txBody>
                  <a:tcPr marL="91425" marR="91425" marT="91425" marB="91425">
                    <a:solidFill>
                      <a:srgbClr val="A2C4C9"/>
                    </a:solidFill>
                  </a:tcPr>
                </a:tc>
                <a:tc>
                  <a:txBody>
                    <a:bodyPr/>
                    <a:lstStyle/>
                    <a:p>
                      <a:pPr marL="0" lvl="0" indent="0" algn="ctr" rtl="0">
                        <a:spcBef>
                          <a:spcPts val="0"/>
                        </a:spcBef>
                        <a:spcAft>
                          <a:spcPts val="0"/>
                        </a:spcAft>
                        <a:buClr>
                          <a:schemeClr val="dk1"/>
                        </a:buClr>
                        <a:buSzPts val="1100"/>
                        <a:buFont typeface="Arial"/>
                        <a:buNone/>
                      </a:pPr>
                      <a:r>
                        <a:rPr lang="en" sz="1550" b="1">
                          <a:latin typeface="Open Sans"/>
                          <a:ea typeface="Open Sans"/>
                          <a:cs typeface="Open Sans"/>
                          <a:sym typeface="Open Sans"/>
                        </a:rPr>
                        <a:t>VLE Engagement</a:t>
                      </a:r>
                      <a:endParaRPr>
                        <a:latin typeface="Open Sans"/>
                        <a:ea typeface="Open Sans"/>
                        <a:cs typeface="Open Sans"/>
                        <a:sym typeface="Open Sans"/>
                      </a:endParaRPr>
                    </a:p>
                  </a:txBody>
                  <a:tcPr marL="91425" marR="91425" marT="91425" marB="91425">
                    <a:solidFill>
                      <a:srgbClr val="A2C4C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gender</a:t>
                      </a:r>
                      <a:endParaRPr sz="11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100" b="1">
                          <a:latin typeface="Courier New"/>
                          <a:ea typeface="Courier New"/>
                          <a:cs typeface="Courier New"/>
                          <a:sym typeface="Courier New"/>
                        </a:rPr>
                        <a:t>avg_grade</a:t>
                      </a:r>
                      <a:endParaRPr sz="1100" b="1">
                        <a:latin typeface="Courier New"/>
                        <a:ea typeface="Courier New"/>
                        <a:cs typeface="Courier New"/>
                        <a:sym typeface="Courier New"/>
                      </a:endParaRPr>
                    </a:p>
                  </a:txBody>
                  <a:tcPr marL="91425" marR="91425" marT="91425" marB="91425"/>
                </a:tc>
                <a:tc>
                  <a:txBody>
                    <a:bodyPr/>
                    <a:lstStyle/>
                    <a:p>
                      <a:pPr marL="0" lvl="0" indent="0" algn="l" rtl="0">
                        <a:lnSpc>
                          <a:spcPct val="115000"/>
                        </a:lnSpc>
                        <a:spcBef>
                          <a:spcPts val="0"/>
                        </a:spcBef>
                        <a:spcAft>
                          <a:spcPts val="1000"/>
                        </a:spcAft>
                        <a:buNone/>
                      </a:pPr>
                      <a:r>
                        <a:rPr lang="en" sz="1100" b="1">
                          <a:solidFill>
                            <a:srgbClr val="212121"/>
                          </a:solidFill>
                          <a:latin typeface="Courier New"/>
                          <a:ea typeface="Courier New"/>
                          <a:cs typeface="Courier New"/>
                          <a:sym typeface="Courier New"/>
                        </a:rPr>
                        <a:t>sum_click</a:t>
                      </a:r>
                      <a:endParaRPr sz="11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100" b="1">
                          <a:solidFill>
                            <a:srgbClr val="212121"/>
                          </a:solidFill>
                          <a:latin typeface="Courier New"/>
                          <a:ea typeface="Courier New"/>
                          <a:cs typeface="Courier New"/>
                          <a:sym typeface="Courier New"/>
                        </a:rPr>
                        <a:t>region</a:t>
                      </a:r>
                      <a:endParaRPr sz="1100" b="1">
                        <a:solidFill>
                          <a:srgbClr val="21212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100" b="1">
                        <a:solidFill>
                          <a:srgbClr val="212121"/>
                        </a:solidFill>
                        <a:latin typeface="Courier New"/>
                        <a:ea typeface="Courier New"/>
                        <a:cs typeface="Courier New"/>
                        <a:sym typeface="Courier New"/>
                      </a:endParaRPr>
                    </a:p>
                  </a:txBody>
                  <a:tcPr marL="66675" marR="66675" marT="66675" marB="66675"/>
                </a:tc>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num_of_prev_attempts</a:t>
                      </a:r>
                      <a:endParaRPr sz="1100" b="1">
                        <a:latin typeface="Courier New"/>
                        <a:ea typeface="Courier New"/>
                        <a:cs typeface="Courier New"/>
                        <a:sym typeface="Courier New"/>
                      </a:endParaRPr>
                    </a:p>
                  </a:txBody>
                  <a:tcPr marL="91425" marR="91425" marT="91425" marB="91425"/>
                </a:tc>
                <a:tc>
                  <a:txBody>
                    <a:bodyPr/>
                    <a:lstStyle/>
                    <a:p>
                      <a:pPr marL="0" lvl="0" indent="0" algn="l" rtl="0">
                        <a:lnSpc>
                          <a:spcPct val="115000"/>
                        </a:lnSpc>
                        <a:spcBef>
                          <a:spcPts val="0"/>
                        </a:spcBef>
                        <a:spcAft>
                          <a:spcPts val="1000"/>
                        </a:spcAft>
                        <a:buNone/>
                      </a:pPr>
                      <a:r>
                        <a:rPr lang="en" sz="1100" b="1">
                          <a:solidFill>
                            <a:srgbClr val="212121"/>
                          </a:solidFill>
                          <a:latin typeface="Courier New"/>
                          <a:ea typeface="Courier New"/>
                          <a:cs typeface="Courier New"/>
                          <a:sym typeface="Courier New"/>
                        </a:rPr>
                        <a:t>sum_days</a:t>
                      </a:r>
                      <a:endParaRPr sz="11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highest_education</a:t>
                      </a:r>
                      <a:endParaRPr sz="11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studied_credits</a:t>
                      </a:r>
                      <a:endParaRPr sz="11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percent_clicks</a:t>
                      </a:r>
                      <a:endParaRPr sz="11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disability</a:t>
                      </a:r>
                      <a:endParaRPr sz="1100" b="1">
                        <a:latin typeface="Courier New"/>
                        <a:ea typeface="Courier New"/>
                        <a:cs typeface="Courier New"/>
                        <a:sym typeface="Courier New"/>
                      </a:endParaRPr>
                    </a:p>
                  </a:txBody>
                  <a:tcPr marL="91425" marR="91425" marT="91425" marB="91425"/>
                </a:tc>
                <a:tc>
                  <a:txBody>
                    <a:bodyPr/>
                    <a:lstStyle/>
                    <a:p>
                      <a:pPr marL="0" lvl="0" indent="0" algn="l" rtl="0">
                        <a:lnSpc>
                          <a:spcPct val="115000"/>
                        </a:lnSpc>
                        <a:spcBef>
                          <a:spcPts val="0"/>
                        </a:spcBef>
                        <a:spcAft>
                          <a:spcPts val="0"/>
                        </a:spcAft>
                        <a:buNone/>
                      </a:pPr>
                      <a:r>
                        <a:rPr lang="en" sz="1100" b="1">
                          <a:solidFill>
                            <a:srgbClr val="212121"/>
                          </a:solidFill>
                          <a:latin typeface="Courier New"/>
                          <a:ea typeface="Courier New"/>
                          <a:cs typeface="Courier New"/>
                          <a:sym typeface="Courier New"/>
                        </a:rPr>
                        <a:t>date_registration</a:t>
                      </a:r>
                      <a:endParaRPr sz="1100" b="1">
                        <a:solidFill>
                          <a:srgbClr val="212121"/>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100" b="1">
                        <a:solidFill>
                          <a:srgbClr val="212121"/>
                        </a:solidFill>
                        <a:latin typeface="Courier New"/>
                        <a:ea typeface="Courier New"/>
                        <a:cs typeface="Courier New"/>
                        <a:sym typeface="Courier New"/>
                      </a:endParaRPr>
                    </a:p>
                  </a:txBody>
                  <a:tcPr marL="66675" marR="66675" marT="66675" marB="66675"/>
                </a:tc>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avg_clicks</a:t>
                      </a:r>
                      <a:endParaRPr sz="11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100" b="1">
                          <a:solidFill>
                            <a:srgbClr val="212121"/>
                          </a:solidFill>
                          <a:latin typeface="Courier New"/>
                          <a:ea typeface="Courier New"/>
                          <a:cs typeface="Courier New"/>
                          <a:sym typeface="Courier New"/>
                        </a:rPr>
                        <a:t>age_band</a:t>
                      </a:r>
                      <a:endParaRPr sz="1100" b="1">
                        <a:solidFill>
                          <a:srgbClr val="212121"/>
                        </a:solidFill>
                        <a:latin typeface="Courier New"/>
                        <a:ea typeface="Courier New"/>
                        <a:cs typeface="Courier New"/>
                        <a:sym typeface="Courier New"/>
                      </a:endParaRPr>
                    </a:p>
                  </a:txBody>
                  <a:tcPr marL="91425" marR="91425" marT="91425" marB="91425"/>
                </a:tc>
                <a:tc>
                  <a:txBody>
                    <a:bodyPr/>
                    <a:lstStyle/>
                    <a:p>
                      <a:pPr marL="0" lvl="0" indent="0" algn="l" rtl="0">
                        <a:lnSpc>
                          <a:spcPct val="115000"/>
                        </a:lnSpc>
                        <a:spcBef>
                          <a:spcPts val="0"/>
                        </a:spcBef>
                        <a:spcAft>
                          <a:spcPts val="0"/>
                        </a:spcAft>
                        <a:buNone/>
                      </a:pPr>
                      <a:r>
                        <a:rPr lang="en" sz="1100" b="1">
                          <a:solidFill>
                            <a:srgbClr val="212121"/>
                          </a:solidFill>
                          <a:latin typeface="Courier New"/>
                          <a:ea typeface="Courier New"/>
                          <a:cs typeface="Courier New"/>
                          <a:sym typeface="Courier New"/>
                        </a:rPr>
                        <a:t>date_unregistration</a:t>
                      </a:r>
                      <a:endParaRPr sz="1100" b="1">
                        <a:solidFill>
                          <a:srgbClr val="212121"/>
                        </a:solidFill>
                        <a:latin typeface="Courier New"/>
                        <a:ea typeface="Courier New"/>
                        <a:cs typeface="Courier New"/>
                        <a:sym typeface="Courier New"/>
                      </a:endParaRPr>
                    </a:p>
                  </a:txBody>
                  <a:tcPr marL="66675" marR="66675" marT="66675" marB="66675"/>
                </a:tc>
                <a:tc>
                  <a:txBody>
                    <a:bodyPr/>
                    <a:lstStyle/>
                    <a:p>
                      <a:pPr marL="0" lvl="0" indent="0" algn="l" rtl="0">
                        <a:spcBef>
                          <a:spcPts val="0"/>
                        </a:spcBef>
                        <a:spcAft>
                          <a:spcPts val="0"/>
                        </a:spcAft>
                        <a:buNone/>
                      </a:pPr>
                      <a:endParaRPr sz="1100"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Data Set </a:t>
            </a:r>
            <a:endParaRPr/>
          </a:p>
        </p:txBody>
      </p:sp>
      <p:sp>
        <p:nvSpPr>
          <p:cNvPr id="98" name="Google Shape;98;p17"/>
          <p:cNvSpPr txBox="1">
            <a:spLocks noGrp="1"/>
          </p:cNvSpPr>
          <p:nvPr>
            <p:ph type="body" idx="1"/>
          </p:nvPr>
        </p:nvSpPr>
        <p:spPr>
          <a:xfrm>
            <a:off x="2308592" y="2926800"/>
            <a:ext cx="1474500" cy="214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of students</a:t>
            </a:r>
            <a:endParaRPr/>
          </a:p>
          <a:p>
            <a:pPr marL="0" lvl="0" indent="0" algn="l" rtl="0">
              <a:spcBef>
                <a:spcPts val="1200"/>
              </a:spcBef>
              <a:spcAft>
                <a:spcPts val="1200"/>
              </a:spcAft>
              <a:buNone/>
            </a:pPr>
            <a:endParaRPr/>
          </a:p>
        </p:txBody>
      </p:sp>
      <p:sp>
        <p:nvSpPr>
          <p:cNvPr id="99" name="Google Shape;99;p17"/>
          <p:cNvSpPr txBox="1">
            <a:spLocks noGrp="1"/>
          </p:cNvSpPr>
          <p:nvPr>
            <p:ph type="body" idx="1"/>
          </p:nvPr>
        </p:nvSpPr>
        <p:spPr>
          <a:xfrm>
            <a:off x="4325846" y="2926800"/>
            <a:ext cx="1474500" cy="214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Total clicks in the VLE</a:t>
            </a:r>
            <a:endParaRPr/>
          </a:p>
          <a:p>
            <a:pPr marL="0" lvl="0" indent="0" algn="l" rtl="0">
              <a:spcBef>
                <a:spcPts val="1200"/>
              </a:spcBef>
              <a:spcAft>
                <a:spcPts val="1200"/>
              </a:spcAft>
              <a:buNone/>
            </a:pPr>
            <a:endParaRPr/>
          </a:p>
        </p:txBody>
      </p:sp>
      <p:sp>
        <p:nvSpPr>
          <p:cNvPr id="100" name="Google Shape;100;p17"/>
          <p:cNvSpPr txBox="1"/>
          <p:nvPr/>
        </p:nvSpPr>
        <p:spPr>
          <a:xfrm>
            <a:off x="2308588" y="1902000"/>
            <a:ext cx="21501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700" b="1">
                <a:latin typeface="Open Sans"/>
                <a:ea typeface="Open Sans"/>
                <a:cs typeface="Open Sans"/>
                <a:sym typeface="Open Sans"/>
              </a:rPr>
              <a:t>30K</a:t>
            </a:r>
            <a:endParaRPr sz="4700" b="1">
              <a:latin typeface="Open Sans"/>
              <a:ea typeface="Open Sans"/>
              <a:cs typeface="Open Sans"/>
              <a:sym typeface="Open Sans"/>
            </a:endParaRPr>
          </a:p>
        </p:txBody>
      </p:sp>
      <p:sp>
        <p:nvSpPr>
          <p:cNvPr id="101" name="Google Shape;101;p17"/>
          <p:cNvSpPr txBox="1">
            <a:spLocks noGrp="1"/>
          </p:cNvSpPr>
          <p:nvPr>
            <p:ph type="body" idx="1"/>
          </p:nvPr>
        </p:nvSpPr>
        <p:spPr>
          <a:xfrm>
            <a:off x="6767313" y="2926800"/>
            <a:ext cx="1474500" cy="214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Days interacted</a:t>
            </a:r>
            <a:endParaRPr/>
          </a:p>
          <a:p>
            <a:pPr marL="0" lvl="0" indent="0" algn="l" rtl="0">
              <a:spcBef>
                <a:spcPts val="1200"/>
              </a:spcBef>
              <a:spcAft>
                <a:spcPts val="1200"/>
              </a:spcAft>
              <a:buNone/>
            </a:pPr>
            <a:endParaRPr/>
          </a:p>
        </p:txBody>
      </p:sp>
      <p:sp>
        <p:nvSpPr>
          <p:cNvPr id="102" name="Google Shape;102;p17"/>
          <p:cNvSpPr txBox="1">
            <a:spLocks noGrp="1"/>
          </p:cNvSpPr>
          <p:nvPr>
            <p:ph type="body" idx="1"/>
          </p:nvPr>
        </p:nvSpPr>
        <p:spPr>
          <a:xfrm>
            <a:off x="585913" y="2926800"/>
            <a:ext cx="1474500" cy="214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of courses</a:t>
            </a:r>
            <a:endParaRPr dirty="0"/>
          </a:p>
          <a:p>
            <a:pPr marL="0" lvl="0" indent="0" algn="l" rtl="0">
              <a:spcBef>
                <a:spcPts val="1200"/>
              </a:spcBef>
              <a:spcAft>
                <a:spcPts val="1200"/>
              </a:spcAft>
              <a:buNone/>
            </a:pPr>
            <a:endParaRPr dirty="0"/>
          </a:p>
        </p:txBody>
      </p:sp>
      <p:sp>
        <p:nvSpPr>
          <p:cNvPr id="103" name="Google Shape;103;p17"/>
          <p:cNvSpPr txBox="1"/>
          <p:nvPr/>
        </p:nvSpPr>
        <p:spPr>
          <a:xfrm>
            <a:off x="585925" y="1902000"/>
            <a:ext cx="11502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700" b="1">
                <a:latin typeface="Open Sans"/>
                <a:ea typeface="Open Sans"/>
                <a:cs typeface="Open Sans"/>
                <a:sym typeface="Open Sans"/>
              </a:rPr>
              <a:t>7</a:t>
            </a:r>
            <a:endParaRPr sz="4700" b="1">
              <a:latin typeface="Open Sans"/>
              <a:ea typeface="Open Sans"/>
              <a:cs typeface="Open Sans"/>
              <a:sym typeface="Open Sans"/>
            </a:endParaRPr>
          </a:p>
        </p:txBody>
      </p:sp>
      <p:sp>
        <p:nvSpPr>
          <p:cNvPr id="104" name="Google Shape;104;p17"/>
          <p:cNvSpPr txBox="1"/>
          <p:nvPr/>
        </p:nvSpPr>
        <p:spPr>
          <a:xfrm>
            <a:off x="4325850" y="1902000"/>
            <a:ext cx="23133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700" b="1">
                <a:latin typeface="Open Sans"/>
                <a:ea typeface="Open Sans"/>
                <a:cs typeface="Open Sans"/>
                <a:sym typeface="Open Sans"/>
              </a:rPr>
              <a:t>20.7M</a:t>
            </a:r>
            <a:endParaRPr sz="4700" b="1">
              <a:latin typeface="Open Sans"/>
              <a:ea typeface="Open Sans"/>
              <a:cs typeface="Open Sans"/>
              <a:sym typeface="Open Sans"/>
            </a:endParaRPr>
          </a:p>
        </p:txBody>
      </p:sp>
      <p:sp>
        <p:nvSpPr>
          <p:cNvPr id="105" name="Google Shape;105;p17"/>
          <p:cNvSpPr txBox="1"/>
          <p:nvPr/>
        </p:nvSpPr>
        <p:spPr>
          <a:xfrm>
            <a:off x="6780750" y="1902000"/>
            <a:ext cx="21501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700" b="1">
                <a:latin typeface="Open Sans"/>
                <a:ea typeface="Open Sans"/>
                <a:cs typeface="Open Sans"/>
                <a:sym typeface="Open Sans"/>
              </a:rPr>
              <a:t>968K</a:t>
            </a:r>
            <a:endParaRPr sz="4700"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Modeling Process</a:t>
            </a:r>
            <a:endParaRPr/>
          </a:p>
        </p:txBody>
      </p:sp>
      <p:pic>
        <p:nvPicPr>
          <p:cNvPr id="111" name="Google Shape;111;p18"/>
          <p:cNvPicPr preferRelativeResize="0"/>
          <p:nvPr/>
        </p:nvPicPr>
        <p:blipFill>
          <a:blip r:embed="rId3">
            <a:alphaModFix amt="18000"/>
          </a:blip>
          <a:stretch>
            <a:fillRect/>
          </a:stretch>
        </p:blipFill>
        <p:spPr>
          <a:xfrm>
            <a:off x="0" y="0"/>
            <a:ext cx="914399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Process</a:t>
            </a:r>
            <a:endParaRPr/>
          </a:p>
        </p:txBody>
      </p:sp>
      <p:pic>
        <p:nvPicPr>
          <p:cNvPr id="117" name="Google Shape;117;p19"/>
          <p:cNvPicPr preferRelativeResize="0"/>
          <p:nvPr/>
        </p:nvPicPr>
        <p:blipFill>
          <a:blip r:embed="rId3">
            <a:alphaModFix/>
          </a:blip>
          <a:stretch>
            <a:fillRect/>
          </a:stretch>
        </p:blipFill>
        <p:spPr>
          <a:xfrm>
            <a:off x="391738" y="2589475"/>
            <a:ext cx="1362075" cy="857250"/>
          </a:xfrm>
          <a:prstGeom prst="rect">
            <a:avLst/>
          </a:prstGeom>
          <a:noFill/>
          <a:ln>
            <a:noFill/>
          </a:ln>
        </p:spPr>
      </p:pic>
      <p:pic>
        <p:nvPicPr>
          <p:cNvPr id="118" name="Google Shape;118;p19"/>
          <p:cNvPicPr preferRelativeResize="0"/>
          <p:nvPr/>
        </p:nvPicPr>
        <p:blipFill>
          <a:blip r:embed="rId4">
            <a:alphaModFix/>
          </a:blip>
          <a:stretch>
            <a:fillRect/>
          </a:stretch>
        </p:blipFill>
        <p:spPr>
          <a:xfrm>
            <a:off x="2013575" y="2494225"/>
            <a:ext cx="1228725" cy="1047750"/>
          </a:xfrm>
          <a:prstGeom prst="rect">
            <a:avLst/>
          </a:prstGeom>
          <a:noFill/>
          <a:ln>
            <a:noFill/>
          </a:ln>
        </p:spPr>
      </p:pic>
      <p:sp>
        <p:nvSpPr>
          <p:cNvPr id="119" name="Google Shape;119;p19"/>
          <p:cNvSpPr txBox="1"/>
          <p:nvPr/>
        </p:nvSpPr>
        <p:spPr>
          <a:xfrm>
            <a:off x="2161825" y="2418013"/>
            <a:ext cx="1174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3: Distinction</a:t>
            </a:r>
            <a:endParaRPr sz="1100"/>
          </a:p>
        </p:txBody>
      </p:sp>
      <p:sp>
        <p:nvSpPr>
          <p:cNvPr id="120" name="Google Shape;120;p19"/>
          <p:cNvSpPr txBox="1"/>
          <p:nvPr/>
        </p:nvSpPr>
        <p:spPr>
          <a:xfrm>
            <a:off x="2161825" y="2682825"/>
            <a:ext cx="1174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2: Pass</a:t>
            </a:r>
            <a:endParaRPr sz="1100"/>
          </a:p>
        </p:txBody>
      </p:sp>
      <p:sp>
        <p:nvSpPr>
          <p:cNvPr id="121" name="Google Shape;121;p19"/>
          <p:cNvSpPr txBox="1"/>
          <p:nvPr/>
        </p:nvSpPr>
        <p:spPr>
          <a:xfrm>
            <a:off x="2161825" y="2961000"/>
            <a:ext cx="1174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1: Fail</a:t>
            </a:r>
            <a:endParaRPr sz="1100"/>
          </a:p>
        </p:txBody>
      </p:sp>
      <p:sp>
        <p:nvSpPr>
          <p:cNvPr id="122" name="Google Shape;122;p19"/>
          <p:cNvSpPr txBox="1"/>
          <p:nvPr/>
        </p:nvSpPr>
        <p:spPr>
          <a:xfrm>
            <a:off x="2161825" y="3233600"/>
            <a:ext cx="1174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0: Withdraw</a:t>
            </a:r>
            <a:endParaRPr sz="1100"/>
          </a:p>
        </p:txBody>
      </p:sp>
      <p:sp>
        <p:nvSpPr>
          <p:cNvPr id="123" name="Google Shape;123;p19"/>
          <p:cNvSpPr txBox="1"/>
          <p:nvPr/>
        </p:nvSpPr>
        <p:spPr>
          <a:xfrm>
            <a:off x="3561500" y="2442300"/>
            <a:ext cx="22239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rgbClr val="434343"/>
                </a:solidFill>
              </a:rPr>
              <a:t>•K-nearest neighbors</a:t>
            </a:r>
            <a:endParaRPr>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en">
                <a:solidFill>
                  <a:srgbClr val="434343"/>
                </a:solidFill>
              </a:rPr>
              <a:t>•Naïve-bayes</a:t>
            </a:r>
            <a:endParaRPr>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en">
                <a:solidFill>
                  <a:srgbClr val="434343"/>
                </a:solidFill>
              </a:rPr>
              <a:t>•Logistic Regression</a:t>
            </a:r>
            <a:endParaRPr>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en">
                <a:solidFill>
                  <a:srgbClr val="434343"/>
                </a:solidFill>
              </a:rPr>
              <a:t>•Decision Tree</a:t>
            </a:r>
            <a:endParaRPr sz="1800">
              <a:solidFill>
                <a:srgbClr val="434343"/>
              </a:solidFill>
            </a:endParaRPr>
          </a:p>
          <a:p>
            <a:pPr marL="0" lvl="0" indent="0" algn="l" rtl="0">
              <a:spcBef>
                <a:spcPts val="0"/>
              </a:spcBef>
              <a:spcAft>
                <a:spcPts val="0"/>
              </a:spcAft>
              <a:buNone/>
            </a:pPr>
            <a:endParaRPr/>
          </a:p>
        </p:txBody>
      </p:sp>
      <p:pic>
        <p:nvPicPr>
          <p:cNvPr id="124" name="Google Shape;124;p19"/>
          <p:cNvPicPr preferRelativeResize="0"/>
          <p:nvPr/>
        </p:nvPicPr>
        <p:blipFill rotWithShape="1">
          <a:blip r:embed="rId5">
            <a:alphaModFix/>
          </a:blip>
          <a:srcRect t="7390"/>
          <a:stretch/>
        </p:blipFill>
        <p:spPr>
          <a:xfrm>
            <a:off x="5471475" y="1991125"/>
            <a:ext cx="3204920" cy="2206350"/>
          </a:xfrm>
          <a:prstGeom prst="rect">
            <a:avLst/>
          </a:prstGeom>
          <a:noFill/>
          <a:ln>
            <a:noFill/>
          </a:ln>
        </p:spPr>
      </p:pic>
      <p:sp>
        <p:nvSpPr>
          <p:cNvPr id="125" name="Google Shape;125;p19"/>
          <p:cNvSpPr/>
          <p:nvPr/>
        </p:nvSpPr>
        <p:spPr>
          <a:xfrm>
            <a:off x="7280325" y="3348975"/>
            <a:ext cx="889500" cy="456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6392950" y="2038150"/>
            <a:ext cx="1317600" cy="883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19"/>
          <p:cNvPicPr preferRelativeResize="0"/>
          <p:nvPr/>
        </p:nvPicPr>
        <p:blipFill>
          <a:blip r:embed="rId6">
            <a:alphaModFix/>
          </a:blip>
          <a:stretch>
            <a:fillRect/>
          </a:stretch>
        </p:blipFill>
        <p:spPr>
          <a:xfrm>
            <a:off x="2478125" y="3648925"/>
            <a:ext cx="4111900" cy="1119775"/>
          </a:xfrm>
          <a:prstGeom prst="rect">
            <a:avLst/>
          </a:prstGeom>
          <a:noFill/>
          <a:ln>
            <a:noFill/>
          </a:ln>
        </p:spPr>
      </p:pic>
      <p:sp>
        <p:nvSpPr>
          <p:cNvPr id="128" name="Google Shape;128;p19"/>
          <p:cNvSpPr/>
          <p:nvPr/>
        </p:nvSpPr>
        <p:spPr>
          <a:xfrm>
            <a:off x="510625" y="1253725"/>
            <a:ext cx="13896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434343"/>
                </a:solidFill>
              </a:rPr>
              <a:t>One-Hot Encode Variables</a:t>
            </a:r>
            <a:endParaRPr>
              <a:solidFill>
                <a:srgbClr val="434343"/>
              </a:solidFill>
            </a:endParaRPr>
          </a:p>
        </p:txBody>
      </p:sp>
      <p:sp>
        <p:nvSpPr>
          <p:cNvPr id="129" name="Google Shape;129;p19"/>
          <p:cNvSpPr/>
          <p:nvPr/>
        </p:nvSpPr>
        <p:spPr>
          <a:xfrm>
            <a:off x="2117400" y="1253725"/>
            <a:ext cx="13176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34343"/>
                </a:solidFill>
              </a:rPr>
              <a:t>Classes</a:t>
            </a:r>
            <a:endParaRPr>
              <a:solidFill>
                <a:srgbClr val="434343"/>
              </a:solidFill>
            </a:endParaRPr>
          </a:p>
        </p:txBody>
      </p:sp>
      <p:sp>
        <p:nvSpPr>
          <p:cNvPr id="130" name="Google Shape;130;p19"/>
          <p:cNvSpPr/>
          <p:nvPr/>
        </p:nvSpPr>
        <p:spPr>
          <a:xfrm>
            <a:off x="3625325" y="1253725"/>
            <a:ext cx="16413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34343"/>
                </a:solidFill>
              </a:rPr>
              <a:t>Algorithm Exploration</a:t>
            </a:r>
            <a:endParaRPr>
              <a:solidFill>
                <a:srgbClr val="434343"/>
              </a:solidFill>
            </a:endParaRPr>
          </a:p>
        </p:txBody>
      </p:sp>
      <p:sp>
        <p:nvSpPr>
          <p:cNvPr id="131" name="Google Shape;131;p19"/>
          <p:cNvSpPr/>
          <p:nvPr/>
        </p:nvSpPr>
        <p:spPr>
          <a:xfrm>
            <a:off x="5468225" y="1253725"/>
            <a:ext cx="27015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34343"/>
                </a:solidFill>
              </a:rPr>
              <a:t>Preliminary results</a:t>
            </a:r>
            <a:endParaRPr>
              <a:solidFill>
                <a:srgbClr val="434343"/>
              </a:solidFill>
            </a:endParaRPr>
          </a:p>
        </p:txBody>
      </p:sp>
      <p:sp>
        <p:nvSpPr>
          <p:cNvPr id="132" name="Google Shape;132;p19"/>
          <p:cNvSpPr txBox="1"/>
          <p:nvPr/>
        </p:nvSpPr>
        <p:spPr>
          <a:xfrm>
            <a:off x="471550" y="3473525"/>
            <a:ext cx="1061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rPr>
              <a:t>16 variables to 113</a:t>
            </a:r>
            <a:endParaRPr>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fade">
                                      <p:cBhvr>
                                        <p:cTn id="21" dur="1"/>
                                        <p:tgtEl>
                                          <p:spTgt spid="130"/>
                                        </p:tgtEl>
                                      </p:cBhvr>
                                    </p:animEffect>
                                  </p:childTnLst>
                                </p:cTn>
                              </p:par>
                              <p:par>
                                <p:cTn id="22" presetID="1" presetClass="entr" presetSubtype="0" fill="hold" nodeType="withEffect">
                                  <p:stCondLst>
                                    <p:cond delay="0"/>
                                  </p:stCondLst>
                                  <p:childTnLst>
                                    <p:set>
                                      <p:cBhvr>
                                        <p:cTn id="23" dur="1" fill="hold">
                                          <p:stCondLst>
                                            <p:cond delay="0"/>
                                          </p:stCondLst>
                                        </p:cTn>
                                        <p:tgtEl>
                                          <p:spTgt spid="1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1"/>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124"/>
                                        </p:tgtEl>
                                        <p:attrNameLst>
                                          <p:attrName>style.visibility</p:attrName>
                                        </p:attrNameLst>
                                      </p:cBhvr>
                                      <p:to>
                                        <p:strVal val="visible"/>
                                      </p:to>
                                    </p:set>
                                    <p:animEffect transition="in" filter="fade">
                                      <p:cBhvr>
                                        <p:cTn id="30" dur="1"/>
                                        <p:tgtEl>
                                          <p:spTgt spid="124"/>
                                        </p:tgtEl>
                                      </p:cBhvr>
                                    </p:animEffect>
                                  </p:childTnLst>
                                </p:cTn>
                              </p:par>
                              <p:par>
                                <p:cTn id="31" presetID="1" presetClass="entr" presetSubtype="0" fill="hold" nodeType="with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Process</a:t>
            </a:r>
            <a:endParaRPr/>
          </a:p>
        </p:txBody>
      </p:sp>
      <p:pic>
        <p:nvPicPr>
          <p:cNvPr id="138" name="Google Shape;138;p20"/>
          <p:cNvPicPr preferRelativeResize="0"/>
          <p:nvPr/>
        </p:nvPicPr>
        <p:blipFill>
          <a:blip r:embed="rId3">
            <a:alphaModFix/>
          </a:blip>
          <a:stretch>
            <a:fillRect/>
          </a:stretch>
        </p:blipFill>
        <p:spPr>
          <a:xfrm>
            <a:off x="391738" y="2589475"/>
            <a:ext cx="1362075" cy="857250"/>
          </a:xfrm>
          <a:prstGeom prst="rect">
            <a:avLst/>
          </a:prstGeom>
          <a:noFill/>
          <a:ln>
            <a:noFill/>
          </a:ln>
        </p:spPr>
      </p:pic>
      <p:sp>
        <p:nvSpPr>
          <p:cNvPr id="139" name="Google Shape;139;p20"/>
          <p:cNvSpPr txBox="1"/>
          <p:nvPr/>
        </p:nvSpPr>
        <p:spPr>
          <a:xfrm>
            <a:off x="3561500" y="2442300"/>
            <a:ext cx="2223900" cy="21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434343"/>
                </a:solidFill>
              </a:rPr>
              <a:t>•K-nearest neighbors</a:t>
            </a:r>
            <a:endParaRPr>
              <a:solidFill>
                <a:srgbClr val="434343"/>
              </a:solidFill>
            </a:endParaRPr>
          </a:p>
          <a:p>
            <a:pPr marL="0" lvl="0" indent="0" algn="l" rtl="0">
              <a:lnSpc>
                <a:spcPct val="115000"/>
              </a:lnSpc>
              <a:spcBef>
                <a:spcPts val="0"/>
              </a:spcBef>
              <a:spcAft>
                <a:spcPts val="0"/>
              </a:spcAft>
              <a:buNone/>
            </a:pPr>
            <a:r>
              <a:rPr lang="en">
                <a:solidFill>
                  <a:srgbClr val="434343"/>
                </a:solidFill>
              </a:rPr>
              <a:t>•Naïve-bayes</a:t>
            </a:r>
            <a:endParaRPr>
              <a:solidFill>
                <a:srgbClr val="434343"/>
              </a:solidFill>
            </a:endParaRPr>
          </a:p>
          <a:p>
            <a:pPr marL="0" lvl="0" indent="0" algn="l" rtl="0">
              <a:lnSpc>
                <a:spcPct val="115000"/>
              </a:lnSpc>
              <a:spcBef>
                <a:spcPts val="0"/>
              </a:spcBef>
              <a:spcAft>
                <a:spcPts val="0"/>
              </a:spcAft>
              <a:buNone/>
            </a:pPr>
            <a:r>
              <a:rPr lang="en">
                <a:solidFill>
                  <a:srgbClr val="434343"/>
                </a:solidFill>
              </a:rPr>
              <a:t>•Logistic Regression</a:t>
            </a:r>
            <a:endParaRPr>
              <a:solidFill>
                <a:srgbClr val="434343"/>
              </a:solidFill>
            </a:endParaRPr>
          </a:p>
          <a:p>
            <a:pPr marL="0" lvl="0" indent="0" algn="l" rtl="0">
              <a:lnSpc>
                <a:spcPct val="115000"/>
              </a:lnSpc>
              <a:spcBef>
                <a:spcPts val="0"/>
              </a:spcBef>
              <a:spcAft>
                <a:spcPts val="0"/>
              </a:spcAft>
              <a:buNone/>
            </a:pPr>
            <a:r>
              <a:rPr lang="en">
                <a:solidFill>
                  <a:srgbClr val="434343"/>
                </a:solidFill>
              </a:rPr>
              <a:t>•Decision Tree</a:t>
            </a:r>
            <a:endParaRPr>
              <a:solidFill>
                <a:srgbClr val="434343"/>
              </a:solidFill>
            </a:endParaRPr>
          </a:p>
          <a:p>
            <a:pPr marL="0" lvl="0" indent="0" algn="l" rtl="0">
              <a:lnSpc>
                <a:spcPct val="115000"/>
              </a:lnSpc>
              <a:spcBef>
                <a:spcPts val="0"/>
              </a:spcBef>
              <a:spcAft>
                <a:spcPts val="0"/>
              </a:spcAft>
              <a:buNone/>
            </a:pPr>
            <a:r>
              <a:rPr lang="en" b="1">
                <a:solidFill>
                  <a:srgbClr val="434343"/>
                </a:solidFill>
              </a:rPr>
              <a:t>•Neural Networks ensembles </a:t>
            </a:r>
            <a:endParaRPr b="1">
              <a:solidFill>
                <a:srgbClr val="434343"/>
              </a:solidFill>
            </a:endParaRPr>
          </a:p>
          <a:p>
            <a:pPr marL="0" lvl="0" indent="0" algn="l" rtl="0">
              <a:lnSpc>
                <a:spcPct val="115000"/>
              </a:lnSpc>
              <a:spcBef>
                <a:spcPts val="0"/>
              </a:spcBef>
              <a:spcAft>
                <a:spcPts val="0"/>
              </a:spcAft>
              <a:buNone/>
            </a:pPr>
            <a:endParaRPr>
              <a:solidFill>
                <a:srgbClr val="434343"/>
              </a:solidFill>
            </a:endParaRPr>
          </a:p>
          <a:p>
            <a:pPr marL="0" lvl="0" indent="0" algn="l" rtl="0">
              <a:spcBef>
                <a:spcPts val="0"/>
              </a:spcBef>
              <a:spcAft>
                <a:spcPts val="0"/>
              </a:spcAft>
              <a:buNone/>
            </a:pPr>
            <a:endParaRPr/>
          </a:p>
        </p:txBody>
      </p:sp>
      <p:sp>
        <p:nvSpPr>
          <p:cNvPr id="140" name="Google Shape;140;p20"/>
          <p:cNvSpPr/>
          <p:nvPr/>
        </p:nvSpPr>
        <p:spPr>
          <a:xfrm>
            <a:off x="510625" y="1253725"/>
            <a:ext cx="13896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34343"/>
                </a:solidFill>
              </a:rPr>
              <a:t>One-Hot Encode Variables</a:t>
            </a:r>
            <a:endParaRPr>
              <a:solidFill>
                <a:srgbClr val="434343"/>
              </a:solidFill>
            </a:endParaRPr>
          </a:p>
        </p:txBody>
      </p:sp>
      <p:sp>
        <p:nvSpPr>
          <p:cNvPr id="141" name="Google Shape;141;p20"/>
          <p:cNvSpPr/>
          <p:nvPr/>
        </p:nvSpPr>
        <p:spPr>
          <a:xfrm>
            <a:off x="2117400" y="1253725"/>
            <a:ext cx="13176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34343"/>
                </a:solidFill>
              </a:rPr>
              <a:t>Classes</a:t>
            </a:r>
            <a:endParaRPr>
              <a:solidFill>
                <a:srgbClr val="434343"/>
              </a:solidFill>
            </a:endParaRPr>
          </a:p>
        </p:txBody>
      </p:sp>
      <p:sp>
        <p:nvSpPr>
          <p:cNvPr id="142" name="Google Shape;142;p20"/>
          <p:cNvSpPr/>
          <p:nvPr/>
        </p:nvSpPr>
        <p:spPr>
          <a:xfrm>
            <a:off x="3625325" y="1253725"/>
            <a:ext cx="16413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34343"/>
                </a:solidFill>
              </a:rPr>
              <a:t>Algorithms</a:t>
            </a:r>
            <a:endParaRPr>
              <a:solidFill>
                <a:srgbClr val="434343"/>
              </a:solidFill>
            </a:endParaRPr>
          </a:p>
        </p:txBody>
      </p:sp>
      <p:sp>
        <p:nvSpPr>
          <p:cNvPr id="143" name="Google Shape;143;p20"/>
          <p:cNvSpPr/>
          <p:nvPr/>
        </p:nvSpPr>
        <p:spPr>
          <a:xfrm>
            <a:off x="5468225" y="1253725"/>
            <a:ext cx="2701500" cy="661200"/>
          </a:xfrm>
          <a:prstGeom prst="homePlate">
            <a:avLst>
              <a:gd name="adj" fmla="val 50000"/>
            </a:avLst>
          </a:prstGeom>
          <a:solidFill>
            <a:srgbClr val="9FC5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34343"/>
                </a:solidFill>
              </a:rPr>
              <a:t>Ensemble of models</a:t>
            </a:r>
            <a:endParaRPr>
              <a:solidFill>
                <a:srgbClr val="434343"/>
              </a:solidFill>
            </a:endParaRPr>
          </a:p>
        </p:txBody>
      </p:sp>
      <p:sp>
        <p:nvSpPr>
          <p:cNvPr id="144" name="Google Shape;144;p20"/>
          <p:cNvSpPr txBox="1"/>
          <p:nvPr/>
        </p:nvSpPr>
        <p:spPr>
          <a:xfrm>
            <a:off x="471550" y="3473525"/>
            <a:ext cx="1061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rPr>
              <a:t>16 variables to 113</a:t>
            </a:r>
            <a:endParaRPr>
              <a:solidFill>
                <a:srgbClr val="434343"/>
              </a:solidFill>
            </a:endParaRPr>
          </a:p>
        </p:txBody>
      </p:sp>
      <p:pic>
        <p:nvPicPr>
          <p:cNvPr id="145" name="Google Shape;145;p20"/>
          <p:cNvPicPr preferRelativeResize="0"/>
          <p:nvPr/>
        </p:nvPicPr>
        <p:blipFill rotWithShape="1">
          <a:blip r:embed="rId4">
            <a:alphaModFix/>
          </a:blip>
          <a:srcRect t="25052" b="25736"/>
          <a:stretch/>
        </p:blipFill>
        <p:spPr>
          <a:xfrm>
            <a:off x="2013575" y="2756650"/>
            <a:ext cx="1228725" cy="515625"/>
          </a:xfrm>
          <a:prstGeom prst="rect">
            <a:avLst/>
          </a:prstGeom>
          <a:noFill/>
          <a:ln>
            <a:noFill/>
          </a:ln>
        </p:spPr>
      </p:pic>
      <p:sp>
        <p:nvSpPr>
          <p:cNvPr id="146" name="Google Shape;146;p20"/>
          <p:cNvSpPr txBox="1"/>
          <p:nvPr/>
        </p:nvSpPr>
        <p:spPr>
          <a:xfrm>
            <a:off x="2161825" y="2682825"/>
            <a:ext cx="1174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1: Pass/Dist.</a:t>
            </a:r>
            <a:endParaRPr sz="1100"/>
          </a:p>
        </p:txBody>
      </p:sp>
      <p:sp>
        <p:nvSpPr>
          <p:cNvPr id="147" name="Google Shape;147;p20"/>
          <p:cNvSpPr txBox="1"/>
          <p:nvPr/>
        </p:nvSpPr>
        <p:spPr>
          <a:xfrm>
            <a:off x="2161825" y="2961000"/>
            <a:ext cx="1174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0: Fail/With.</a:t>
            </a:r>
            <a:endParaRPr sz="1100"/>
          </a:p>
        </p:txBody>
      </p:sp>
      <p:sp>
        <p:nvSpPr>
          <p:cNvPr id="148" name="Google Shape;148;p20"/>
          <p:cNvSpPr/>
          <p:nvPr/>
        </p:nvSpPr>
        <p:spPr>
          <a:xfrm>
            <a:off x="5718550" y="2040175"/>
            <a:ext cx="809400" cy="44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KNN</a:t>
            </a:r>
            <a:endParaRPr sz="1000"/>
          </a:p>
        </p:txBody>
      </p:sp>
      <p:sp>
        <p:nvSpPr>
          <p:cNvPr id="149" name="Google Shape;149;p20"/>
          <p:cNvSpPr/>
          <p:nvPr/>
        </p:nvSpPr>
        <p:spPr>
          <a:xfrm>
            <a:off x="5718550" y="2527525"/>
            <a:ext cx="809400" cy="44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NB</a:t>
            </a:r>
            <a:endParaRPr sz="1000"/>
          </a:p>
        </p:txBody>
      </p:sp>
      <p:sp>
        <p:nvSpPr>
          <p:cNvPr id="150" name="Google Shape;150;p20"/>
          <p:cNvSpPr/>
          <p:nvPr/>
        </p:nvSpPr>
        <p:spPr>
          <a:xfrm>
            <a:off x="5718550" y="3014875"/>
            <a:ext cx="809400" cy="44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LR</a:t>
            </a:r>
            <a:endParaRPr sz="1000"/>
          </a:p>
        </p:txBody>
      </p:sp>
      <p:sp>
        <p:nvSpPr>
          <p:cNvPr id="151" name="Google Shape;151;p20"/>
          <p:cNvSpPr/>
          <p:nvPr/>
        </p:nvSpPr>
        <p:spPr>
          <a:xfrm>
            <a:off x="5718550" y="3502225"/>
            <a:ext cx="809400" cy="44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DT</a:t>
            </a:r>
            <a:endParaRPr sz="1000"/>
          </a:p>
        </p:txBody>
      </p:sp>
      <p:sp>
        <p:nvSpPr>
          <p:cNvPr id="152" name="Google Shape;152;p20"/>
          <p:cNvSpPr/>
          <p:nvPr/>
        </p:nvSpPr>
        <p:spPr>
          <a:xfrm>
            <a:off x="5718550" y="3989575"/>
            <a:ext cx="809400" cy="44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NN-1 layer</a:t>
            </a:r>
            <a:endParaRPr sz="1000"/>
          </a:p>
        </p:txBody>
      </p:sp>
      <p:sp>
        <p:nvSpPr>
          <p:cNvPr id="153" name="Google Shape;153;p20"/>
          <p:cNvSpPr/>
          <p:nvPr/>
        </p:nvSpPr>
        <p:spPr>
          <a:xfrm>
            <a:off x="5718550" y="4476925"/>
            <a:ext cx="809400" cy="447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NN-2 layers</a:t>
            </a:r>
            <a:endParaRPr sz="1000"/>
          </a:p>
        </p:txBody>
      </p:sp>
      <p:cxnSp>
        <p:nvCxnSpPr>
          <p:cNvPr id="154" name="Google Shape;154;p20"/>
          <p:cNvCxnSpPr>
            <a:stCxn id="148" idx="6"/>
            <a:endCxn id="155" idx="2"/>
          </p:cNvCxnSpPr>
          <p:nvPr/>
        </p:nvCxnSpPr>
        <p:spPr>
          <a:xfrm>
            <a:off x="6527950" y="2263825"/>
            <a:ext cx="905100" cy="1122000"/>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p20"/>
          <p:cNvCxnSpPr>
            <a:stCxn id="153" idx="6"/>
            <a:endCxn id="155" idx="2"/>
          </p:cNvCxnSpPr>
          <p:nvPr/>
        </p:nvCxnSpPr>
        <p:spPr>
          <a:xfrm rot="10800000" flipH="1">
            <a:off x="6527950" y="3385675"/>
            <a:ext cx="905100" cy="1314900"/>
          </a:xfrm>
          <a:prstGeom prst="straightConnector1">
            <a:avLst/>
          </a:prstGeom>
          <a:noFill/>
          <a:ln w="9525" cap="flat" cmpd="sng">
            <a:solidFill>
              <a:schemeClr val="dk2"/>
            </a:solidFill>
            <a:prstDash val="solid"/>
            <a:round/>
            <a:headEnd type="none" w="med" len="med"/>
            <a:tailEnd type="triangle" w="med" len="med"/>
          </a:ln>
        </p:spPr>
      </p:cxnSp>
      <p:sp>
        <p:nvSpPr>
          <p:cNvPr id="155" name="Google Shape;155;p20"/>
          <p:cNvSpPr/>
          <p:nvPr/>
        </p:nvSpPr>
        <p:spPr>
          <a:xfrm>
            <a:off x="7433050" y="2992350"/>
            <a:ext cx="1001100" cy="786900"/>
          </a:xfrm>
          <a:prstGeom prst="ellipse">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Result</a:t>
            </a:r>
            <a:endParaRPr sz="1300" b="1"/>
          </a:p>
        </p:txBody>
      </p:sp>
      <p:cxnSp>
        <p:nvCxnSpPr>
          <p:cNvPr id="157" name="Google Shape;157;p20"/>
          <p:cNvCxnSpPr>
            <a:stCxn id="149" idx="6"/>
            <a:endCxn id="155" idx="2"/>
          </p:cNvCxnSpPr>
          <p:nvPr/>
        </p:nvCxnSpPr>
        <p:spPr>
          <a:xfrm>
            <a:off x="6527950" y="2751175"/>
            <a:ext cx="905100" cy="63450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58;p20"/>
          <p:cNvCxnSpPr>
            <a:stCxn id="150" idx="6"/>
            <a:endCxn id="155" idx="2"/>
          </p:cNvCxnSpPr>
          <p:nvPr/>
        </p:nvCxnSpPr>
        <p:spPr>
          <a:xfrm>
            <a:off x="6527950" y="3238525"/>
            <a:ext cx="905100" cy="147300"/>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59;p20"/>
          <p:cNvCxnSpPr>
            <a:stCxn id="151" idx="6"/>
            <a:endCxn id="155" idx="2"/>
          </p:cNvCxnSpPr>
          <p:nvPr/>
        </p:nvCxnSpPr>
        <p:spPr>
          <a:xfrm rot="10800000" flipH="1">
            <a:off x="6527950" y="3385675"/>
            <a:ext cx="905100" cy="340200"/>
          </a:xfrm>
          <a:prstGeom prst="straightConnector1">
            <a:avLst/>
          </a:prstGeom>
          <a:noFill/>
          <a:ln w="9525" cap="flat" cmpd="sng">
            <a:solidFill>
              <a:schemeClr val="dk2"/>
            </a:solidFill>
            <a:prstDash val="solid"/>
            <a:round/>
            <a:headEnd type="none" w="med" len="med"/>
            <a:tailEnd type="triangle" w="med" len="med"/>
          </a:ln>
        </p:spPr>
      </p:cxnSp>
      <p:cxnSp>
        <p:nvCxnSpPr>
          <p:cNvPr id="160" name="Google Shape;160;p20"/>
          <p:cNvCxnSpPr>
            <a:stCxn id="152" idx="6"/>
            <a:endCxn id="155" idx="2"/>
          </p:cNvCxnSpPr>
          <p:nvPr/>
        </p:nvCxnSpPr>
        <p:spPr>
          <a:xfrm rot="10800000" flipH="1">
            <a:off x="6527950" y="3385825"/>
            <a:ext cx="905100" cy="827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
                                        <p:tgtEl>
                                          <p:spTgt spid="142"/>
                                        </p:tgtEl>
                                      </p:cBhvr>
                                    </p:animEffect>
                                  </p:childTnLst>
                                </p:cTn>
                              </p:par>
                              <p:par>
                                <p:cTn id="8" presetID="1" presetClass="entr" presetSubtype="0"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4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3">
                                            <p:txEl>
                                              <p:pRg st="0" end="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5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5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6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Results</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2482</Words>
  <Application>Microsoft Macintosh PowerPoint</Application>
  <PresentationFormat>On-screen Show (16:9)</PresentationFormat>
  <Paragraphs>232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vt:lpstr>
      <vt:lpstr>PT Sans Narrow</vt:lpstr>
      <vt:lpstr>Arial</vt:lpstr>
      <vt:lpstr>Courier New</vt:lpstr>
      <vt:lpstr>Open Sans</vt:lpstr>
      <vt:lpstr>Tropic</vt:lpstr>
      <vt:lpstr>Predicting Student Success</vt:lpstr>
      <vt:lpstr>Problem Statement - Virtual Learning in 2021</vt:lpstr>
      <vt:lpstr>Data + EDA </vt:lpstr>
      <vt:lpstr>Data preparation</vt:lpstr>
      <vt:lpstr>Summary of Data Set </vt:lpstr>
      <vt:lpstr>Modeling Process</vt:lpstr>
      <vt:lpstr>Modeling Process</vt:lpstr>
      <vt:lpstr>Modeling Process</vt:lpstr>
      <vt:lpstr>Results</vt:lpstr>
      <vt:lpstr>Individual Model Results</vt:lpstr>
      <vt:lpstr>Ensemble Method</vt:lpstr>
      <vt:lpstr>Challenges and Insights</vt:lpstr>
      <vt:lpstr>Challenges</vt:lpstr>
      <vt:lpstr>Insights</vt:lpstr>
      <vt:lpstr>Ideas for enhancement</vt:lpstr>
      <vt:lpstr>Ideas for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Success for Early Interventions</dc:title>
  <cp:lastModifiedBy>Isabel Garcia Pietri</cp:lastModifiedBy>
  <cp:revision>3</cp:revision>
  <dcterms:modified xsi:type="dcterms:W3CDTF">2021-04-20T16:56:02Z</dcterms:modified>
</cp:coreProperties>
</file>