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9" r:id="rId3"/>
    <p:sldId id="267" r:id="rId4"/>
    <p:sldId id="268" r:id="rId5"/>
    <p:sldId id="258" r:id="rId6"/>
    <p:sldId id="259" r:id="rId7"/>
    <p:sldId id="260" r:id="rId8"/>
    <p:sldId id="264" r:id="rId9"/>
    <p:sldId id="266" r:id="rId10"/>
    <p:sldId id="265"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36"/>
    <p:restoredTop sz="84684"/>
  </p:normalViewPr>
  <p:slideViewPr>
    <p:cSldViewPr snapToGrid="0" snapToObjects="1">
      <p:cViewPr varScale="1">
        <p:scale>
          <a:sx n="87" d="100"/>
          <a:sy n="87" d="100"/>
        </p:scale>
        <p:origin x="200"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BA109-D4D4-874C-B45A-4ADE78A71F6B}" type="datetimeFigureOut">
              <a:rPr lang="en-US" smtClean="0"/>
              <a:t>4/3/19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2D1DA-6F05-A94E-8F4C-132DAD9FF0AD}" type="slidenum">
              <a:rPr lang="en-US" smtClean="0"/>
              <a:t>‹#›</a:t>
            </a:fld>
            <a:endParaRPr lang="en-US"/>
          </a:p>
        </p:txBody>
      </p:sp>
    </p:spTree>
    <p:extLst>
      <p:ext uri="{BB962C8B-B14F-4D97-AF65-F5344CB8AC3E}">
        <p14:creationId xmlns:p14="http://schemas.microsoft.com/office/powerpoint/2010/main" val="2850059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F2D1DA-6F05-A94E-8F4C-132DAD9FF0AD}" type="slidenum">
              <a:rPr lang="en-US" smtClean="0"/>
              <a:t>1</a:t>
            </a:fld>
            <a:endParaRPr lang="en-US"/>
          </a:p>
        </p:txBody>
      </p:sp>
    </p:spTree>
    <p:extLst>
      <p:ext uri="{BB962C8B-B14F-4D97-AF65-F5344CB8AC3E}">
        <p14:creationId xmlns:p14="http://schemas.microsoft.com/office/powerpoint/2010/main" val="3777486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F2D1DA-6F05-A94E-8F4C-132DAD9FF0AD}" type="slidenum">
              <a:rPr lang="en-US" smtClean="0"/>
              <a:t>6</a:t>
            </a:fld>
            <a:endParaRPr lang="en-US"/>
          </a:p>
        </p:txBody>
      </p:sp>
    </p:spTree>
    <p:extLst>
      <p:ext uri="{BB962C8B-B14F-4D97-AF65-F5344CB8AC3E}">
        <p14:creationId xmlns:p14="http://schemas.microsoft.com/office/powerpoint/2010/main" val="1007980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decided to look at it from a birds eye perspective and then drill down to look into other factors.</a:t>
            </a:r>
          </a:p>
          <a:p>
            <a:r>
              <a:rPr lang="en-US" dirty="0"/>
              <a:t>First we wanted to see how the percent of adults overweight looked across the world to get an understanding of where the US stood.. And you can see, we’re way up there. </a:t>
            </a:r>
          </a:p>
          <a:p>
            <a:r>
              <a:rPr lang="en-US" dirty="0"/>
              <a:t>Our initial hypothesis was that a high caloric intake directly impacted the percent of a country to be overweight, so we graphed out the same world view from a caloric intake perspective and as you can see, there seems to be a correlation between the two.</a:t>
            </a:r>
          </a:p>
        </p:txBody>
      </p:sp>
      <p:sp>
        <p:nvSpPr>
          <p:cNvPr id="4" name="Slide Number Placeholder 3"/>
          <p:cNvSpPr>
            <a:spLocks noGrp="1"/>
          </p:cNvSpPr>
          <p:nvPr>
            <p:ph type="sldNum" sz="quarter" idx="5"/>
          </p:nvPr>
        </p:nvSpPr>
        <p:spPr/>
        <p:txBody>
          <a:bodyPr/>
          <a:lstStyle/>
          <a:p>
            <a:fld id="{34F2D1DA-6F05-A94E-8F4C-132DAD9FF0AD}" type="slidenum">
              <a:rPr lang="en-US" smtClean="0"/>
              <a:t>7</a:t>
            </a:fld>
            <a:endParaRPr lang="en-US"/>
          </a:p>
        </p:txBody>
      </p:sp>
    </p:spTree>
    <p:extLst>
      <p:ext uri="{BB962C8B-B14F-4D97-AF65-F5344CB8AC3E}">
        <p14:creationId xmlns:p14="http://schemas.microsoft.com/office/powerpoint/2010/main" val="1321724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F2D1DA-6F05-A94E-8F4C-132DAD9FF0AD}" type="slidenum">
              <a:rPr lang="en-US" smtClean="0"/>
              <a:t>10</a:t>
            </a:fld>
            <a:endParaRPr lang="en-US"/>
          </a:p>
        </p:txBody>
      </p:sp>
    </p:spTree>
    <p:extLst>
      <p:ext uri="{BB962C8B-B14F-4D97-AF65-F5344CB8AC3E}">
        <p14:creationId xmlns:p14="http://schemas.microsoft.com/office/powerpoint/2010/main" val="3890862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4/3/19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4/3/19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ourworldindata.org/charts#search=daily-per-capita-caloric-supply"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78C8-3840-BB4D-ABE4-607FC77C8360}"/>
              </a:ext>
            </a:extLst>
          </p:cNvPr>
          <p:cNvSpPr>
            <a:spLocks noGrp="1"/>
          </p:cNvSpPr>
          <p:nvPr>
            <p:ph type="ctrTitle"/>
          </p:nvPr>
        </p:nvSpPr>
        <p:spPr>
          <a:xfrm>
            <a:off x="737810" y="1768644"/>
            <a:ext cx="10572000" cy="1183701"/>
          </a:xfrm>
        </p:spPr>
        <p:txBody>
          <a:bodyPr/>
          <a:lstStyle/>
          <a:p>
            <a:pPr algn="ctr"/>
            <a:r>
              <a:rPr lang="en-US" dirty="0"/>
              <a:t>Obesity: A Pandemic?</a:t>
            </a:r>
            <a:br>
              <a:rPr lang="en-US" dirty="0"/>
            </a:br>
            <a:r>
              <a:rPr lang="en-US" sz="2800" i="1" dirty="0"/>
              <a:t>Analysis of its prevalence in the U.S. and the rest of the world</a:t>
            </a:r>
          </a:p>
        </p:txBody>
      </p:sp>
      <p:sp>
        <p:nvSpPr>
          <p:cNvPr id="3" name="Subtitle 2">
            <a:extLst>
              <a:ext uri="{FF2B5EF4-FFF2-40B4-BE49-F238E27FC236}">
                <a16:creationId xmlns:a16="http://schemas.microsoft.com/office/drawing/2014/main" id="{3F51B487-2E14-DC45-BA7C-17B01F9937B0}"/>
              </a:ext>
            </a:extLst>
          </p:cNvPr>
          <p:cNvSpPr>
            <a:spLocks noGrp="1"/>
          </p:cNvSpPr>
          <p:nvPr>
            <p:ph type="subTitle" idx="1"/>
          </p:nvPr>
        </p:nvSpPr>
        <p:spPr/>
        <p:txBody>
          <a:bodyPr>
            <a:noAutofit/>
          </a:bodyPr>
          <a:lstStyle/>
          <a:p>
            <a:r>
              <a:rPr lang="en-US" sz="2000" dirty="0"/>
              <a:t>Charlene, Eli, Rein, Kent</a:t>
            </a:r>
          </a:p>
          <a:p>
            <a:r>
              <a:rPr lang="en-US" sz="2000" dirty="0"/>
              <a:t>Data Analytics &amp; Visualization </a:t>
            </a:r>
            <a:r>
              <a:rPr lang="mr-IN" sz="2000" dirty="0"/>
              <a:t>–</a:t>
            </a:r>
            <a:r>
              <a:rPr lang="en-US" sz="2000" dirty="0"/>
              <a:t> UCBX</a:t>
            </a:r>
          </a:p>
          <a:p>
            <a:r>
              <a:rPr lang="en-US" sz="2000" dirty="0"/>
              <a:t>April 2019 </a:t>
            </a:r>
          </a:p>
        </p:txBody>
      </p:sp>
    </p:spTree>
    <p:extLst>
      <p:ext uri="{BB962C8B-B14F-4D97-AF65-F5344CB8AC3E}">
        <p14:creationId xmlns:p14="http://schemas.microsoft.com/office/powerpoint/2010/main" val="56151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a:extLst>
              <a:ext uri="{FF2B5EF4-FFF2-40B4-BE49-F238E27FC236}">
                <a16:creationId xmlns:a16="http://schemas.microsoft.com/office/drawing/2014/main" id="{98335076-F635-8547-B0A7-B0168B6B5CE2}"/>
              </a:ext>
            </a:extLst>
          </p:cNvPr>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E88B664-10EE-8946-BE8D-12FAB3F71168}"/>
              </a:ext>
            </a:extLst>
          </p:cNvPr>
          <p:cNvSpPr>
            <a:spLocks noGrp="1"/>
          </p:cNvSpPr>
          <p:nvPr>
            <p:ph type="title"/>
          </p:nvPr>
        </p:nvSpPr>
        <p:spPr>
          <a:xfrm>
            <a:off x="1073151" y="446088"/>
            <a:ext cx="3547533" cy="1466933"/>
          </a:xfrm>
        </p:spPr>
        <p:txBody>
          <a:bodyPr/>
          <a:lstStyle/>
          <a:p>
            <a:r>
              <a:rPr lang="en-US" sz="2500" dirty="0"/>
              <a:t>Breaking Out Men &amp; Women BMI in the US vs. Rest of World</a:t>
            </a:r>
          </a:p>
        </p:txBody>
      </p:sp>
      <p:pic>
        <p:nvPicPr>
          <p:cNvPr id="9" name="Content Placeholder 8">
            <a:extLst>
              <a:ext uri="{FF2B5EF4-FFF2-40B4-BE49-F238E27FC236}">
                <a16:creationId xmlns:a16="http://schemas.microsoft.com/office/drawing/2014/main" id="{17F3D112-1CBA-0249-9850-4CFE092D9BE5}"/>
              </a:ext>
            </a:extLst>
          </p:cNvPr>
          <p:cNvPicPr>
            <a:picLocks noGrp="1" noChangeAspect="1"/>
          </p:cNvPicPr>
          <p:nvPr>
            <p:ph idx="1"/>
          </p:nvPr>
        </p:nvPicPr>
        <p:blipFill rotWithShape="1">
          <a:blip r:embed="rId3"/>
          <a:srcRect l="8178" t="5281" r="7570"/>
          <a:stretch/>
        </p:blipFill>
        <p:spPr>
          <a:xfrm>
            <a:off x="5427406" y="575186"/>
            <a:ext cx="5884608" cy="2315497"/>
          </a:xfrm>
        </p:spPr>
      </p:pic>
      <p:sp>
        <p:nvSpPr>
          <p:cNvPr id="7" name="Text Placeholder 6">
            <a:extLst>
              <a:ext uri="{FF2B5EF4-FFF2-40B4-BE49-F238E27FC236}">
                <a16:creationId xmlns:a16="http://schemas.microsoft.com/office/drawing/2014/main" id="{C9232E3C-89D3-AC40-B146-8A3FFCC06F4E}"/>
              </a:ext>
            </a:extLst>
          </p:cNvPr>
          <p:cNvSpPr>
            <a:spLocks noGrp="1"/>
          </p:cNvSpPr>
          <p:nvPr>
            <p:ph type="body" sz="half" idx="2"/>
          </p:nvPr>
        </p:nvSpPr>
        <p:spPr>
          <a:xfrm>
            <a:off x="1073151" y="2260738"/>
            <a:ext cx="3715417" cy="3600311"/>
          </a:xfrm>
        </p:spPr>
        <p:txBody>
          <a:bodyPr>
            <a:normAutofit/>
          </a:bodyPr>
          <a:lstStyle/>
          <a:p>
            <a:r>
              <a:rPr lang="en-US" sz="2200" dirty="0"/>
              <a:t>Men and women in the US are among the highest BMI rates Around the World.</a:t>
            </a:r>
          </a:p>
        </p:txBody>
      </p:sp>
      <p:pic>
        <p:nvPicPr>
          <p:cNvPr id="11" name="Picture 10">
            <a:extLst>
              <a:ext uri="{FF2B5EF4-FFF2-40B4-BE49-F238E27FC236}">
                <a16:creationId xmlns:a16="http://schemas.microsoft.com/office/drawing/2014/main" id="{E2F06781-A51F-6D43-8EBD-8B709C9AD8FD}"/>
              </a:ext>
            </a:extLst>
          </p:cNvPr>
          <p:cNvPicPr>
            <a:picLocks noChangeAspect="1"/>
          </p:cNvPicPr>
          <p:nvPr/>
        </p:nvPicPr>
        <p:blipFill rotWithShape="1">
          <a:blip r:embed="rId4"/>
          <a:srcRect l="7787" r="7467"/>
          <a:stretch/>
        </p:blipFill>
        <p:spPr>
          <a:xfrm>
            <a:off x="5427407" y="3306820"/>
            <a:ext cx="5884608" cy="2430304"/>
          </a:xfrm>
          <a:prstGeom prst="rect">
            <a:avLst/>
          </a:prstGeom>
        </p:spPr>
      </p:pic>
    </p:spTree>
    <p:extLst>
      <p:ext uri="{BB962C8B-B14F-4D97-AF65-F5344CB8AC3E}">
        <p14:creationId xmlns:p14="http://schemas.microsoft.com/office/powerpoint/2010/main" val="4181848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D8C95-CF0E-3643-8033-E293B29D7587}"/>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60498DDF-83CB-BA49-B436-DDD641F810C8}"/>
              </a:ext>
            </a:extLst>
          </p:cNvPr>
          <p:cNvSpPr>
            <a:spLocks noGrp="1"/>
          </p:cNvSpPr>
          <p:nvPr>
            <p:ph idx="1"/>
          </p:nvPr>
        </p:nvSpPr>
        <p:spPr>
          <a:xfrm>
            <a:off x="818712" y="2532004"/>
            <a:ext cx="10554574" cy="3636511"/>
          </a:xfrm>
        </p:spPr>
        <p:txBody>
          <a:bodyPr>
            <a:normAutofit/>
          </a:bodyPr>
          <a:lstStyle/>
          <a:p>
            <a:r>
              <a:rPr lang="en-US" sz="2200" dirty="0"/>
              <a:t>Significant positive correlation between caloric intake and % of adults considered overweight/obese.</a:t>
            </a:r>
          </a:p>
          <a:p>
            <a:r>
              <a:rPr lang="en-US" sz="2200" dirty="0"/>
              <a:t>Greater prevalence of obesity in a country has a direct correlation with a higher burden of disease measured by DALYs, specifically Cardiovascular disease.</a:t>
            </a:r>
          </a:p>
          <a:p>
            <a:endParaRPr lang="en-US" sz="2200" dirty="0"/>
          </a:p>
          <a:p>
            <a:endParaRPr lang="en-US" sz="2400" dirty="0"/>
          </a:p>
        </p:txBody>
      </p:sp>
    </p:spTree>
    <p:extLst>
      <p:ext uri="{BB962C8B-B14F-4D97-AF65-F5344CB8AC3E}">
        <p14:creationId xmlns:p14="http://schemas.microsoft.com/office/powerpoint/2010/main" val="2056865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15D76-D30A-4F4E-9398-E0C64FBEFE10}"/>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BFEF7135-75B4-734B-B13C-39D6888C3CBA}"/>
              </a:ext>
            </a:extLst>
          </p:cNvPr>
          <p:cNvSpPr>
            <a:spLocks noGrp="1"/>
          </p:cNvSpPr>
          <p:nvPr>
            <p:ph idx="1"/>
          </p:nvPr>
        </p:nvSpPr>
        <p:spPr>
          <a:xfrm>
            <a:off x="818712" y="2532003"/>
            <a:ext cx="10554574" cy="3636511"/>
          </a:xfrm>
        </p:spPr>
        <p:txBody>
          <a:bodyPr>
            <a:normAutofit/>
          </a:bodyPr>
          <a:lstStyle/>
          <a:p>
            <a:r>
              <a:rPr lang="en-US" sz="2400" dirty="0"/>
              <a:t>Research historical trends of obesity rates</a:t>
            </a:r>
          </a:p>
          <a:p>
            <a:r>
              <a:rPr lang="en-US" sz="2400" dirty="0"/>
              <a:t>Additional factors to consider:</a:t>
            </a:r>
          </a:p>
          <a:p>
            <a:pPr lvl="1"/>
            <a:r>
              <a:rPr lang="en-US" sz="2600" dirty="0"/>
              <a:t> </a:t>
            </a:r>
            <a:r>
              <a:rPr lang="en-US" sz="2000" dirty="0"/>
              <a:t>Composition of caloric intake</a:t>
            </a:r>
          </a:p>
          <a:p>
            <a:pPr lvl="1"/>
            <a:r>
              <a:rPr lang="en-US" sz="2000" dirty="0"/>
              <a:t> Physical daily activity</a:t>
            </a:r>
          </a:p>
          <a:p>
            <a:pPr lvl="1"/>
            <a:r>
              <a:rPr lang="en-US" sz="2000" dirty="0"/>
              <a:t> Economic status of countries</a:t>
            </a:r>
          </a:p>
          <a:p>
            <a:pPr lvl="1"/>
            <a:r>
              <a:rPr lang="en-US" sz="2000" dirty="0"/>
              <a:t> Genetics</a:t>
            </a:r>
          </a:p>
          <a:p>
            <a:pPr lvl="1"/>
            <a:r>
              <a:rPr lang="en-US" sz="2000" dirty="0"/>
              <a:t> Cultural beliefs and diets</a:t>
            </a:r>
          </a:p>
          <a:p>
            <a:endParaRPr lang="en-US" sz="2800" dirty="0"/>
          </a:p>
        </p:txBody>
      </p:sp>
    </p:spTree>
    <p:extLst>
      <p:ext uri="{BB962C8B-B14F-4D97-AF65-F5344CB8AC3E}">
        <p14:creationId xmlns:p14="http://schemas.microsoft.com/office/powerpoint/2010/main" val="4146458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0778F3-F3DD-4AB5-82DC-72E8EDC10ACA}"/>
              </a:ext>
            </a:extLst>
          </p:cNvPr>
          <p:cNvPicPr>
            <a:picLocks noChangeAspect="1"/>
          </p:cNvPicPr>
          <p:nvPr/>
        </p:nvPicPr>
        <p:blipFill>
          <a:blip r:embed="rId2"/>
          <a:stretch>
            <a:fillRect/>
          </a:stretch>
        </p:blipFill>
        <p:spPr>
          <a:xfrm>
            <a:off x="0" y="274320"/>
            <a:ext cx="12192000" cy="6309360"/>
          </a:xfrm>
          <a:prstGeom prst="rect">
            <a:avLst/>
          </a:prstGeom>
        </p:spPr>
      </p:pic>
    </p:spTree>
    <p:extLst>
      <p:ext uri="{BB962C8B-B14F-4D97-AF65-F5344CB8AC3E}">
        <p14:creationId xmlns:p14="http://schemas.microsoft.com/office/powerpoint/2010/main" val="350104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2B88C9-8634-41E8-B48B-40AE9BCF8B29}"/>
              </a:ext>
            </a:extLst>
          </p:cNvPr>
          <p:cNvPicPr>
            <a:picLocks noChangeAspect="1"/>
          </p:cNvPicPr>
          <p:nvPr/>
        </p:nvPicPr>
        <p:blipFill>
          <a:blip r:embed="rId2"/>
          <a:stretch>
            <a:fillRect/>
          </a:stretch>
        </p:blipFill>
        <p:spPr>
          <a:xfrm>
            <a:off x="663191" y="0"/>
            <a:ext cx="10902462" cy="6858000"/>
          </a:xfrm>
          <a:prstGeom prst="rect">
            <a:avLst/>
          </a:prstGeom>
        </p:spPr>
      </p:pic>
    </p:spTree>
    <p:extLst>
      <p:ext uri="{BB962C8B-B14F-4D97-AF65-F5344CB8AC3E}">
        <p14:creationId xmlns:p14="http://schemas.microsoft.com/office/powerpoint/2010/main" val="1816816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98C5AC-17DF-4AE6-9D61-3E521260EA92}"/>
              </a:ext>
            </a:extLst>
          </p:cNvPr>
          <p:cNvPicPr>
            <a:picLocks noChangeAspect="1"/>
          </p:cNvPicPr>
          <p:nvPr/>
        </p:nvPicPr>
        <p:blipFill>
          <a:blip r:embed="rId2"/>
          <a:stretch>
            <a:fillRect/>
          </a:stretch>
        </p:blipFill>
        <p:spPr>
          <a:xfrm>
            <a:off x="1676400" y="0"/>
            <a:ext cx="8839200" cy="6858000"/>
          </a:xfrm>
          <a:prstGeom prst="rect">
            <a:avLst/>
          </a:prstGeom>
        </p:spPr>
      </p:pic>
    </p:spTree>
    <p:extLst>
      <p:ext uri="{BB962C8B-B14F-4D97-AF65-F5344CB8AC3E}">
        <p14:creationId xmlns:p14="http://schemas.microsoft.com/office/powerpoint/2010/main" val="386830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B23F3-F582-EC4A-899A-EE36C452F98C}"/>
              </a:ext>
            </a:extLst>
          </p:cNvPr>
          <p:cNvSpPr>
            <a:spLocks noGrp="1"/>
          </p:cNvSpPr>
          <p:nvPr>
            <p:ph type="title"/>
          </p:nvPr>
        </p:nvSpPr>
        <p:spPr/>
        <p:txBody>
          <a:bodyPr/>
          <a:lstStyle/>
          <a:p>
            <a:r>
              <a:rPr lang="en-US" dirty="0"/>
              <a:t>Question/Hypothesis</a:t>
            </a:r>
          </a:p>
        </p:txBody>
      </p:sp>
      <p:sp>
        <p:nvSpPr>
          <p:cNvPr id="3" name="Content Placeholder 2">
            <a:extLst>
              <a:ext uri="{FF2B5EF4-FFF2-40B4-BE49-F238E27FC236}">
                <a16:creationId xmlns:a16="http://schemas.microsoft.com/office/drawing/2014/main" id="{673B3366-6337-6E40-9C27-9F135FB3AE47}"/>
              </a:ext>
            </a:extLst>
          </p:cNvPr>
          <p:cNvSpPr>
            <a:spLocks noGrp="1"/>
          </p:cNvSpPr>
          <p:nvPr>
            <p:ph idx="1"/>
          </p:nvPr>
        </p:nvSpPr>
        <p:spPr>
          <a:xfrm>
            <a:off x="818712" y="2222287"/>
            <a:ext cx="5058001" cy="4045778"/>
          </a:xfrm>
        </p:spPr>
        <p:txBody>
          <a:bodyPr>
            <a:noAutofit/>
          </a:bodyPr>
          <a:lstStyle/>
          <a:p>
            <a:r>
              <a:rPr lang="en-US" sz="2200" dirty="0"/>
              <a:t>High caloric intake leads to higher % of adults are overweight and obese </a:t>
            </a:r>
          </a:p>
          <a:p>
            <a:r>
              <a:rPr lang="en-US" sz="2200" dirty="0"/>
              <a:t>An increase in BMI significantly increases mortality from coronary heart disease (CHD)</a:t>
            </a:r>
          </a:p>
          <a:p>
            <a:r>
              <a:rPr lang="en-US" sz="2200" dirty="0"/>
              <a:t>Adult BMI in men &amp; women in the US is higher than the rest of the world</a:t>
            </a:r>
          </a:p>
        </p:txBody>
      </p:sp>
      <p:pic>
        <p:nvPicPr>
          <p:cNvPr id="7" name="Picture 6">
            <a:extLst>
              <a:ext uri="{FF2B5EF4-FFF2-40B4-BE49-F238E27FC236}">
                <a16:creationId xmlns:a16="http://schemas.microsoft.com/office/drawing/2014/main" id="{8CFC2F92-9948-E245-A0D3-576C1F3F0C71}"/>
              </a:ext>
            </a:extLst>
          </p:cNvPr>
          <p:cNvPicPr>
            <a:picLocks noChangeAspect="1"/>
          </p:cNvPicPr>
          <p:nvPr/>
        </p:nvPicPr>
        <p:blipFill>
          <a:blip r:embed="rId2"/>
          <a:stretch>
            <a:fillRect/>
          </a:stretch>
        </p:blipFill>
        <p:spPr>
          <a:xfrm>
            <a:off x="6315288" y="2493395"/>
            <a:ext cx="5486400" cy="3657600"/>
          </a:xfrm>
          <a:prstGeom prst="rect">
            <a:avLst/>
          </a:prstGeom>
        </p:spPr>
      </p:pic>
    </p:spTree>
    <p:extLst>
      <p:ext uri="{BB962C8B-B14F-4D97-AF65-F5344CB8AC3E}">
        <p14:creationId xmlns:p14="http://schemas.microsoft.com/office/powerpoint/2010/main" val="2408256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7797D-E3EA-DA49-A9BA-915939F22CAF}"/>
              </a:ext>
            </a:extLst>
          </p:cNvPr>
          <p:cNvSpPr>
            <a:spLocks noGrp="1"/>
          </p:cNvSpPr>
          <p:nvPr>
            <p:ph type="title"/>
          </p:nvPr>
        </p:nvSpPr>
        <p:spPr/>
        <p:txBody>
          <a:bodyPr/>
          <a:lstStyle/>
          <a:p>
            <a:r>
              <a:rPr lang="en-US" dirty="0"/>
              <a:t>Meet the Data </a:t>
            </a:r>
            <a:br>
              <a:rPr lang="en-US" dirty="0"/>
            </a:br>
            <a:r>
              <a:rPr lang="en-US" sz="3200" i="1" dirty="0"/>
              <a:t>Our World in Data</a:t>
            </a:r>
          </a:p>
        </p:txBody>
      </p:sp>
      <p:pic>
        <p:nvPicPr>
          <p:cNvPr id="5" name="Picture 4">
            <a:extLst>
              <a:ext uri="{FF2B5EF4-FFF2-40B4-BE49-F238E27FC236}">
                <a16:creationId xmlns:a16="http://schemas.microsoft.com/office/drawing/2014/main" id="{6A0B8241-AE1B-264D-8135-ED65D6DBF057}"/>
              </a:ext>
            </a:extLst>
          </p:cNvPr>
          <p:cNvPicPr>
            <a:picLocks noChangeAspect="1"/>
          </p:cNvPicPr>
          <p:nvPr/>
        </p:nvPicPr>
        <p:blipFill>
          <a:blip r:embed="rId3"/>
          <a:stretch>
            <a:fillRect/>
          </a:stretch>
        </p:blipFill>
        <p:spPr>
          <a:xfrm>
            <a:off x="5764092" y="2222287"/>
            <a:ext cx="6134100" cy="2654300"/>
          </a:xfrm>
          <a:prstGeom prst="rect">
            <a:avLst/>
          </a:prstGeom>
        </p:spPr>
      </p:pic>
      <p:pic>
        <p:nvPicPr>
          <p:cNvPr id="7" name="Picture 6">
            <a:extLst>
              <a:ext uri="{FF2B5EF4-FFF2-40B4-BE49-F238E27FC236}">
                <a16:creationId xmlns:a16="http://schemas.microsoft.com/office/drawing/2014/main" id="{D0D9825C-F4C5-1740-975D-784E23751E40}"/>
              </a:ext>
            </a:extLst>
          </p:cNvPr>
          <p:cNvPicPr>
            <a:picLocks noChangeAspect="1"/>
          </p:cNvPicPr>
          <p:nvPr/>
        </p:nvPicPr>
        <p:blipFill rotWithShape="1">
          <a:blip r:embed="rId4"/>
          <a:srcRect t="68662"/>
          <a:stretch/>
        </p:blipFill>
        <p:spPr>
          <a:xfrm>
            <a:off x="5764092" y="4876587"/>
            <a:ext cx="6134100" cy="776077"/>
          </a:xfrm>
          <a:prstGeom prst="rect">
            <a:avLst/>
          </a:prstGeom>
        </p:spPr>
      </p:pic>
      <p:pic>
        <p:nvPicPr>
          <p:cNvPr id="9" name="Picture 8">
            <a:extLst>
              <a:ext uri="{FF2B5EF4-FFF2-40B4-BE49-F238E27FC236}">
                <a16:creationId xmlns:a16="http://schemas.microsoft.com/office/drawing/2014/main" id="{5DB3C59A-1489-D24C-90D3-DB02965D0678}"/>
              </a:ext>
            </a:extLst>
          </p:cNvPr>
          <p:cNvPicPr>
            <a:picLocks noChangeAspect="1"/>
          </p:cNvPicPr>
          <p:nvPr/>
        </p:nvPicPr>
        <p:blipFill rotWithShape="1">
          <a:blip r:embed="rId5"/>
          <a:srcRect t="50000"/>
          <a:stretch/>
        </p:blipFill>
        <p:spPr>
          <a:xfrm>
            <a:off x="5764092" y="5540862"/>
            <a:ext cx="6134100" cy="869950"/>
          </a:xfrm>
          <a:prstGeom prst="rect">
            <a:avLst/>
          </a:prstGeom>
        </p:spPr>
      </p:pic>
      <p:sp>
        <p:nvSpPr>
          <p:cNvPr id="24" name="Content Placeholder 23">
            <a:extLst>
              <a:ext uri="{FF2B5EF4-FFF2-40B4-BE49-F238E27FC236}">
                <a16:creationId xmlns:a16="http://schemas.microsoft.com/office/drawing/2014/main" id="{1DB4FA9E-C39B-C946-890D-DC4624A28D3B}"/>
              </a:ext>
            </a:extLst>
          </p:cNvPr>
          <p:cNvSpPr>
            <a:spLocks noGrp="1"/>
          </p:cNvSpPr>
          <p:nvPr>
            <p:ph idx="1"/>
          </p:nvPr>
        </p:nvSpPr>
        <p:spPr>
          <a:xfrm>
            <a:off x="818712" y="2222287"/>
            <a:ext cx="4652940" cy="3636511"/>
          </a:xfrm>
        </p:spPr>
        <p:txBody>
          <a:bodyPr>
            <a:normAutofit/>
          </a:bodyPr>
          <a:lstStyle/>
          <a:p>
            <a:r>
              <a:rPr lang="en-US" sz="2200" dirty="0"/>
              <a:t>Seven different data sets merged on country name for 2013</a:t>
            </a:r>
          </a:p>
          <a:p>
            <a:endParaRPr lang="en-US" sz="2200" dirty="0"/>
          </a:p>
          <a:p>
            <a:r>
              <a:rPr lang="en-US" sz="2200" dirty="0"/>
              <a:t>Our World in Data</a:t>
            </a:r>
          </a:p>
          <a:p>
            <a:pPr lvl="1"/>
            <a:r>
              <a:rPr lang="en-US" sz="2200" dirty="0">
                <a:hlinkClick r:id="rId6"/>
              </a:rPr>
              <a:t>https://ourworldindata.org/</a:t>
            </a:r>
            <a:endParaRPr lang="en-US" sz="2200" dirty="0"/>
          </a:p>
          <a:p>
            <a:endParaRPr lang="en-US" sz="2400" dirty="0"/>
          </a:p>
        </p:txBody>
      </p:sp>
    </p:spTree>
    <p:extLst>
      <p:ext uri="{BB962C8B-B14F-4D97-AF65-F5344CB8AC3E}">
        <p14:creationId xmlns:p14="http://schemas.microsoft.com/office/powerpoint/2010/main" val="134184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EC4CFCFD-E6E9-0349-ACE1-7E6729BA06D9}"/>
              </a:ext>
            </a:extLst>
          </p:cNvPr>
          <p:cNvSpPr>
            <a:spLocks noChangeAspect="1"/>
          </p:cNvSpPr>
          <p:nvPr/>
        </p:nvSpPr>
        <p:spPr bwMode="auto">
          <a:xfrm>
            <a:off x="475955" y="317613"/>
            <a:ext cx="4144730" cy="2248606"/>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E88B664-10EE-8946-BE8D-12FAB3F71168}"/>
              </a:ext>
            </a:extLst>
          </p:cNvPr>
          <p:cNvSpPr>
            <a:spLocks noGrp="1"/>
          </p:cNvSpPr>
          <p:nvPr>
            <p:ph type="title"/>
          </p:nvPr>
        </p:nvSpPr>
        <p:spPr>
          <a:xfrm>
            <a:off x="564518" y="982027"/>
            <a:ext cx="4056166" cy="1278711"/>
          </a:xfrm>
        </p:spPr>
        <p:txBody>
          <a:bodyPr/>
          <a:lstStyle/>
          <a:p>
            <a:r>
              <a:rPr lang="en-US" sz="2800" dirty="0"/>
              <a:t>Is daily caloric intake correlated to higher rates of overweight &amp; obesity?</a:t>
            </a:r>
          </a:p>
        </p:txBody>
      </p:sp>
      <p:sp>
        <p:nvSpPr>
          <p:cNvPr id="13" name="Text Placeholder 12">
            <a:extLst>
              <a:ext uri="{FF2B5EF4-FFF2-40B4-BE49-F238E27FC236}">
                <a16:creationId xmlns:a16="http://schemas.microsoft.com/office/drawing/2014/main" id="{B856315D-8092-534A-8FDA-8FF462CAA380}"/>
              </a:ext>
            </a:extLst>
          </p:cNvPr>
          <p:cNvSpPr>
            <a:spLocks noGrp="1"/>
          </p:cNvSpPr>
          <p:nvPr>
            <p:ph type="body" sz="half" idx="2"/>
          </p:nvPr>
        </p:nvSpPr>
        <p:spPr>
          <a:xfrm>
            <a:off x="475955" y="2260738"/>
            <a:ext cx="4144730" cy="3947557"/>
          </a:xfrm>
        </p:spPr>
        <p:txBody>
          <a:bodyPr>
            <a:normAutofit/>
          </a:bodyPr>
          <a:lstStyle/>
          <a:p>
            <a:r>
              <a:rPr lang="en-US" sz="2800" dirty="0"/>
              <a:t>The % of adults overweight appears to be to correlated to daily caloric intake</a:t>
            </a:r>
          </a:p>
        </p:txBody>
      </p:sp>
      <p:pic>
        <p:nvPicPr>
          <p:cNvPr id="6" name="Picture 5">
            <a:extLst>
              <a:ext uri="{FF2B5EF4-FFF2-40B4-BE49-F238E27FC236}">
                <a16:creationId xmlns:a16="http://schemas.microsoft.com/office/drawing/2014/main" id="{5D7CD307-3835-9B4F-B437-AB5C6ED95986}"/>
              </a:ext>
            </a:extLst>
          </p:cNvPr>
          <p:cNvPicPr>
            <a:picLocks noChangeAspect="1"/>
          </p:cNvPicPr>
          <p:nvPr/>
        </p:nvPicPr>
        <p:blipFill rotWithShape="1">
          <a:blip r:embed="rId3"/>
          <a:srcRect l="8802" r="16000"/>
          <a:stretch/>
        </p:blipFill>
        <p:spPr>
          <a:xfrm>
            <a:off x="4786709" y="317613"/>
            <a:ext cx="6840774" cy="3248962"/>
          </a:xfrm>
          <a:prstGeom prst="rect">
            <a:avLst/>
          </a:prstGeom>
        </p:spPr>
      </p:pic>
      <p:pic>
        <p:nvPicPr>
          <p:cNvPr id="4" name="Picture 3">
            <a:extLst>
              <a:ext uri="{FF2B5EF4-FFF2-40B4-BE49-F238E27FC236}">
                <a16:creationId xmlns:a16="http://schemas.microsoft.com/office/drawing/2014/main" id="{147C3302-1F61-E049-A7DE-8E2AFE8CC6E9}"/>
              </a:ext>
            </a:extLst>
          </p:cNvPr>
          <p:cNvPicPr>
            <a:picLocks noChangeAspect="1"/>
          </p:cNvPicPr>
          <p:nvPr/>
        </p:nvPicPr>
        <p:blipFill rotWithShape="1">
          <a:blip r:embed="rId4"/>
          <a:srcRect l="8794" r="16008"/>
          <a:stretch/>
        </p:blipFill>
        <p:spPr>
          <a:xfrm>
            <a:off x="4786709" y="3318641"/>
            <a:ext cx="6840774" cy="3248962"/>
          </a:xfrm>
          <a:prstGeom prst="rect">
            <a:avLst/>
          </a:prstGeom>
        </p:spPr>
      </p:pic>
    </p:spTree>
    <p:extLst>
      <p:ext uri="{BB962C8B-B14F-4D97-AF65-F5344CB8AC3E}">
        <p14:creationId xmlns:p14="http://schemas.microsoft.com/office/powerpoint/2010/main" val="134144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a:extLst>
              <a:ext uri="{FF2B5EF4-FFF2-40B4-BE49-F238E27FC236}">
                <a16:creationId xmlns:a16="http://schemas.microsoft.com/office/drawing/2014/main" id="{20BE2132-FF0E-FC4A-8A0A-F0ACD450F9FD}"/>
              </a:ext>
            </a:extLst>
          </p:cNvPr>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E88B664-10EE-8946-BE8D-12FAB3F71168}"/>
              </a:ext>
            </a:extLst>
          </p:cNvPr>
          <p:cNvSpPr>
            <a:spLocks noGrp="1"/>
          </p:cNvSpPr>
          <p:nvPr>
            <p:ph type="title"/>
          </p:nvPr>
        </p:nvSpPr>
        <p:spPr>
          <a:xfrm>
            <a:off x="1073151" y="553450"/>
            <a:ext cx="3547533" cy="1282431"/>
          </a:xfrm>
        </p:spPr>
        <p:txBody>
          <a:bodyPr/>
          <a:lstStyle/>
          <a:p>
            <a:r>
              <a:rPr lang="en-US" sz="2500" dirty="0"/>
              <a:t>Calorie Intake vs. % Obesity &amp; Overweight per country</a:t>
            </a:r>
          </a:p>
        </p:txBody>
      </p:sp>
      <p:sp>
        <p:nvSpPr>
          <p:cNvPr id="7" name="Text Placeholder 6">
            <a:extLst>
              <a:ext uri="{FF2B5EF4-FFF2-40B4-BE49-F238E27FC236}">
                <a16:creationId xmlns:a16="http://schemas.microsoft.com/office/drawing/2014/main" id="{C9232E3C-89D3-AC40-B146-8A3FFCC06F4E}"/>
              </a:ext>
            </a:extLst>
          </p:cNvPr>
          <p:cNvSpPr>
            <a:spLocks noGrp="1"/>
          </p:cNvSpPr>
          <p:nvPr>
            <p:ph type="body" sz="half" idx="2"/>
          </p:nvPr>
        </p:nvSpPr>
        <p:spPr>
          <a:xfrm>
            <a:off x="1073152" y="2418735"/>
            <a:ext cx="3547532" cy="3442314"/>
          </a:xfrm>
        </p:spPr>
        <p:txBody>
          <a:bodyPr>
            <a:normAutofit/>
          </a:bodyPr>
          <a:lstStyle/>
          <a:p>
            <a:r>
              <a:rPr lang="en-US" sz="2200" dirty="0"/>
              <a:t>There is a positive correlation in  between the Daily calorie supply and % Obesity and Overweight by country.</a:t>
            </a:r>
          </a:p>
        </p:txBody>
      </p:sp>
      <p:pic>
        <p:nvPicPr>
          <p:cNvPr id="15" name="Content Placeholder 14">
            <a:extLst>
              <a:ext uri="{FF2B5EF4-FFF2-40B4-BE49-F238E27FC236}">
                <a16:creationId xmlns:a16="http://schemas.microsoft.com/office/drawing/2014/main" id="{FF891B7A-B7CE-7D43-934B-51C728E30315}"/>
              </a:ext>
            </a:extLst>
          </p:cNvPr>
          <p:cNvPicPr>
            <a:picLocks noGrp="1" noChangeAspect="1"/>
          </p:cNvPicPr>
          <p:nvPr>
            <p:ph idx="1"/>
          </p:nvPr>
        </p:nvPicPr>
        <p:blipFill rotWithShape="1">
          <a:blip r:embed="rId2"/>
          <a:srcRect r="5773"/>
          <a:stretch/>
        </p:blipFill>
        <p:spPr>
          <a:xfrm>
            <a:off x="5227327" y="446088"/>
            <a:ext cx="6394404" cy="4524118"/>
          </a:xfrm>
        </p:spPr>
      </p:pic>
    </p:spTree>
    <p:extLst>
      <p:ext uri="{BB962C8B-B14F-4D97-AF65-F5344CB8AC3E}">
        <p14:creationId xmlns:p14="http://schemas.microsoft.com/office/powerpoint/2010/main" val="1020953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8853ED13-4561-8A4B-8C0F-5B075F6FDE8B}"/>
              </a:ext>
            </a:extLst>
          </p:cNvPr>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6660ADE-F696-494F-81F5-947409869991}"/>
              </a:ext>
            </a:extLst>
          </p:cNvPr>
          <p:cNvSpPr>
            <a:spLocks noGrp="1"/>
          </p:cNvSpPr>
          <p:nvPr>
            <p:ph type="title"/>
          </p:nvPr>
        </p:nvSpPr>
        <p:spPr>
          <a:xfrm>
            <a:off x="1105320" y="416129"/>
            <a:ext cx="3702818" cy="1367542"/>
          </a:xfrm>
        </p:spPr>
        <p:txBody>
          <a:bodyPr/>
          <a:lstStyle/>
          <a:p>
            <a:r>
              <a:rPr lang="en-US" sz="2200" dirty="0"/>
              <a:t>Correlation Between Increase in BMI with Cardiovascular Disease</a:t>
            </a:r>
          </a:p>
        </p:txBody>
      </p:sp>
      <p:pic>
        <p:nvPicPr>
          <p:cNvPr id="6" name="Content Placeholder 5">
            <a:extLst>
              <a:ext uri="{FF2B5EF4-FFF2-40B4-BE49-F238E27FC236}">
                <a16:creationId xmlns:a16="http://schemas.microsoft.com/office/drawing/2014/main" id="{3D93B7CC-C4D9-6340-85B4-9EDDF146AAC5}"/>
              </a:ext>
            </a:extLst>
          </p:cNvPr>
          <p:cNvPicPr>
            <a:picLocks noGrp="1" noChangeAspect="1"/>
          </p:cNvPicPr>
          <p:nvPr>
            <p:ph idx="1"/>
          </p:nvPr>
        </p:nvPicPr>
        <p:blipFill rotWithShape="1">
          <a:blip r:embed="rId2"/>
          <a:srcRect l="3533" r="5762"/>
          <a:stretch/>
        </p:blipFill>
        <p:spPr>
          <a:xfrm>
            <a:off x="5096114" y="571876"/>
            <a:ext cx="6548283" cy="3609667"/>
          </a:xfrm>
        </p:spPr>
      </p:pic>
      <p:sp>
        <p:nvSpPr>
          <p:cNvPr id="4" name="Text Placeholder 3">
            <a:extLst>
              <a:ext uri="{FF2B5EF4-FFF2-40B4-BE49-F238E27FC236}">
                <a16:creationId xmlns:a16="http://schemas.microsoft.com/office/drawing/2014/main" id="{3A52B7E3-8C3C-BB43-8EFA-A1CE59B22F01}"/>
              </a:ext>
            </a:extLst>
          </p:cNvPr>
          <p:cNvSpPr>
            <a:spLocks noGrp="1"/>
          </p:cNvSpPr>
          <p:nvPr>
            <p:ph type="body" sz="half" idx="2"/>
          </p:nvPr>
        </p:nvSpPr>
        <p:spPr>
          <a:xfrm>
            <a:off x="984436" y="2290798"/>
            <a:ext cx="3823702" cy="3600311"/>
          </a:xfrm>
        </p:spPr>
        <p:txBody>
          <a:bodyPr>
            <a:normAutofit/>
          </a:bodyPr>
          <a:lstStyle/>
          <a:p>
            <a:r>
              <a:rPr lang="en-US" sz="2200" dirty="0"/>
              <a:t>One Disability-Adjusted Life Year (DALY) is one lost year of "healthy" life summed up across a given population. </a:t>
            </a:r>
          </a:p>
        </p:txBody>
      </p:sp>
      <p:sp>
        <p:nvSpPr>
          <p:cNvPr id="8" name="Text Placeholder 3">
            <a:extLst>
              <a:ext uri="{FF2B5EF4-FFF2-40B4-BE49-F238E27FC236}">
                <a16:creationId xmlns:a16="http://schemas.microsoft.com/office/drawing/2014/main" id="{0D3CD938-C73D-5349-B987-8F4D80D5007B}"/>
              </a:ext>
            </a:extLst>
          </p:cNvPr>
          <p:cNvSpPr txBox="1">
            <a:spLocks/>
          </p:cNvSpPr>
          <p:nvPr/>
        </p:nvSpPr>
        <p:spPr>
          <a:xfrm>
            <a:off x="5096114" y="4493769"/>
            <a:ext cx="6548283" cy="59949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1"/>
              </a:buClr>
              <a:buFont typeface="Wingdings 2" charset="2"/>
              <a:buNone/>
              <a:defRPr sz="140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1200"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000"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9pPr>
          </a:lstStyle>
          <a:p>
            <a:r>
              <a:rPr lang="en-US" sz="2400" dirty="0"/>
              <a:t>ANOVA TEST</a:t>
            </a:r>
          </a:p>
        </p:txBody>
      </p:sp>
      <p:pic>
        <p:nvPicPr>
          <p:cNvPr id="10" name="Picture 9">
            <a:extLst>
              <a:ext uri="{FF2B5EF4-FFF2-40B4-BE49-F238E27FC236}">
                <a16:creationId xmlns:a16="http://schemas.microsoft.com/office/drawing/2014/main" id="{FCD6D090-DD0E-FE47-9228-90E701ED6F6E}"/>
              </a:ext>
            </a:extLst>
          </p:cNvPr>
          <p:cNvPicPr>
            <a:picLocks noChangeAspect="1"/>
          </p:cNvPicPr>
          <p:nvPr/>
        </p:nvPicPr>
        <p:blipFill rotWithShape="1">
          <a:blip r:embed="rId3"/>
          <a:srcRect l="59846" t="-3244" r="1739" b="2480"/>
          <a:stretch/>
        </p:blipFill>
        <p:spPr>
          <a:xfrm>
            <a:off x="5096114" y="5198827"/>
            <a:ext cx="6548283" cy="662222"/>
          </a:xfrm>
          <a:prstGeom prst="rect">
            <a:avLst/>
          </a:prstGeom>
        </p:spPr>
      </p:pic>
    </p:spTree>
    <p:extLst>
      <p:ext uri="{BB962C8B-B14F-4D97-AF65-F5344CB8AC3E}">
        <p14:creationId xmlns:p14="http://schemas.microsoft.com/office/powerpoint/2010/main" val="9022703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1940</TotalTime>
  <Words>394</Words>
  <Application>Microsoft Macintosh PowerPoint</Application>
  <PresentationFormat>Widescreen</PresentationFormat>
  <Paragraphs>40</Paragraphs>
  <Slides>12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Century Gothic</vt:lpstr>
      <vt:lpstr>Wingdings 2</vt:lpstr>
      <vt:lpstr>Quotable</vt:lpstr>
      <vt:lpstr>Obesity: A Pandemic? Analysis of its prevalence in the U.S. and the rest of the world</vt:lpstr>
      <vt:lpstr>PowerPoint Presentation</vt:lpstr>
      <vt:lpstr>PowerPoint Presentation</vt:lpstr>
      <vt:lpstr>PowerPoint Presentation</vt:lpstr>
      <vt:lpstr>Question/Hypothesis</vt:lpstr>
      <vt:lpstr>Meet the Data  Our World in Data</vt:lpstr>
      <vt:lpstr>Is daily caloric intake correlated to higher rates of overweight &amp; obesity?</vt:lpstr>
      <vt:lpstr>Calorie Intake vs. % Obesity &amp; Overweight per country</vt:lpstr>
      <vt:lpstr>Correlation Between Increase in BMI with Cardiovascular Disease</vt:lpstr>
      <vt:lpstr>Breaking Out Men &amp; Women BMI in the US vs. Rest of World</vt:lpstr>
      <vt:lpstr>Conclusions</vt:lpstr>
      <vt:lpstr>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charlene leong</dc:creator>
  <cp:lastModifiedBy>charlene leong</cp:lastModifiedBy>
  <cp:revision>28</cp:revision>
  <dcterms:created xsi:type="dcterms:W3CDTF">2019-03-31T23:35:52Z</dcterms:created>
  <dcterms:modified xsi:type="dcterms:W3CDTF">2019-04-03T23:24:42Z</dcterms:modified>
</cp:coreProperties>
</file>