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0" r:id="rId3"/>
    <p:sldId id="271" r:id="rId4"/>
    <p:sldId id="272" r:id="rId5"/>
    <p:sldId id="270" r:id="rId6"/>
    <p:sldId id="262" r:id="rId7"/>
    <p:sldId id="266" r:id="rId8"/>
    <p:sldId id="273" r:id="rId9"/>
    <p:sldId id="265" r:id="rId10"/>
    <p:sldId id="275" r:id="rId11"/>
    <p:sldId id="276" r:id="rId12"/>
    <p:sldId id="259" r:id="rId13"/>
    <p:sldId id="279" r:id="rId14"/>
    <p:sldId id="277" r:id="rId15"/>
    <p:sldId id="278"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216285C-9B06-4232-B3F0-4BC1CD306C1D}" type="datetimeFigureOut">
              <a:rPr lang="en-IN" smtClean="0"/>
              <a:t>09-03-2021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1593D37-8FAC-4DFA-A1C7-342C45C31BF4}" type="slidenum">
              <a:rPr lang="en-IN" smtClean="0"/>
              <a:t>‹#›</a:t>
            </a:fld>
            <a:endParaRPr lang="en-IN" dirty="0"/>
          </a:p>
        </p:txBody>
      </p:sp>
    </p:spTree>
    <p:extLst>
      <p:ext uri="{BB962C8B-B14F-4D97-AF65-F5344CB8AC3E}">
        <p14:creationId xmlns:p14="http://schemas.microsoft.com/office/powerpoint/2010/main" val="2370582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16285C-9B06-4232-B3F0-4BC1CD306C1D}" type="datetimeFigureOut">
              <a:rPr lang="en-IN" smtClean="0"/>
              <a:t>09-03-2021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1593D37-8FAC-4DFA-A1C7-342C45C31BF4}" type="slidenum">
              <a:rPr lang="en-IN" smtClean="0"/>
              <a:t>‹#›</a:t>
            </a:fld>
            <a:endParaRPr lang="en-IN" dirty="0"/>
          </a:p>
        </p:txBody>
      </p:sp>
    </p:spTree>
    <p:extLst>
      <p:ext uri="{BB962C8B-B14F-4D97-AF65-F5344CB8AC3E}">
        <p14:creationId xmlns:p14="http://schemas.microsoft.com/office/powerpoint/2010/main" val="3801531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16285C-9B06-4232-B3F0-4BC1CD306C1D}" type="datetimeFigureOut">
              <a:rPr lang="en-IN" smtClean="0"/>
              <a:t>09-03-2021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1593D37-8FAC-4DFA-A1C7-342C45C31BF4}" type="slidenum">
              <a:rPr lang="en-IN" smtClean="0"/>
              <a:t>‹#›</a:t>
            </a:fld>
            <a:endParaRPr lang="en-IN" dirty="0"/>
          </a:p>
        </p:txBody>
      </p:sp>
    </p:spTree>
    <p:extLst>
      <p:ext uri="{BB962C8B-B14F-4D97-AF65-F5344CB8AC3E}">
        <p14:creationId xmlns:p14="http://schemas.microsoft.com/office/powerpoint/2010/main" val="192114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216285C-9B06-4232-B3F0-4BC1CD306C1D}" type="datetimeFigureOut">
              <a:rPr lang="en-IN" smtClean="0"/>
              <a:t>09-03-2021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1593D37-8FAC-4DFA-A1C7-342C45C31BF4}" type="slidenum">
              <a:rPr lang="en-IN" smtClean="0"/>
              <a:t>‹#›</a:t>
            </a:fld>
            <a:endParaRPr lang="en-IN" dirty="0"/>
          </a:p>
        </p:txBody>
      </p:sp>
    </p:spTree>
    <p:extLst>
      <p:ext uri="{BB962C8B-B14F-4D97-AF65-F5344CB8AC3E}">
        <p14:creationId xmlns:p14="http://schemas.microsoft.com/office/powerpoint/2010/main" val="299144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16285C-9B06-4232-B3F0-4BC1CD306C1D}" type="datetimeFigureOut">
              <a:rPr lang="en-IN" smtClean="0"/>
              <a:t>09-03-2021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1593D37-8FAC-4DFA-A1C7-342C45C31BF4}" type="slidenum">
              <a:rPr lang="en-IN" smtClean="0"/>
              <a:t>‹#›</a:t>
            </a:fld>
            <a:endParaRPr lang="en-IN" dirty="0"/>
          </a:p>
        </p:txBody>
      </p:sp>
    </p:spTree>
    <p:extLst>
      <p:ext uri="{BB962C8B-B14F-4D97-AF65-F5344CB8AC3E}">
        <p14:creationId xmlns:p14="http://schemas.microsoft.com/office/powerpoint/2010/main" val="2102771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216285C-9B06-4232-B3F0-4BC1CD306C1D}" type="datetimeFigureOut">
              <a:rPr lang="en-IN" smtClean="0"/>
              <a:t>09-03-2021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1593D37-8FAC-4DFA-A1C7-342C45C31BF4}" type="slidenum">
              <a:rPr lang="en-IN" smtClean="0"/>
              <a:t>‹#›</a:t>
            </a:fld>
            <a:endParaRPr lang="en-IN" dirty="0"/>
          </a:p>
        </p:txBody>
      </p:sp>
    </p:spTree>
    <p:extLst>
      <p:ext uri="{BB962C8B-B14F-4D97-AF65-F5344CB8AC3E}">
        <p14:creationId xmlns:p14="http://schemas.microsoft.com/office/powerpoint/2010/main" val="1852172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216285C-9B06-4232-B3F0-4BC1CD306C1D}" type="datetimeFigureOut">
              <a:rPr lang="en-IN" smtClean="0"/>
              <a:t>09-03-2021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1593D37-8FAC-4DFA-A1C7-342C45C31BF4}" type="slidenum">
              <a:rPr lang="en-IN" smtClean="0"/>
              <a:t>‹#›</a:t>
            </a:fld>
            <a:endParaRPr lang="en-IN" dirty="0"/>
          </a:p>
        </p:txBody>
      </p:sp>
    </p:spTree>
    <p:extLst>
      <p:ext uri="{BB962C8B-B14F-4D97-AF65-F5344CB8AC3E}">
        <p14:creationId xmlns:p14="http://schemas.microsoft.com/office/powerpoint/2010/main" val="261968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216285C-9B06-4232-B3F0-4BC1CD306C1D}" type="datetimeFigureOut">
              <a:rPr lang="en-IN" smtClean="0"/>
              <a:t>09-03-2021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1593D37-8FAC-4DFA-A1C7-342C45C31BF4}" type="slidenum">
              <a:rPr lang="en-IN" smtClean="0"/>
              <a:t>‹#›</a:t>
            </a:fld>
            <a:endParaRPr lang="en-IN" dirty="0"/>
          </a:p>
        </p:txBody>
      </p:sp>
    </p:spTree>
    <p:extLst>
      <p:ext uri="{BB962C8B-B14F-4D97-AF65-F5344CB8AC3E}">
        <p14:creationId xmlns:p14="http://schemas.microsoft.com/office/powerpoint/2010/main" val="3711475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16285C-9B06-4232-B3F0-4BC1CD306C1D}" type="datetimeFigureOut">
              <a:rPr lang="en-IN" smtClean="0"/>
              <a:t>09-03-2021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1593D37-8FAC-4DFA-A1C7-342C45C31BF4}" type="slidenum">
              <a:rPr lang="en-IN" smtClean="0"/>
              <a:t>‹#›</a:t>
            </a:fld>
            <a:endParaRPr lang="en-IN" dirty="0"/>
          </a:p>
        </p:txBody>
      </p:sp>
    </p:spTree>
    <p:extLst>
      <p:ext uri="{BB962C8B-B14F-4D97-AF65-F5344CB8AC3E}">
        <p14:creationId xmlns:p14="http://schemas.microsoft.com/office/powerpoint/2010/main" val="2357592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16285C-9B06-4232-B3F0-4BC1CD306C1D}" type="datetimeFigureOut">
              <a:rPr lang="en-IN" smtClean="0"/>
              <a:t>09-03-2021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1593D37-8FAC-4DFA-A1C7-342C45C31BF4}" type="slidenum">
              <a:rPr lang="en-IN" smtClean="0"/>
              <a:t>‹#›</a:t>
            </a:fld>
            <a:endParaRPr lang="en-IN" dirty="0"/>
          </a:p>
        </p:txBody>
      </p:sp>
    </p:spTree>
    <p:extLst>
      <p:ext uri="{BB962C8B-B14F-4D97-AF65-F5344CB8AC3E}">
        <p14:creationId xmlns:p14="http://schemas.microsoft.com/office/powerpoint/2010/main" val="848304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16285C-9B06-4232-B3F0-4BC1CD306C1D}" type="datetimeFigureOut">
              <a:rPr lang="en-IN" smtClean="0"/>
              <a:t>09-03-2021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1593D37-8FAC-4DFA-A1C7-342C45C31BF4}" type="slidenum">
              <a:rPr lang="en-IN" smtClean="0"/>
              <a:t>‹#›</a:t>
            </a:fld>
            <a:endParaRPr lang="en-IN" dirty="0"/>
          </a:p>
        </p:txBody>
      </p:sp>
    </p:spTree>
    <p:extLst>
      <p:ext uri="{BB962C8B-B14F-4D97-AF65-F5344CB8AC3E}">
        <p14:creationId xmlns:p14="http://schemas.microsoft.com/office/powerpoint/2010/main" val="8342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216285C-9B06-4232-B3F0-4BC1CD306C1D}" type="datetimeFigureOut">
              <a:rPr lang="en-IN" smtClean="0"/>
              <a:t>09-03-2021</a:t>
            </a:fld>
            <a:endParaRPr lang="en-IN"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F1593D37-8FAC-4DFA-A1C7-342C45C31BF4}" type="slidenum">
              <a:rPr lang="en-IN" smtClean="0"/>
              <a:t>‹#›</a:t>
            </a:fld>
            <a:endParaRPr lang="en-IN" dirty="0"/>
          </a:p>
        </p:txBody>
      </p:sp>
    </p:spTree>
    <p:extLst>
      <p:ext uri="{BB962C8B-B14F-4D97-AF65-F5344CB8AC3E}">
        <p14:creationId xmlns:p14="http://schemas.microsoft.com/office/powerpoint/2010/main" val="4202401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5.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7848" y="1542951"/>
            <a:ext cx="7772400" cy="1102519"/>
          </a:xfrm>
        </p:spPr>
        <p:txBody>
          <a:bodyPr/>
          <a:lstStyle/>
          <a:p>
            <a:r>
              <a:rPr lang="en-IN" dirty="0" smtClean="0"/>
              <a:t>Insights to Olympic Games</a:t>
            </a:r>
            <a:endParaRPr lang="en-IN" dirty="0"/>
          </a:p>
        </p:txBody>
      </p:sp>
      <p:sp>
        <p:nvSpPr>
          <p:cNvPr id="3" name="Subtitle 2"/>
          <p:cNvSpPr>
            <a:spLocks noGrp="1"/>
          </p:cNvSpPr>
          <p:nvPr>
            <p:ph type="subTitle" idx="1"/>
          </p:nvPr>
        </p:nvSpPr>
        <p:spPr>
          <a:xfrm>
            <a:off x="1403648" y="2859782"/>
            <a:ext cx="6400800" cy="593204"/>
          </a:xfrm>
        </p:spPr>
        <p:txBody>
          <a:bodyPr>
            <a:normAutofit/>
          </a:bodyPr>
          <a:lstStyle/>
          <a:p>
            <a:pPr algn="r"/>
            <a:r>
              <a:rPr lang="en-IN" sz="2400" dirty="0" err="1" smtClean="0"/>
              <a:t>SportsStats</a:t>
            </a:r>
            <a:r>
              <a:rPr lang="en-IN" sz="2400" dirty="0" smtClean="0"/>
              <a:t> – Sport Analytics</a:t>
            </a:r>
            <a:endParaRPr lang="en-IN" sz="2400" dirty="0"/>
          </a:p>
        </p:txBody>
      </p:sp>
    </p:spTree>
    <p:extLst>
      <p:ext uri="{BB962C8B-B14F-4D97-AF65-F5344CB8AC3E}">
        <p14:creationId xmlns:p14="http://schemas.microsoft.com/office/powerpoint/2010/main" val="2968870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486"/>
            <a:ext cx="8229600" cy="535596"/>
          </a:xfrm>
          <a:solidFill>
            <a:schemeClr val="accent5">
              <a:lumMod val="20000"/>
              <a:lumOff val="80000"/>
            </a:schemeClr>
          </a:solidFill>
        </p:spPr>
        <p:txBody>
          <a:bodyPr>
            <a:normAutofit fontScale="90000"/>
          </a:bodyPr>
          <a:lstStyle/>
          <a:p>
            <a:pPr algn="l"/>
            <a:r>
              <a:rPr lang="en-IN" sz="4000" dirty="0" smtClean="0"/>
              <a:t>Top 20 Performers</a:t>
            </a:r>
            <a:endParaRPr lang="en-IN" sz="4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0625" y="843558"/>
            <a:ext cx="4681615" cy="4076608"/>
          </a:xfrm>
          <a:prstGeom prst="rect">
            <a:avLst/>
          </a:prstGeom>
        </p:spPr>
      </p:pic>
    </p:spTree>
    <p:extLst>
      <p:ext uri="{BB962C8B-B14F-4D97-AF65-F5344CB8AC3E}">
        <p14:creationId xmlns:p14="http://schemas.microsoft.com/office/powerpoint/2010/main" val="1697335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946"/>
            <a:ext cx="8229600" cy="535596"/>
          </a:xfrm>
          <a:solidFill>
            <a:schemeClr val="accent5">
              <a:lumMod val="20000"/>
              <a:lumOff val="80000"/>
            </a:schemeClr>
          </a:solidFill>
        </p:spPr>
        <p:txBody>
          <a:bodyPr>
            <a:normAutofit fontScale="90000"/>
          </a:bodyPr>
          <a:lstStyle/>
          <a:p>
            <a:pPr algn="l"/>
            <a:r>
              <a:rPr lang="en-IN" sz="4000" dirty="0" smtClean="0"/>
              <a:t>Top 20 Nations</a:t>
            </a:r>
            <a:endParaRPr lang="en-IN" sz="4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429" y="843558"/>
            <a:ext cx="2580046" cy="4155927"/>
          </a:xfrm>
          <a:prstGeom prst="rect">
            <a:avLst/>
          </a:prstGeom>
        </p:spPr>
      </p:pic>
    </p:spTree>
    <p:extLst>
      <p:ext uri="{BB962C8B-B14F-4D97-AF65-F5344CB8AC3E}">
        <p14:creationId xmlns:p14="http://schemas.microsoft.com/office/powerpoint/2010/main" val="2878331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1501"/>
            <a:ext cx="8229600" cy="644065"/>
          </a:xfrm>
          <a:solidFill>
            <a:schemeClr val="accent5">
              <a:lumMod val="20000"/>
              <a:lumOff val="80000"/>
            </a:schemeClr>
          </a:solidFill>
        </p:spPr>
        <p:txBody>
          <a:bodyPr vert="horz" lIns="91440" tIns="45720" rIns="91440" bIns="45720" rtlCol="0" anchor="ctr">
            <a:normAutofit fontScale="90000"/>
          </a:bodyPr>
          <a:lstStyle/>
          <a:p>
            <a:pPr algn="l"/>
            <a:r>
              <a:rPr lang="en-IN" sz="4000" dirty="0" smtClean="0"/>
              <a:t>Broader Exploration</a:t>
            </a:r>
            <a:endParaRPr lang="en-IN" sz="4000" dirty="0"/>
          </a:p>
        </p:txBody>
      </p:sp>
      <p:sp>
        <p:nvSpPr>
          <p:cNvPr id="3" name="Content Placeholder 2"/>
          <p:cNvSpPr>
            <a:spLocks noGrp="1"/>
          </p:cNvSpPr>
          <p:nvPr>
            <p:ph idx="1"/>
          </p:nvPr>
        </p:nvSpPr>
        <p:spPr>
          <a:xfrm>
            <a:off x="457200" y="1059582"/>
            <a:ext cx="8229600" cy="3747863"/>
          </a:xfrm>
          <a:solidFill>
            <a:schemeClr val="bg1">
              <a:lumMod val="95000"/>
            </a:schemeClr>
          </a:solidFill>
        </p:spPr>
        <p:txBody>
          <a:bodyPr vert="horz" lIns="91440" tIns="45720" rIns="91440" bIns="45720" rtlCol="0">
            <a:noAutofit/>
          </a:bodyPr>
          <a:lstStyle/>
          <a:p>
            <a:pPr algn="just"/>
            <a:r>
              <a:rPr lang="en-IN" sz="1200" dirty="0"/>
              <a:t>We can group our dataset by nation and year, sorting by total medal count, to find the top performing Olympic teams of all-time. 15 of the top 20 Olympic teams came from the USA and Russia. After the USA dominated the 1904 Olympic Games, in which only 12 nations competed, the 1980 Russia and 1984 USA teams collected the most medals during the modern era. The USA led 66 nations in boycotting the 1980 Olympic Games, which were hosted by Moscow during the Cold War. In retaliation, the USSR led 14 nations in boycotting the 1984 Olympic Games held in Los Angeles. These back-to-back Olympic Games demonstrate the influence that these global superpowers wielded in shaping the outcome of the Olympic medal table. It is notable that Russia competed as EUN and now as RUS after the collapse of the Soviet Union (URS). This also coincided with the biennial staggering of the Summer and Winter Olympics. We realise that there were major geopolitical shifts and Olympic organisational changes</a:t>
            </a:r>
            <a:r>
              <a:rPr lang="en-IN" sz="1200" dirty="0" smtClean="0"/>
              <a:t>.</a:t>
            </a:r>
          </a:p>
          <a:p>
            <a:pPr algn="just"/>
            <a:endParaRPr lang="en-IN" sz="1200" dirty="0" smtClean="0"/>
          </a:p>
          <a:p>
            <a:pPr algn="just"/>
            <a:r>
              <a:rPr lang="en-IN" sz="1200" dirty="0" smtClean="0"/>
              <a:t>We </a:t>
            </a:r>
            <a:r>
              <a:rPr lang="en-IN" sz="1200" dirty="0"/>
              <a:t>observed host nations significantly outperform visiting nations at the Olympic Games. The 25th percentile of host nations win more medals than the 75th percentile of visiting nations. Further, the four top-performing teams of all-time were host nations, so let’s keep host nation as a feature in our machine learning model</a:t>
            </a:r>
            <a:r>
              <a:rPr lang="en-IN" sz="1200" dirty="0" smtClean="0"/>
              <a:t>.</a:t>
            </a:r>
          </a:p>
          <a:p>
            <a:pPr algn="just"/>
            <a:endParaRPr lang="en-IN" sz="1200" dirty="0" smtClean="0"/>
          </a:p>
          <a:p>
            <a:pPr algn="just"/>
            <a:r>
              <a:rPr lang="en-IN" sz="1200" dirty="0"/>
              <a:t>An interesting find in the data is that even though height and weight is dependent on sex, the sports which have the highest/lowest average weight/heights are the same for both sexes. We even checked for average BMI. The sport with the highest average height is of course basketball with an average of 2m for men and 1m 87cm for women. The sport with the shortest athletes is Artistic Gymnastics with an average height of 1m 67cm for men and 1m 55cm for women. The sport with the highest BMI is weightlifting and the sport with the lowest is the Triathlon.</a:t>
            </a:r>
            <a:endParaRPr lang="en-IN" sz="1200" dirty="0"/>
          </a:p>
        </p:txBody>
      </p:sp>
    </p:spTree>
    <p:extLst>
      <p:ext uri="{BB962C8B-B14F-4D97-AF65-F5344CB8AC3E}">
        <p14:creationId xmlns:p14="http://schemas.microsoft.com/office/powerpoint/2010/main" val="250858900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946"/>
            <a:ext cx="8229600" cy="535596"/>
          </a:xfrm>
          <a:solidFill>
            <a:schemeClr val="accent5">
              <a:lumMod val="20000"/>
              <a:lumOff val="80000"/>
            </a:schemeClr>
          </a:solidFill>
        </p:spPr>
        <p:txBody>
          <a:bodyPr>
            <a:normAutofit fontScale="90000"/>
          </a:bodyPr>
          <a:lstStyle/>
          <a:p>
            <a:pPr algn="l"/>
            <a:r>
              <a:rPr lang="en-IN" sz="4000" dirty="0" smtClean="0"/>
              <a:t>Medals: Host Vs Visiting(</a:t>
            </a:r>
            <a:r>
              <a:rPr lang="en-IN" sz="2200" dirty="0" smtClean="0"/>
              <a:t>Guest</a:t>
            </a:r>
            <a:r>
              <a:rPr lang="en-IN" sz="4000" dirty="0" smtClean="0"/>
              <a:t>) </a:t>
            </a:r>
            <a:endParaRPr lang="en-IN" sz="4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058" y="923726"/>
            <a:ext cx="5816254" cy="3880272"/>
          </a:xfrm>
          <a:prstGeom prst="rect">
            <a:avLst/>
          </a:prstGeom>
        </p:spPr>
      </p:pic>
    </p:spTree>
    <p:extLst>
      <p:ext uri="{BB962C8B-B14F-4D97-AF65-F5344CB8AC3E}">
        <p14:creationId xmlns:p14="http://schemas.microsoft.com/office/powerpoint/2010/main" val="10928578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1501"/>
            <a:ext cx="8229600" cy="644065"/>
          </a:xfrm>
          <a:solidFill>
            <a:schemeClr val="accent5">
              <a:lumMod val="20000"/>
              <a:lumOff val="80000"/>
            </a:schemeClr>
          </a:solidFill>
        </p:spPr>
        <p:txBody>
          <a:bodyPr vert="horz" lIns="91440" tIns="45720" rIns="91440" bIns="45720" rtlCol="0" anchor="ctr">
            <a:normAutofit fontScale="90000"/>
          </a:bodyPr>
          <a:lstStyle/>
          <a:p>
            <a:pPr algn="l"/>
            <a:r>
              <a:rPr lang="en-IN" sz="4000" dirty="0" smtClean="0"/>
              <a:t>Medal Prediction Tips</a:t>
            </a:r>
            <a:endParaRPr lang="en-IN" sz="4000" dirty="0"/>
          </a:p>
        </p:txBody>
      </p:sp>
      <p:sp>
        <p:nvSpPr>
          <p:cNvPr id="3" name="Content Placeholder 2"/>
          <p:cNvSpPr>
            <a:spLocks noGrp="1"/>
          </p:cNvSpPr>
          <p:nvPr>
            <p:ph idx="1"/>
          </p:nvPr>
        </p:nvSpPr>
        <p:spPr>
          <a:solidFill>
            <a:schemeClr val="bg1">
              <a:lumMod val="95000"/>
            </a:schemeClr>
          </a:solidFill>
        </p:spPr>
        <p:txBody>
          <a:bodyPr vert="horz" lIns="91440" tIns="45720" rIns="91440" bIns="45720" rtlCol="0">
            <a:noAutofit/>
          </a:bodyPr>
          <a:lstStyle/>
          <a:p>
            <a:pPr algn="just"/>
            <a:r>
              <a:rPr lang="en-IN" sz="1200" dirty="0" smtClean="0"/>
              <a:t>We </a:t>
            </a:r>
            <a:r>
              <a:rPr lang="en-IN" sz="1200" dirty="0"/>
              <a:t>have identified several features (athletes, events, athletes per event, summer games, outlier nations, host nation) to include in predicting the medal count of a nation at an individual Olympic </a:t>
            </a:r>
            <a:r>
              <a:rPr lang="en-IN" sz="1200" dirty="0" smtClean="0"/>
              <a:t>Games.</a:t>
            </a:r>
          </a:p>
          <a:p>
            <a:pPr algn="just"/>
            <a:r>
              <a:rPr lang="en-IN" sz="1200" dirty="0" smtClean="0"/>
              <a:t>We need to </a:t>
            </a:r>
            <a:r>
              <a:rPr lang="en-IN" sz="1200" dirty="0"/>
              <a:t>limit </a:t>
            </a:r>
            <a:r>
              <a:rPr lang="en-IN" sz="1200" dirty="0" smtClean="0"/>
              <a:t>the training </a:t>
            </a:r>
            <a:r>
              <a:rPr lang="en-IN" sz="1200" dirty="0"/>
              <a:t>data to those records beginning with the Barcelona 1992 Olympic Games, since the era prior to the collapse of the Soviet Union might be significantly different. We do not need to scale our features because the sensitivity of our target variables will be incorporated into the coefficients of the </a:t>
            </a:r>
            <a:r>
              <a:rPr lang="en-IN" sz="1200" dirty="0" smtClean="0"/>
              <a:t>features.</a:t>
            </a:r>
          </a:p>
          <a:p>
            <a:pPr algn="just"/>
            <a:r>
              <a:rPr lang="en-IN" sz="1200" dirty="0" smtClean="0"/>
              <a:t>The target </a:t>
            </a:r>
            <a:r>
              <a:rPr lang="en-IN" sz="1200" dirty="0"/>
              <a:t>variable is the total medal count for each nation at an individual Olympic Games, but our dataset also contains the results for gold, silver and bronze medals. So instead of directly predicting the total medal count, let’s create three regression models to individually predict each kind of medal. We can then sum gold, silver and bronze medals to find the total medal count</a:t>
            </a:r>
            <a:r>
              <a:rPr lang="en-IN" sz="1200" dirty="0" smtClean="0"/>
              <a:t>.</a:t>
            </a:r>
          </a:p>
          <a:p>
            <a:pPr algn="just"/>
            <a:r>
              <a:rPr lang="en-IN" sz="1200" dirty="0"/>
              <a:t>We would like our machine learning model to generalize to the Tokyo 2020 Olympic Games, so we should split the records of our data into training and test sets for model validation. This is typically performed with an 80-to-20 random split, but we can also perform a time-based split. </a:t>
            </a:r>
            <a:endParaRPr lang="en-IN" sz="1200" dirty="0" smtClean="0"/>
          </a:p>
          <a:p>
            <a:pPr algn="just"/>
            <a:r>
              <a:rPr lang="en-IN" sz="1200" dirty="0" smtClean="0"/>
              <a:t>We can limit </a:t>
            </a:r>
            <a:r>
              <a:rPr lang="en-IN" sz="1200" dirty="0"/>
              <a:t>our feature nations to the 10 top-performing nations of all-time as well as Japan, the host nation of the Tokyo 2020 Olympic Games. We can now train each of our three regression models, obtaining equations that can be expressed by the coefficients of each feature term. Finally, we can use our trained models to predict the medal counts of previously unseen data.</a:t>
            </a:r>
            <a:endParaRPr lang="en-IN" sz="1200" dirty="0" smtClean="0"/>
          </a:p>
        </p:txBody>
      </p:sp>
    </p:spTree>
    <p:extLst>
      <p:ext uri="{BB962C8B-B14F-4D97-AF65-F5344CB8AC3E}">
        <p14:creationId xmlns:p14="http://schemas.microsoft.com/office/powerpoint/2010/main" val="3489098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1501"/>
            <a:ext cx="8229600" cy="644065"/>
          </a:xfrm>
          <a:solidFill>
            <a:schemeClr val="accent5">
              <a:lumMod val="20000"/>
              <a:lumOff val="80000"/>
            </a:schemeClr>
          </a:solidFill>
        </p:spPr>
        <p:txBody>
          <a:bodyPr vert="horz" lIns="91440" tIns="45720" rIns="91440" bIns="45720" rtlCol="0" anchor="ctr">
            <a:normAutofit fontScale="90000"/>
          </a:bodyPr>
          <a:lstStyle/>
          <a:p>
            <a:pPr algn="l"/>
            <a:r>
              <a:rPr lang="en-IN" sz="4000" dirty="0" smtClean="0"/>
              <a:t>Conclusion/Recommendation</a:t>
            </a:r>
            <a:endParaRPr lang="en-IN" sz="4000" dirty="0"/>
          </a:p>
        </p:txBody>
      </p:sp>
      <p:sp>
        <p:nvSpPr>
          <p:cNvPr id="3" name="Content Placeholder 2"/>
          <p:cNvSpPr>
            <a:spLocks noGrp="1"/>
          </p:cNvSpPr>
          <p:nvPr>
            <p:ph idx="1"/>
          </p:nvPr>
        </p:nvSpPr>
        <p:spPr>
          <a:xfrm>
            <a:off x="457200" y="1131590"/>
            <a:ext cx="8229600" cy="3394472"/>
          </a:xfrm>
          <a:solidFill>
            <a:schemeClr val="bg1">
              <a:lumMod val="95000"/>
            </a:schemeClr>
          </a:solidFill>
        </p:spPr>
        <p:txBody>
          <a:bodyPr vert="horz" lIns="91440" tIns="45720" rIns="91440" bIns="45720" rtlCol="0">
            <a:noAutofit/>
          </a:bodyPr>
          <a:lstStyle/>
          <a:p>
            <a:pPr algn="just"/>
            <a:endParaRPr lang="en-IN" sz="1200" dirty="0" smtClean="0"/>
          </a:p>
          <a:p>
            <a:pPr algn="just"/>
            <a:r>
              <a:rPr lang="en-IN" sz="1200" dirty="0" smtClean="0"/>
              <a:t>The outcome of the data exploration of Olympic dataset is inline  with the initial hypothesis we made.</a:t>
            </a:r>
          </a:p>
          <a:p>
            <a:pPr algn="just"/>
            <a:endParaRPr lang="en-IN" sz="1200" dirty="0" smtClean="0"/>
          </a:p>
          <a:p>
            <a:pPr algn="just"/>
            <a:r>
              <a:rPr lang="en-IN" sz="1200" dirty="0" smtClean="0"/>
              <a:t>The host-nations outperform  at Olympic games against visiting nations.</a:t>
            </a:r>
          </a:p>
          <a:p>
            <a:pPr algn="just"/>
            <a:endParaRPr lang="en-IN" sz="1200" dirty="0" smtClean="0"/>
          </a:p>
          <a:p>
            <a:pPr algn="just"/>
            <a:r>
              <a:rPr lang="en-IN" sz="1200" dirty="0"/>
              <a:t>High-performing athletes </a:t>
            </a:r>
            <a:r>
              <a:rPr lang="en-IN" sz="1200" dirty="0" smtClean="0"/>
              <a:t>can </a:t>
            </a:r>
            <a:r>
              <a:rPr lang="en-IN" sz="1200" dirty="0"/>
              <a:t>win medal multiple times at an Olympic Games in various events, giving their nations an </a:t>
            </a:r>
            <a:r>
              <a:rPr lang="en-IN" sz="1200" dirty="0" smtClean="0"/>
              <a:t>advantage.</a:t>
            </a:r>
          </a:p>
          <a:p>
            <a:pPr algn="just"/>
            <a:endParaRPr lang="en-IN" sz="1200" dirty="0" smtClean="0"/>
          </a:p>
          <a:p>
            <a:pPr algn="just"/>
            <a:r>
              <a:rPr lang="en-IN" sz="1200" dirty="0" smtClean="0"/>
              <a:t>We found the various interesting trends, patterns with respect to Age, Height, Weight, Sex (Gender).  </a:t>
            </a:r>
          </a:p>
          <a:p>
            <a:pPr algn="just"/>
            <a:endParaRPr lang="en-IN" sz="1200" dirty="0" smtClean="0"/>
          </a:p>
          <a:p>
            <a:pPr algn="just"/>
            <a:r>
              <a:rPr lang="en-IN" sz="1200" dirty="0" smtClean="0"/>
              <a:t>We also identified the features for medal prediction for Tokyo 2020 games.  Also we recommended some tips that would help </a:t>
            </a:r>
            <a:r>
              <a:rPr lang="en-IN" sz="1200" smtClean="0"/>
              <a:t>medal predictions.</a:t>
            </a:r>
            <a:endParaRPr lang="en-IN" sz="1200" dirty="0" smtClean="0"/>
          </a:p>
          <a:p>
            <a:pPr algn="just"/>
            <a:endParaRPr lang="en-IN" sz="1200" dirty="0" smtClean="0"/>
          </a:p>
        </p:txBody>
      </p:sp>
    </p:spTree>
    <p:extLst>
      <p:ext uri="{BB962C8B-B14F-4D97-AF65-F5344CB8AC3E}">
        <p14:creationId xmlns:p14="http://schemas.microsoft.com/office/powerpoint/2010/main" val="1725320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9502"/>
            <a:ext cx="8229600" cy="648072"/>
          </a:xfrm>
          <a:solidFill>
            <a:schemeClr val="accent5">
              <a:lumMod val="20000"/>
              <a:lumOff val="80000"/>
            </a:schemeClr>
          </a:solidFill>
        </p:spPr>
        <p:txBody>
          <a:bodyPr>
            <a:normAutofit fontScale="90000"/>
          </a:bodyPr>
          <a:lstStyle/>
          <a:p>
            <a:pPr algn="l"/>
            <a:r>
              <a:rPr lang="en-IN" sz="4000" dirty="0" smtClean="0"/>
              <a:t>Olympic Games – Key Insights</a:t>
            </a:r>
            <a:endParaRPr lang="en-IN" sz="4000" dirty="0"/>
          </a:p>
        </p:txBody>
      </p:sp>
      <p:sp>
        <p:nvSpPr>
          <p:cNvPr id="3" name="Content Placeholder 2"/>
          <p:cNvSpPr>
            <a:spLocks noGrp="1"/>
          </p:cNvSpPr>
          <p:nvPr>
            <p:ph idx="1"/>
          </p:nvPr>
        </p:nvSpPr>
        <p:spPr>
          <a:xfrm>
            <a:off x="467544" y="1059582"/>
            <a:ext cx="8229600" cy="2376264"/>
          </a:xfrm>
          <a:solidFill>
            <a:schemeClr val="bg1">
              <a:lumMod val="95000"/>
            </a:schemeClr>
          </a:solidFill>
        </p:spPr>
        <p:txBody>
          <a:bodyPr>
            <a:normAutofit/>
          </a:bodyPr>
          <a:lstStyle/>
          <a:p>
            <a:pPr algn="just"/>
            <a:endParaRPr lang="en-IN" sz="1800" dirty="0" smtClean="0"/>
          </a:p>
          <a:p>
            <a:pPr algn="just"/>
            <a:r>
              <a:rPr lang="en-IN" sz="1800" dirty="0" smtClean="0"/>
              <a:t>We are analysing Olympic </a:t>
            </a:r>
            <a:r>
              <a:rPr lang="en-IN" sz="1800" dirty="0" smtClean="0"/>
              <a:t>dataset </a:t>
            </a:r>
            <a:r>
              <a:rPr lang="en-IN" sz="1800" dirty="0" smtClean="0"/>
              <a:t>to provide interesting trends, patterns about Olympic games to our local news partners and elite personal trainers.  </a:t>
            </a:r>
          </a:p>
          <a:p>
            <a:pPr algn="just"/>
            <a:endParaRPr lang="en-IN" sz="1800" dirty="0" smtClean="0"/>
          </a:p>
          <a:p>
            <a:pPr algn="just"/>
            <a:r>
              <a:rPr lang="en-IN" sz="1800" dirty="0" smtClean="0"/>
              <a:t>This analysis would help these stakeholders to provide ‘interesting’ insights to their partners and developing </a:t>
            </a:r>
            <a:r>
              <a:rPr lang="en-IN" sz="1800" dirty="0"/>
              <a:t>a news story or discovering key health insights</a:t>
            </a:r>
            <a:r>
              <a:rPr lang="en-IN" sz="1800" dirty="0" smtClean="0"/>
              <a:t>.</a:t>
            </a:r>
            <a:endParaRPr lang="en-IN" sz="1800" dirty="0"/>
          </a:p>
        </p:txBody>
      </p:sp>
    </p:spTree>
    <p:extLst>
      <p:ext uri="{BB962C8B-B14F-4D97-AF65-F5344CB8AC3E}">
        <p14:creationId xmlns:p14="http://schemas.microsoft.com/office/powerpoint/2010/main" val="25436091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05979"/>
            <a:ext cx="8229600" cy="709587"/>
          </a:xfrm>
          <a:solidFill>
            <a:schemeClr val="accent5">
              <a:lumMod val="20000"/>
              <a:lumOff val="80000"/>
            </a:schemeClr>
          </a:solidFill>
        </p:spPr>
        <p:txBody>
          <a:bodyPr vert="horz" lIns="91440" tIns="45720" rIns="91440" bIns="45720" rtlCol="0" anchor="ctr">
            <a:normAutofit/>
          </a:bodyPr>
          <a:lstStyle/>
          <a:p>
            <a:pPr algn="l"/>
            <a:r>
              <a:rPr lang="en-IN" sz="4000" dirty="0" smtClean="0"/>
              <a:t>Questions to Answer</a:t>
            </a:r>
            <a:endParaRPr lang="en-IN" sz="4000" dirty="0"/>
          </a:p>
        </p:txBody>
      </p:sp>
      <p:sp>
        <p:nvSpPr>
          <p:cNvPr id="4" name="Content Placeholder 3"/>
          <p:cNvSpPr>
            <a:spLocks noGrp="1"/>
          </p:cNvSpPr>
          <p:nvPr>
            <p:ph idx="1"/>
          </p:nvPr>
        </p:nvSpPr>
        <p:spPr>
          <a:xfrm>
            <a:off x="467544" y="1131590"/>
            <a:ext cx="8229600" cy="2232248"/>
          </a:xfrm>
          <a:solidFill>
            <a:schemeClr val="bg1">
              <a:lumMod val="95000"/>
            </a:schemeClr>
          </a:solidFill>
        </p:spPr>
        <p:txBody>
          <a:bodyPr vert="horz" lIns="91440" tIns="45720" rIns="91440" bIns="45720" rtlCol="0">
            <a:normAutofit lnSpcReduction="10000"/>
          </a:bodyPr>
          <a:lstStyle/>
          <a:p>
            <a:pPr algn="just"/>
            <a:endParaRPr lang="en-IN" sz="1800" dirty="0"/>
          </a:p>
          <a:p>
            <a:pPr algn="just"/>
            <a:r>
              <a:rPr lang="en-IN" sz="1600" dirty="0" smtClean="0"/>
              <a:t>How age, weight, height and sex matters in winning medals in different games.</a:t>
            </a:r>
          </a:p>
          <a:p>
            <a:pPr algn="just"/>
            <a:endParaRPr lang="en-IN" sz="1600" dirty="0" smtClean="0"/>
          </a:p>
          <a:p>
            <a:pPr algn="just"/>
            <a:r>
              <a:rPr lang="en-IN" sz="1600" dirty="0" smtClean="0"/>
              <a:t>Identify various patterns, trends in winning medals and explore top performing athletes, nations of all the time.</a:t>
            </a:r>
            <a:endParaRPr lang="en-IN" sz="1400" dirty="0" smtClean="0"/>
          </a:p>
          <a:p>
            <a:pPr lvl="1" algn="just"/>
            <a:endParaRPr lang="en-IN" sz="1400" dirty="0" smtClean="0"/>
          </a:p>
          <a:p>
            <a:pPr algn="just"/>
            <a:r>
              <a:rPr lang="en-IN" sz="1600" dirty="0" smtClean="0"/>
              <a:t>Explore the features that could be important to predict the medal winning in upcoming Olympic games.</a:t>
            </a:r>
            <a:endParaRPr lang="en-IN" sz="1600" dirty="0"/>
          </a:p>
        </p:txBody>
      </p:sp>
    </p:spTree>
    <p:extLst>
      <p:ext uri="{BB962C8B-B14F-4D97-AF65-F5344CB8AC3E}">
        <p14:creationId xmlns:p14="http://schemas.microsoft.com/office/powerpoint/2010/main" val="429549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709587"/>
          </a:xfrm>
          <a:solidFill>
            <a:schemeClr val="accent5">
              <a:lumMod val="20000"/>
              <a:lumOff val="80000"/>
            </a:schemeClr>
          </a:solidFill>
        </p:spPr>
        <p:txBody>
          <a:bodyPr vert="horz" lIns="91440" tIns="45720" rIns="91440" bIns="45720" rtlCol="0" anchor="ctr">
            <a:normAutofit/>
          </a:bodyPr>
          <a:lstStyle/>
          <a:p>
            <a:pPr algn="l"/>
            <a:r>
              <a:rPr lang="en-IN" sz="4000" dirty="0"/>
              <a:t>Initial Hypothesis</a:t>
            </a:r>
          </a:p>
        </p:txBody>
      </p:sp>
      <p:sp>
        <p:nvSpPr>
          <p:cNvPr id="3" name="Content Placeholder 2"/>
          <p:cNvSpPr>
            <a:spLocks noGrp="1"/>
          </p:cNvSpPr>
          <p:nvPr>
            <p:ph idx="1"/>
          </p:nvPr>
        </p:nvSpPr>
        <p:spPr>
          <a:xfrm>
            <a:off x="446856" y="1059582"/>
            <a:ext cx="8229600" cy="2160240"/>
          </a:xfrm>
          <a:solidFill>
            <a:schemeClr val="bg1">
              <a:lumMod val="95000"/>
            </a:schemeClr>
          </a:solidFill>
        </p:spPr>
        <p:txBody>
          <a:bodyPr vert="horz" lIns="91440" tIns="45720" rIns="91440" bIns="45720" rtlCol="0">
            <a:normAutofit/>
          </a:bodyPr>
          <a:lstStyle/>
          <a:p>
            <a:pPr algn="just"/>
            <a:endParaRPr lang="en-IN" sz="1800" dirty="0"/>
          </a:p>
          <a:p>
            <a:pPr algn="just"/>
            <a:r>
              <a:rPr lang="en-IN" sz="1700" dirty="0"/>
              <a:t>H</a:t>
            </a:r>
            <a:r>
              <a:rPr lang="en-IN" sz="1700" dirty="0" smtClean="0"/>
              <a:t>ost </a:t>
            </a:r>
            <a:r>
              <a:rPr lang="en-IN" sz="1700" dirty="0"/>
              <a:t>nations significantly outperform visiting nations at the Olympic </a:t>
            </a:r>
            <a:r>
              <a:rPr lang="en-IN" sz="1700" dirty="0" smtClean="0"/>
              <a:t>Games.</a:t>
            </a:r>
          </a:p>
          <a:p>
            <a:pPr lvl="1" algn="just"/>
            <a:endParaRPr lang="en-IN" sz="1400" dirty="0"/>
          </a:p>
          <a:p>
            <a:pPr algn="just"/>
            <a:r>
              <a:rPr lang="en-IN" sz="1700" dirty="0" smtClean="0"/>
              <a:t>There are high-performing athletes who won the medals in various game events.</a:t>
            </a:r>
            <a:endParaRPr lang="en-IN" sz="1400" dirty="0" smtClean="0"/>
          </a:p>
          <a:p>
            <a:pPr lvl="1" algn="just"/>
            <a:endParaRPr lang="en-IN" sz="1400" dirty="0"/>
          </a:p>
          <a:p>
            <a:pPr algn="just"/>
            <a:r>
              <a:rPr lang="en-IN" sz="1700" dirty="0"/>
              <a:t>Height and weight has more impact in team sports</a:t>
            </a:r>
            <a:r>
              <a:rPr lang="en-IN" sz="1700" dirty="0" smtClean="0"/>
              <a:t>.</a:t>
            </a:r>
          </a:p>
          <a:p>
            <a:pPr algn="just"/>
            <a:endParaRPr lang="en-IN" sz="1700" dirty="0"/>
          </a:p>
        </p:txBody>
      </p:sp>
    </p:spTree>
    <p:extLst>
      <p:ext uri="{BB962C8B-B14F-4D97-AF65-F5344CB8AC3E}">
        <p14:creationId xmlns:p14="http://schemas.microsoft.com/office/powerpoint/2010/main" val="22792139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95686"/>
            <a:ext cx="8229600" cy="648072"/>
          </a:xfrm>
          <a:solidFill>
            <a:schemeClr val="accent5">
              <a:lumMod val="20000"/>
              <a:lumOff val="80000"/>
            </a:schemeClr>
          </a:solidFill>
        </p:spPr>
        <p:txBody>
          <a:bodyPr>
            <a:normAutofit fontScale="90000"/>
          </a:bodyPr>
          <a:lstStyle/>
          <a:p>
            <a:r>
              <a:rPr lang="en-IN" sz="4000" dirty="0" smtClean="0"/>
              <a:t>Data Exploration</a:t>
            </a:r>
            <a:endParaRPr lang="en-IN" sz="4000" dirty="0"/>
          </a:p>
        </p:txBody>
      </p:sp>
    </p:spTree>
    <p:extLst>
      <p:ext uri="{BB962C8B-B14F-4D97-AF65-F5344CB8AC3E}">
        <p14:creationId xmlns:p14="http://schemas.microsoft.com/office/powerpoint/2010/main" val="11418454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5486"/>
            <a:ext cx="8229600" cy="648072"/>
          </a:xfrm>
          <a:solidFill>
            <a:schemeClr val="accent5">
              <a:lumMod val="20000"/>
              <a:lumOff val="80000"/>
            </a:schemeClr>
          </a:solidFill>
        </p:spPr>
        <p:txBody>
          <a:bodyPr>
            <a:normAutofit fontScale="90000"/>
          </a:bodyPr>
          <a:lstStyle/>
          <a:p>
            <a:pPr algn="l"/>
            <a:r>
              <a:rPr lang="en-IN" sz="4000" dirty="0" smtClean="0"/>
              <a:t>Initial Exploration</a:t>
            </a:r>
            <a:endParaRPr lang="en-IN" sz="4000" dirty="0"/>
          </a:p>
        </p:txBody>
      </p:sp>
      <p:sp>
        <p:nvSpPr>
          <p:cNvPr id="3" name="Content Placeholder 2"/>
          <p:cNvSpPr>
            <a:spLocks noGrp="1"/>
          </p:cNvSpPr>
          <p:nvPr>
            <p:ph idx="1"/>
          </p:nvPr>
        </p:nvSpPr>
        <p:spPr>
          <a:xfrm>
            <a:off x="467544" y="915566"/>
            <a:ext cx="6048672" cy="1656184"/>
          </a:xfrm>
          <a:solidFill>
            <a:schemeClr val="bg1">
              <a:lumMod val="95000"/>
            </a:schemeClr>
          </a:solidFill>
        </p:spPr>
        <p:txBody>
          <a:bodyPr>
            <a:normAutofit lnSpcReduction="10000"/>
          </a:bodyPr>
          <a:lstStyle/>
          <a:p>
            <a:pPr algn="just"/>
            <a:endParaRPr lang="en-IN" sz="1600" dirty="0" smtClean="0"/>
          </a:p>
          <a:p>
            <a:pPr algn="just"/>
            <a:r>
              <a:rPr lang="en-IN" sz="1600" dirty="0" smtClean="0"/>
              <a:t>We imported Olympic data in Jupiter Notebook using Pandas library.</a:t>
            </a:r>
          </a:p>
          <a:p>
            <a:pPr algn="just"/>
            <a:endParaRPr lang="en-IN" sz="1600" dirty="0" smtClean="0"/>
          </a:p>
          <a:p>
            <a:pPr algn="just"/>
            <a:r>
              <a:rPr lang="en-IN" sz="1600" dirty="0" smtClean="0"/>
              <a:t>Quick look at the values in the dataset to understand the various columns and their data types.</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2240" y="915566"/>
            <a:ext cx="1944216" cy="2016224"/>
          </a:xfrm>
          <a:prstGeom prst="rect">
            <a:avLst/>
          </a:prstGeom>
          <a:ln>
            <a:solidFill>
              <a:schemeClr val="accent1"/>
            </a:solidFill>
          </a:ln>
        </p:spPr>
      </p:pic>
      <p:pic>
        <p:nvPicPr>
          <p:cNvPr id="5" name="Content Placeholder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3003799"/>
            <a:ext cx="8208912" cy="2016224"/>
          </a:xfrm>
          <a:prstGeom prst="rect">
            <a:avLst/>
          </a:prstGeom>
          <a:ln>
            <a:solidFill>
              <a:schemeClr val="accent1"/>
            </a:solidFill>
          </a:ln>
        </p:spPr>
      </p:pic>
    </p:spTree>
    <p:extLst>
      <p:ext uri="{BB962C8B-B14F-4D97-AF65-F5344CB8AC3E}">
        <p14:creationId xmlns:p14="http://schemas.microsoft.com/office/powerpoint/2010/main" val="1726228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9502"/>
            <a:ext cx="8229600" cy="648072"/>
          </a:xfrm>
          <a:solidFill>
            <a:schemeClr val="accent5">
              <a:lumMod val="20000"/>
              <a:lumOff val="80000"/>
            </a:schemeClr>
          </a:solidFill>
        </p:spPr>
        <p:txBody>
          <a:bodyPr>
            <a:normAutofit fontScale="90000"/>
          </a:bodyPr>
          <a:lstStyle/>
          <a:p>
            <a:pPr algn="l"/>
            <a:r>
              <a:rPr lang="en-IN" sz="4000" dirty="0" smtClean="0"/>
              <a:t>Data Analysis</a:t>
            </a:r>
            <a:endParaRPr lang="en-IN" sz="4000" dirty="0"/>
          </a:p>
        </p:txBody>
      </p:sp>
      <p:sp>
        <p:nvSpPr>
          <p:cNvPr id="3" name="Content Placeholder 2"/>
          <p:cNvSpPr>
            <a:spLocks noGrp="1"/>
          </p:cNvSpPr>
          <p:nvPr>
            <p:ph idx="1"/>
          </p:nvPr>
        </p:nvSpPr>
        <p:spPr>
          <a:xfrm>
            <a:off x="467544" y="1059582"/>
            <a:ext cx="8229600" cy="3816424"/>
          </a:xfrm>
          <a:solidFill>
            <a:schemeClr val="bg1">
              <a:lumMod val="95000"/>
            </a:schemeClr>
          </a:solidFill>
        </p:spPr>
        <p:txBody>
          <a:bodyPr>
            <a:noAutofit/>
          </a:bodyPr>
          <a:lstStyle/>
          <a:p>
            <a:pPr algn="just"/>
            <a:r>
              <a:rPr lang="en-IN" sz="1200" dirty="0" smtClean="0"/>
              <a:t>The histograms of the features height, weight and age shows that:</a:t>
            </a:r>
          </a:p>
          <a:p>
            <a:pPr lvl="1" algn="just"/>
            <a:r>
              <a:rPr lang="en-IN" sz="1050" dirty="0"/>
              <a:t>Athletes are having </a:t>
            </a:r>
            <a:r>
              <a:rPr lang="en-IN" sz="1050" dirty="0" smtClean="0"/>
              <a:t>height around 170 inches, weight around 70 kg and age between 20 to 30 years.</a:t>
            </a:r>
          </a:p>
          <a:p>
            <a:pPr lvl="1" algn="just"/>
            <a:endParaRPr lang="en-IN" sz="1050" dirty="0" smtClean="0"/>
          </a:p>
          <a:p>
            <a:pPr algn="just"/>
            <a:r>
              <a:rPr lang="en-IN" sz="1200" dirty="0" smtClean="0"/>
              <a:t>Rhythmic </a:t>
            </a:r>
            <a:r>
              <a:rPr lang="en-IN" sz="1200" dirty="0"/>
              <a:t>gymnastics has an average age of 19 – while for the equestrian events it's 38. But within that there are still some surprises: mountain bike cycling for instance, has an average age of 33 and for beach volleyball it's </a:t>
            </a:r>
            <a:r>
              <a:rPr lang="en-IN" sz="1200" dirty="0" smtClean="0"/>
              <a:t>29.</a:t>
            </a:r>
          </a:p>
          <a:p>
            <a:pPr algn="just"/>
            <a:endParaRPr lang="en-IN" sz="1200" dirty="0" smtClean="0"/>
          </a:p>
          <a:p>
            <a:pPr algn="just"/>
            <a:r>
              <a:rPr lang="en-IN" sz="1200" dirty="0"/>
              <a:t>Height and weight are dependent on sex. Taking a look at men's heights, the tallest male athlete stands at 2.21m is Chinese basketball player </a:t>
            </a:r>
            <a:r>
              <a:rPr lang="en-IN" sz="1200" dirty="0" err="1"/>
              <a:t>Zhaoxu</a:t>
            </a:r>
            <a:r>
              <a:rPr lang="en-IN" sz="1200" dirty="0"/>
              <a:t> Zhang but a close second is 23-year-old Russian volleyball player, </a:t>
            </a:r>
            <a:r>
              <a:rPr lang="en-IN" sz="1200" dirty="0" err="1"/>
              <a:t>Dmitriy</a:t>
            </a:r>
            <a:r>
              <a:rPr lang="en-IN" sz="1200" dirty="0"/>
              <a:t> </a:t>
            </a:r>
            <a:r>
              <a:rPr lang="en-IN" sz="1200" dirty="0" err="1"/>
              <a:t>Muserskiy</a:t>
            </a:r>
            <a:r>
              <a:rPr lang="en-IN" sz="1200" dirty="0"/>
              <a:t> at 2.18m. The shortest is a 21-year-old Tuvaluan weight lifter standing at 1.40m tall, </a:t>
            </a:r>
            <a:r>
              <a:rPr lang="en-IN" sz="1200" dirty="0" err="1"/>
              <a:t>Lapua</a:t>
            </a:r>
            <a:r>
              <a:rPr lang="en-IN" sz="1200" dirty="0"/>
              <a:t> </a:t>
            </a:r>
            <a:r>
              <a:rPr lang="en-IN" sz="1200" dirty="0" err="1"/>
              <a:t>Lapua</a:t>
            </a:r>
            <a:r>
              <a:rPr lang="en-IN" sz="1200" dirty="0"/>
              <a:t>. The tallest female athlete is a basketball player from China, Wei </a:t>
            </a:r>
            <a:r>
              <a:rPr lang="en-IN" sz="1200" dirty="0" err="1"/>
              <a:t>Wei</a:t>
            </a:r>
            <a:r>
              <a:rPr lang="en-IN" sz="1200" dirty="0"/>
              <a:t> who is 7cm over the 2m mark. The shortest is Jamaica's 4 X 100 relay runner </a:t>
            </a:r>
            <a:r>
              <a:rPr lang="en-IN" sz="1200" dirty="0" err="1"/>
              <a:t>Schillonie</a:t>
            </a:r>
            <a:r>
              <a:rPr lang="en-IN" sz="1200" dirty="0"/>
              <a:t> Calvert, standing at just 1.35m</a:t>
            </a:r>
            <a:r>
              <a:rPr lang="en-IN" sz="1200" dirty="0" smtClean="0"/>
              <a:t>.</a:t>
            </a:r>
          </a:p>
          <a:p>
            <a:pPr algn="just"/>
            <a:endParaRPr lang="en-IN" sz="1200" dirty="0" smtClean="0"/>
          </a:p>
          <a:p>
            <a:pPr algn="just"/>
            <a:r>
              <a:rPr lang="en-IN" sz="1200" dirty="0"/>
              <a:t>Weights were a bit trickier in that certain sports (Boxing, Gymnastics, Synchronised swimming, Taekwondo and Trampoline) did not give weights for their athletes. Taking this into account, the heaviest male athlete is Ricardo Blas Jr, a Judo competitor from Guam. The lightest is China's Yuan Cao who won a gold in the Men's Synchronised 10m Diving. The heaviest woman is an American weightlifter, Holley Mangold, weighing in at 157kg. The lightest woman is </a:t>
            </a:r>
            <a:r>
              <a:rPr lang="en-IN" sz="1200" dirty="0" err="1"/>
              <a:t>Yadan</a:t>
            </a:r>
            <a:r>
              <a:rPr lang="en-IN" sz="1200" dirty="0"/>
              <a:t> Hu from China. Weighing just 36kg she competed in the 10m </a:t>
            </a:r>
            <a:r>
              <a:rPr lang="en-IN" sz="1200" dirty="0" smtClean="0"/>
              <a:t>Diving. Croatia </a:t>
            </a:r>
            <a:r>
              <a:rPr lang="en-IN" sz="1200" dirty="0"/>
              <a:t>– one of the tallest teams – is also one of the heaviest: its average weight is 84kg, just above Serbia. The lightest large team is Colombia's group of 106 athletes at an average of only 63.4kg, followed closely by Japan at </a:t>
            </a:r>
            <a:r>
              <a:rPr lang="en-IN" sz="1200" dirty="0" smtClean="0"/>
              <a:t>64.2kg.</a:t>
            </a:r>
            <a:endParaRPr lang="en-IN" sz="1200" dirty="0" smtClean="0"/>
          </a:p>
        </p:txBody>
      </p:sp>
    </p:spTree>
    <p:extLst>
      <p:ext uri="{BB962C8B-B14F-4D97-AF65-F5344CB8AC3E}">
        <p14:creationId xmlns:p14="http://schemas.microsoft.com/office/powerpoint/2010/main" val="24671389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9502"/>
            <a:ext cx="8229600" cy="648072"/>
          </a:xfrm>
          <a:solidFill>
            <a:schemeClr val="accent5">
              <a:lumMod val="20000"/>
              <a:lumOff val="80000"/>
            </a:schemeClr>
          </a:solidFill>
        </p:spPr>
        <p:txBody>
          <a:bodyPr>
            <a:normAutofit fontScale="90000"/>
          </a:bodyPr>
          <a:lstStyle/>
          <a:p>
            <a:pPr algn="l"/>
            <a:r>
              <a:rPr lang="en-IN" sz="4000" dirty="0" smtClean="0"/>
              <a:t>Data Analysis</a:t>
            </a:r>
            <a:endParaRPr lang="en-IN" sz="4000" dirty="0"/>
          </a:p>
        </p:txBody>
      </p:sp>
      <p:sp>
        <p:nvSpPr>
          <p:cNvPr id="3" name="Content Placeholder 2"/>
          <p:cNvSpPr>
            <a:spLocks noGrp="1"/>
          </p:cNvSpPr>
          <p:nvPr>
            <p:ph idx="1"/>
          </p:nvPr>
        </p:nvSpPr>
        <p:spPr>
          <a:xfrm>
            <a:off x="467544" y="1059582"/>
            <a:ext cx="8229600" cy="3816424"/>
          </a:xfrm>
          <a:solidFill>
            <a:schemeClr val="bg1">
              <a:lumMod val="95000"/>
            </a:schemeClr>
          </a:solidFill>
        </p:spPr>
        <p:txBody>
          <a:bodyPr>
            <a:noAutofit/>
          </a:bodyPr>
          <a:lstStyle/>
          <a:p>
            <a:pPr marL="0" indent="0" algn="just">
              <a:buNone/>
            </a:pPr>
            <a:endParaRPr lang="en-IN" sz="1200" dirty="0" smtClean="0"/>
          </a:p>
          <a:p>
            <a:pPr marL="0" indent="0" algn="just">
              <a:buNone/>
            </a:pPr>
            <a:r>
              <a:rPr lang="en-IN" sz="1200" dirty="0" smtClean="0"/>
              <a:t>We </a:t>
            </a:r>
            <a:r>
              <a:rPr lang="en-IN" sz="1200" dirty="0"/>
              <a:t>analysed further to investigate relationship between features like athletes, events, athletes per event, summer games, outlier nations, host nation for medal prediction.</a:t>
            </a:r>
          </a:p>
          <a:p>
            <a:pPr algn="just"/>
            <a:endParaRPr lang="en-IN" sz="1200" dirty="0"/>
          </a:p>
          <a:p>
            <a:pPr algn="just"/>
            <a:r>
              <a:rPr lang="en-IN" sz="1200" dirty="0" smtClean="0"/>
              <a:t>High-performing </a:t>
            </a:r>
            <a:r>
              <a:rPr lang="en-IN" sz="1200" dirty="0"/>
              <a:t>athletes like Michael Phelps, though, can </a:t>
            </a:r>
            <a:r>
              <a:rPr lang="en-IN" sz="1200" dirty="0" smtClean="0"/>
              <a:t>win medal </a:t>
            </a:r>
            <a:r>
              <a:rPr lang="en-IN" sz="1200" dirty="0"/>
              <a:t>multiple times at an Olympic </a:t>
            </a:r>
            <a:r>
              <a:rPr lang="en-IN" sz="1200" dirty="0" smtClean="0"/>
              <a:t>Games in various events, </a:t>
            </a:r>
            <a:r>
              <a:rPr lang="en-IN" sz="1200" dirty="0"/>
              <a:t>giving their nations an advantage. So let’s consider athletes per event as an interaction feature in our model.</a:t>
            </a:r>
          </a:p>
          <a:p>
            <a:pPr algn="just"/>
            <a:endParaRPr lang="en-IN" sz="1200" dirty="0"/>
          </a:p>
          <a:p>
            <a:pPr algn="just"/>
            <a:r>
              <a:rPr lang="en-IN" sz="1200" dirty="0" smtClean="0"/>
              <a:t>When </a:t>
            </a:r>
            <a:r>
              <a:rPr lang="en-IN" sz="1200" dirty="0"/>
              <a:t>we group our individual athletic records by nation, we see that the USA leads all nations with 2,823 medals, nearly 10 times more than South Korea in 20th place. We might consider these nations to be outliers, removing them from our dataset so that our machine learning model can generalise to unseen data, but we can also use nation as a feature.</a:t>
            </a:r>
            <a:endParaRPr lang="en-IN" sz="1200" dirty="0" smtClean="0"/>
          </a:p>
        </p:txBody>
      </p:sp>
    </p:spTree>
    <p:extLst>
      <p:ext uri="{BB962C8B-B14F-4D97-AF65-F5344CB8AC3E}">
        <p14:creationId xmlns:p14="http://schemas.microsoft.com/office/powerpoint/2010/main" val="1115631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9890" y="195486"/>
            <a:ext cx="3076706" cy="2137934"/>
          </a:xfrm>
          <a:prstGeom prst="rect">
            <a:avLst/>
          </a:prstGeom>
          <a:ln>
            <a:solidFill>
              <a:schemeClr val="accent1"/>
            </a:solidFill>
          </a:ln>
        </p:spPr>
      </p:pic>
      <p:cxnSp>
        <p:nvCxnSpPr>
          <p:cNvPr id="11" name="Straight Connector 10"/>
          <p:cNvCxnSpPr/>
          <p:nvPr/>
        </p:nvCxnSpPr>
        <p:spPr>
          <a:xfrm>
            <a:off x="4455280" y="123478"/>
            <a:ext cx="44712" cy="228427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51520" y="2550968"/>
            <a:ext cx="8568952"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22" name="Picture 2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842" y="195486"/>
            <a:ext cx="3068578" cy="2211597"/>
          </a:xfrm>
          <a:prstGeom prst="rect">
            <a:avLst/>
          </a:prstGeom>
          <a:ln>
            <a:solidFill>
              <a:schemeClr val="accent1">
                <a:shade val="95000"/>
                <a:satMod val="105000"/>
              </a:schemeClr>
            </a:solidFill>
          </a:ln>
        </p:spPr>
      </p:pic>
      <p:pic>
        <p:nvPicPr>
          <p:cNvPr id="23" name="Picture 2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8066" y="2722102"/>
            <a:ext cx="3074094" cy="2225912"/>
          </a:xfrm>
          <a:prstGeom prst="rect">
            <a:avLst/>
          </a:prstGeom>
          <a:ln>
            <a:solidFill>
              <a:schemeClr val="accent1">
                <a:shade val="95000"/>
                <a:satMod val="105000"/>
              </a:schemeClr>
            </a:solidFill>
          </a:ln>
        </p:spPr>
      </p:pic>
    </p:spTree>
    <p:extLst>
      <p:ext uri="{BB962C8B-B14F-4D97-AF65-F5344CB8AC3E}">
        <p14:creationId xmlns:p14="http://schemas.microsoft.com/office/powerpoint/2010/main" val="1270962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1312</TotalTime>
  <Words>1408</Words>
  <Application>Microsoft Office PowerPoint</Application>
  <PresentationFormat>On-screen Show (16:9)</PresentationFormat>
  <Paragraphs>69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Insights to Olympic Games</vt:lpstr>
      <vt:lpstr>Olympic Games – Key Insights</vt:lpstr>
      <vt:lpstr>Questions to Answer</vt:lpstr>
      <vt:lpstr>Initial Hypothesis</vt:lpstr>
      <vt:lpstr>Data Exploration</vt:lpstr>
      <vt:lpstr>Initial Exploration</vt:lpstr>
      <vt:lpstr>Data Analysis</vt:lpstr>
      <vt:lpstr>Data Analysis</vt:lpstr>
      <vt:lpstr>PowerPoint Presentation</vt:lpstr>
      <vt:lpstr>Top 20 Performers</vt:lpstr>
      <vt:lpstr>Top 20 Nations</vt:lpstr>
      <vt:lpstr>Broader Exploration</vt:lpstr>
      <vt:lpstr>Medals: Host Vs Visiting(Guest) </vt:lpstr>
      <vt:lpstr>Medal Prediction Tips</vt:lpstr>
      <vt:lpstr>Conclusion/Recommendation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74</cp:revision>
  <dcterms:created xsi:type="dcterms:W3CDTF">2020-04-17T11:12:28Z</dcterms:created>
  <dcterms:modified xsi:type="dcterms:W3CDTF">2021-03-09T14:56:03Z</dcterms:modified>
</cp:coreProperties>
</file>