
<file path=[Content_Types].xml><?xml version="1.0" encoding="utf-8"?>
<Types xmlns="http://schemas.openxmlformats.org/package/2006/content-types">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88" r:id="rId3"/>
    <p:sldId id="287" r:id="rId4"/>
    <p:sldId id="286" r:id="rId5"/>
    <p:sldId id="289" r:id="rId6"/>
    <p:sldId id="290" r:id="rId7"/>
    <p:sldId id="291" r:id="rId8"/>
    <p:sldId id="292" r:id="rId9"/>
    <p:sldId id="293" r:id="rId10"/>
    <p:sldId id="294" r:id="rId11"/>
    <p:sldId id="295" r:id="rId12"/>
    <p:sldId id="296" r:id="rId13"/>
    <p:sldId id="297" r:id="rId14"/>
    <p:sldId id="298" r:id="rId15"/>
    <p:sldId id="299" r:id="rId16"/>
    <p:sldId id="305" r:id="rId17"/>
    <p:sldId id="308" r:id="rId18"/>
    <p:sldId id="307" r:id="rId19"/>
    <p:sldId id="300" r:id="rId20"/>
    <p:sldId id="301" r:id="rId21"/>
    <p:sldId id="302" r:id="rId22"/>
    <p:sldId id="303" r:id="rId23"/>
    <p:sldId id="304" r:id="rId24"/>
    <p:sldId id="30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7"/>
  </p:normalViewPr>
  <p:slideViewPr>
    <p:cSldViewPr snapToGrid="0" snapToObjects="1">
      <p:cViewPr varScale="1">
        <p:scale>
          <a:sx n="108" d="100"/>
          <a:sy n="108" d="100"/>
        </p:scale>
        <p:origin x="56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33BC53-B6A8-2B47-97F7-1E6257048008}" type="datetimeFigureOut">
              <a:rPr kumimoji="1" lang="ja-JP" altLang="en-US" smtClean="0"/>
              <a:t>2019/5/12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C0FB81-9D4D-8844-9949-312F8DA87EC5}" type="slidenum">
              <a:rPr kumimoji="1" lang="ja-JP" altLang="en-US" smtClean="0"/>
              <a:t>‹#›</a:t>
            </a:fld>
            <a:endParaRPr kumimoji="1" lang="ja-JP" altLang="en-US"/>
          </a:p>
        </p:txBody>
      </p:sp>
    </p:spTree>
    <p:extLst>
      <p:ext uri="{BB962C8B-B14F-4D97-AF65-F5344CB8AC3E}">
        <p14:creationId xmlns:p14="http://schemas.microsoft.com/office/powerpoint/2010/main" val="8327928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CE4F15-F633-F440-A372-DDE58A8E0CA2}" type="datetimeFigureOut">
              <a:rPr kumimoji="1" lang="ja-JP" altLang="en-US" smtClean="0"/>
              <a:t>2019/5/12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FD9408-4F47-E747-AA4D-D325D1F2168E}" type="slidenum">
              <a:rPr kumimoji="1" lang="ja-JP" altLang="en-US" smtClean="0"/>
              <a:t>‹#›</a:t>
            </a:fld>
            <a:endParaRPr kumimoji="1" lang="ja-JP" altLang="en-US"/>
          </a:p>
        </p:txBody>
      </p:sp>
    </p:spTree>
    <p:extLst>
      <p:ext uri="{BB962C8B-B14F-4D97-AF65-F5344CB8AC3E}">
        <p14:creationId xmlns:p14="http://schemas.microsoft.com/office/powerpoint/2010/main" val="18931773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dirty="0"/>
              <a:t>マスター サブタイトルの書式設定</a:t>
            </a:r>
            <a:endParaRPr kumimoji="0" lang="en-US" dirty="0"/>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9E964DCD-B0D8-2845-99F3-B6FE69C4EDAE}" type="datetime1">
              <a:rPr lang="ja-JP" altLang="en-US" smtClean="0"/>
              <a:t>2019/5/12</a:t>
            </a:fld>
            <a:endParaRPr lang="en-US" sz="2000" dirty="0">
              <a:solidFill>
                <a:srgbClr val="FFFFFF"/>
              </a:solidFill>
            </a:endParaRPr>
          </a:p>
        </p:txBody>
      </p:sp>
      <p:sp>
        <p:nvSpPr>
          <p:cNvPr id="17" name="フッター プレースホルダー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スライド番号プレースホルダー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DBEED973-0995-6C40-8CF9-2C139CA52445}" type="datetime1">
              <a:rPr lang="ja-JP" altLang="en-US" smtClean="0"/>
              <a:t>2019/5/12</a:t>
            </a:fld>
            <a:endParaRPr lang="en-US"/>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0"/>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2"/>
            <a:ext cx="2209800" cy="365125"/>
          </a:xfrm>
        </p:spPr>
        <p:txBody>
          <a:bodyPr/>
          <a:lstStyle/>
          <a:p>
            <a:pPr eaLnBrk="1" latinLnBrk="0" hangingPunct="1"/>
            <a:fld id="{AD14380D-BA94-654B-A6AD-6673DF364B8D}" type="datetime1">
              <a:rPr lang="ja-JP" altLang="en-US" smtClean="0"/>
              <a:t>2019/5/12</a:t>
            </a:fld>
            <a:endParaRPr lang="en-US" dirty="0"/>
          </a:p>
        </p:txBody>
      </p:sp>
      <p:sp>
        <p:nvSpPr>
          <p:cNvPr id="5" name="フッター プレースホルダー 4"/>
          <p:cNvSpPr>
            <a:spLocks noGrp="1"/>
          </p:cNvSpPr>
          <p:nvPr>
            <p:ph type="ftr" sz="quarter" idx="11"/>
          </p:nvPr>
        </p:nvSpPr>
        <p:spPr>
          <a:xfrm>
            <a:off x="457201" y="6248207"/>
            <a:ext cx="5573483" cy="365125"/>
          </a:xfrm>
        </p:spPr>
        <p:txBody>
          <a:bodyPr/>
          <a:lstStyle/>
          <a:p>
            <a:endParaRPr kumimoji="0" lang="en-US" dirty="0"/>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12648" y="228600"/>
            <a:ext cx="8153400" cy="990600"/>
          </a:xfrm>
        </p:spPr>
        <p:txBody>
          <a:bodyPr/>
          <a:lstStyle/>
          <a:p>
            <a:r>
              <a:rPr kumimoji="0" lang="ja-JP" altLang="en-US"/>
              <a:t>マスター タイトルの書式設定</a:t>
            </a:r>
            <a:endParaRPr kumimoji="0" lang="en-US"/>
          </a:p>
        </p:txBody>
      </p:sp>
      <p:sp>
        <p:nvSpPr>
          <p:cNvPr id="4" name="日付プレースホルダー 3"/>
          <p:cNvSpPr>
            <a:spLocks noGrp="1"/>
          </p:cNvSpPr>
          <p:nvPr>
            <p:ph type="dt" sz="half" idx="10"/>
          </p:nvPr>
        </p:nvSpPr>
        <p:spPr/>
        <p:txBody>
          <a:bodyPr/>
          <a:lstStyle/>
          <a:p>
            <a:pPr eaLnBrk="1" latinLnBrk="0" hangingPunct="1"/>
            <a:fld id="{1865F57B-DF44-DA4C-BB35-BD719F6EA415}" type="datetime1">
              <a:rPr lang="ja-JP" altLang="en-US" smtClean="0"/>
              <a:t>2019/5/12</a:t>
            </a:fld>
            <a:endParaRPr lang="en-US" dirty="0"/>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コンテンツ プレースホルダー 7"/>
          <p:cNvSpPr>
            <a:spLocks noGrp="1"/>
          </p:cNvSpPr>
          <p:nvPr>
            <p:ph sz="quarter" idx="1"/>
          </p:nvPr>
        </p:nvSpPr>
        <p:spPr>
          <a:xfrm>
            <a:off x="612648" y="1600200"/>
            <a:ext cx="8153400" cy="44958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p:txBody>
          <a:bodyPr/>
          <a:lstStyle/>
          <a:p>
            <a:pPr eaLnBrk="1" latinLnBrk="0" hangingPunct="1"/>
            <a:fld id="{6EF159E8-C10B-514C-9785-B52080ACDFA9}" type="datetime1">
              <a:rPr lang="ja-JP" altLang="en-US" smtClean="0"/>
              <a:t>2019/5/12</a:t>
            </a:fld>
            <a:endParaRPr 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フッター プレースホルダー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7"/>
            <a:ext cx="3886200" cy="45720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7"/>
            <a:ext cx="3886200" cy="45720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p:txBody>
          <a:bodyPr rtlCol="0"/>
          <a:lstStyle/>
          <a:p>
            <a:pPr eaLnBrk="1" latinLnBrk="0" hangingPunct="1"/>
            <a:fld id="{16E4CBB1-ACA5-1142-A70D-D519A28A5712}" type="datetime1">
              <a:rPr lang="ja-JP" altLang="en-US" smtClean="0"/>
              <a:t>2019/5/12</a:t>
            </a:fld>
            <a:endParaRPr lang="en-US"/>
          </a:p>
        </p:txBody>
      </p:sp>
      <p:sp>
        <p:nvSpPr>
          <p:cNvPr id="10" name="スライド番号プレースホルダー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フッター プレースホルダー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5814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5814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p:txBody>
          <a:bodyPr rtlCol="0"/>
          <a:lstStyle/>
          <a:p>
            <a:pPr eaLnBrk="1" latinLnBrk="0" hangingPunct="1"/>
            <a:fld id="{2BB73EB7-16E6-7F4A-A824-B07E2AA3FD58}" type="datetime1">
              <a:rPr lang="ja-JP" altLang="en-US" smtClean="0"/>
              <a:t>2019/5/12</a:t>
            </a:fld>
            <a:endParaRPr lang="en-US"/>
          </a:p>
        </p:txBody>
      </p:sp>
      <p:sp>
        <p:nvSpPr>
          <p:cNvPr id="12" name="スライド番号プレースホルダー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フッター プレースホルダー 13"/>
          <p:cNvSpPr>
            <a:spLocks noGrp="1"/>
          </p:cNvSpPr>
          <p:nvPr>
            <p:ph type="ftr" sz="quarter" idx="17"/>
          </p:nvPr>
        </p:nvSpPr>
        <p:spPr/>
        <p:txBody>
          <a:bodyPr rtlCol="0"/>
          <a:lstStyle/>
          <a:p>
            <a:endParaRPr kumimoji="0" 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p:txBody>
          <a:bodyPr/>
          <a:lstStyle/>
          <a:p>
            <a:pPr eaLnBrk="1" latinLnBrk="0" hangingPunct="1"/>
            <a:fld id="{1B114E2C-BCDA-BD4E-B941-561643DECA60}" type="datetime1">
              <a:rPr lang="ja-JP" altLang="en-US" smtClean="0"/>
              <a:t>2019/5/12</a:t>
            </a:fld>
            <a:endParaRPr lang="en-US"/>
          </a:p>
        </p:txBody>
      </p:sp>
      <p:sp>
        <p:nvSpPr>
          <p:cNvPr id="4" name="フッター プレースホルダー 3"/>
          <p:cNvSpPr>
            <a:spLocks noGrp="1"/>
          </p:cNvSpPr>
          <p:nvPr>
            <p:ph type="ftr" sz="quarter" idx="11"/>
          </p:nvPr>
        </p:nvSpPr>
        <p:spPr/>
        <p:txBody>
          <a:bodyPr/>
          <a:lstStyle/>
          <a:p>
            <a:endParaRPr kumimoji="0" 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eaLnBrk="1" latinLnBrk="0" hangingPunct="1"/>
            <a:fld id="{7C6ED18E-9190-E14D-A6DA-6D0D41928C93}" type="datetime1">
              <a:rPr lang="ja-JP" altLang="en-US" smtClean="0"/>
              <a:t>2019/5/12</a:t>
            </a:fld>
            <a:endParaRPr lang="en-US"/>
          </a:p>
        </p:txBody>
      </p:sp>
      <p:sp>
        <p:nvSpPr>
          <p:cNvPr id="3" name="フッター プレースホルダー 2"/>
          <p:cNvSpPr>
            <a:spLocks noGrp="1"/>
          </p:cNvSpPr>
          <p:nvPr>
            <p:ph type="ftr" sz="quarter" idx="11"/>
          </p:nvPr>
        </p:nvSpPr>
        <p:spPr/>
        <p:txBody>
          <a:bodyPr/>
          <a:lstStyle/>
          <a:p>
            <a:endParaRPr kumimoji="0" lang="en-US" dirty="0"/>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44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pPr eaLnBrk="1" latinLnBrk="0" hangingPunct="1"/>
            <a:fld id="{281CEA2D-2375-3145-9D2A-79B04F62C6D7}" type="datetime1">
              <a:rPr lang="ja-JP" altLang="en-US" smtClean="0"/>
              <a:t>2019/5/12</a:t>
            </a:fld>
            <a:endParaRPr lang="en-US"/>
          </a:p>
        </p:txBody>
      </p:sp>
      <p:sp>
        <p:nvSpPr>
          <p:cNvPr id="6" name="フッター プレースホルダー 5"/>
          <p:cNvSpPr>
            <a:spLocks noGrp="1"/>
          </p:cNvSpPr>
          <p:nvPr>
            <p:ph type="ftr" sz="quarter" idx="11"/>
          </p:nvPr>
        </p:nvSpPr>
        <p:spPr/>
        <p:txBody>
          <a:bodyPr/>
          <a:lstStyle/>
          <a:p>
            <a:endParaRPr kumimoji="0" 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付プレースホルダー 11"/>
          <p:cNvSpPr>
            <a:spLocks noGrp="1"/>
          </p:cNvSpPr>
          <p:nvPr>
            <p:ph type="dt" sz="half" idx="10"/>
          </p:nvPr>
        </p:nvSpPr>
        <p:spPr>
          <a:xfrm>
            <a:off x="6248400" y="6248400"/>
            <a:ext cx="2667000" cy="365125"/>
          </a:xfrm>
        </p:spPr>
        <p:txBody>
          <a:bodyPr rtlCol="0"/>
          <a:lstStyle/>
          <a:p>
            <a:pPr eaLnBrk="1" latinLnBrk="0" hangingPunct="1"/>
            <a:fld id="{9AB10EB2-11CA-EA4B-9999-8C292E4D3DD5}" type="datetime1">
              <a:rPr lang="ja-JP" altLang="en-US" smtClean="0"/>
              <a:t>2019/5/12</a:t>
            </a:fld>
            <a:endParaRPr 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フッター プレースホルダー 13"/>
          <p:cNvSpPr>
            <a:spLocks noGrp="1"/>
          </p:cNvSpPr>
          <p:nvPr>
            <p:ph type="ftr" sz="quarter" idx="12"/>
          </p:nvPr>
        </p:nvSpPr>
        <p:spPr>
          <a:xfrm>
            <a:off x="1600200" y="6248206"/>
            <a:ext cx="4572000" cy="365125"/>
          </a:xfrm>
        </p:spPr>
        <p:txBody>
          <a:bodyPr rtlCol="0"/>
          <a:lstStyle/>
          <a:p>
            <a:endParaRPr kumimoji="0" lang="en-US" dirty="0"/>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ja-JP" altLang="en-US"/>
              <a:t>プレースホルダーまでドラッグするかアイコンをクリックして図を追加</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609600" y="228600"/>
            <a:ext cx="8153400" cy="990600"/>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02064053-C213-EA4C-9348-227E2A750091}" type="datetime1">
              <a:rPr lang="ja-JP" altLang="en-US" smtClean="0"/>
              <a:t>2019/5/12</a:t>
            </a:fld>
            <a:endParaRPr lang="en-US" sz="1400" dirty="0">
              <a:solidFill>
                <a:schemeClr val="tx2"/>
              </a:solidFill>
            </a:endParaRPr>
          </a:p>
        </p:txBody>
      </p:sp>
      <p:sp>
        <p:nvSpPr>
          <p:cNvPr id="3" name="フッター プレースホルダー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正方形/長方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スライド番号プレースホルダー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__.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package" Target="../embeddings/Microsoft_Word___3.docx"/><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package" Target="../embeddings/Microsoft_Word___5.docx"/><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62200" y="6050037"/>
            <a:ext cx="5891932" cy="685800"/>
          </a:xfrm>
        </p:spPr>
        <p:txBody>
          <a:bodyPr/>
          <a:lstStyle/>
          <a:p>
            <a:pPr algn="r"/>
            <a:endParaRPr kumimoji="1" lang="ja-JP" altLang="en-US" dirty="0"/>
          </a:p>
        </p:txBody>
      </p:sp>
      <p:sp>
        <p:nvSpPr>
          <p:cNvPr id="5" name="タイトル 1"/>
          <p:cNvSpPr txBox="1">
            <a:spLocks/>
          </p:cNvSpPr>
          <p:nvPr/>
        </p:nvSpPr>
        <p:spPr>
          <a:xfrm>
            <a:off x="517968" y="3906487"/>
            <a:ext cx="7870847" cy="1797163"/>
          </a:xfrm>
          <a:prstGeom prst="rect">
            <a:avLst/>
          </a:prstGeom>
        </p:spPr>
        <p:txBody>
          <a:bodyPr vert="horz" anchor="b">
            <a:normAutofit/>
          </a:bodyPr>
          <a:lstStyle>
            <a:lvl1pPr algn="l" rtl="0" eaLnBrk="1" latinLnBrk="0" hangingPunct="1">
              <a:spcBef>
                <a:spcPct val="0"/>
              </a:spcBef>
              <a:buNone/>
              <a:defRPr kumimoji="1" sz="4400" kern="1200" cap="all" baseline="0">
                <a:solidFill>
                  <a:schemeClr val="tx2"/>
                </a:solidFill>
                <a:latin typeface="+mj-lt"/>
                <a:ea typeface="+mj-ea"/>
                <a:cs typeface="+mj-cs"/>
              </a:defRPr>
            </a:lvl1pPr>
          </a:lstStyle>
          <a:p>
            <a:pPr algn="r"/>
            <a:r>
              <a:rPr lang="en-US" altLang="ja-JP" sz="2800" dirty="0"/>
              <a:t>IPLAB UBIQUITOUS(SAGA)</a:t>
            </a:r>
            <a:r>
              <a:rPr lang="ja-JP" altLang="en-US" sz="2800"/>
              <a:t>チーム</a:t>
            </a:r>
            <a:r>
              <a:rPr lang="en-US" altLang="ja-JP" sz="2800" dirty="0"/>
              <a:t> M2</a:t>
            </a:r>
          </a:p>
          <a:p>
            <a:pPr algn="r"/>
            <a:r>
              <a:rPr lang="ja-JP" altLang="en-US" sz="2800" dirty="0"/>
              <a:t>我妻正太郎</a:t>
            </a:r>
          </a:p>
        </p:txBody>
      </p:sp>
      <p:sp>
        <p:nvSpPr>
          <p:cNvPr id="4" name="スライド番号プレースホルダー 3"/>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a:t>
            </a:fld>
            <a:endParaRPr kumimoji="0" lang="en-US" dirty="0">
              <a:solidFill>
                <a:schemeClr val="tx2"/>
              </a:solidFill>
            </a:endParaRPr>
          </a:p>
        </p:txBody>
      </p:sp>
      <p:sp>
        <p:nvSpPr>
          <p:cNvPr id="10" name="テキスト ボックス 9"/>
          <p:cNvSpPr txBox="1"/>
          <p:nvPr/>
        </p:nvSpPr>
        <p:spPr>
          <a:xfrm>
            <a:off x="517968" y="1000676"/>
            <a:ext cx="7776889" cy="1569660"/>
          </a:xfrm>
          <a:prstGeom prst="rect">
            <a:avLst/>
          </a:prstGeom>
          <a:noFill/>
        </p:spPr>
        <p:txBody>
          <a:bodyPr wrap="none" rtlCol="0">
            <a:spAutoFit/>
          </a:bodyPr>
          <a:lstStyle/>
          <a:p>
            <a:r>
              <a:rPr kumimoji="1" lang="en-US" altLang="ja-JP" sz="9600" i="1" dirty="0">
                <a:solidFill>
                  <a:srgbClr val="FF0000"/>
                </a:solidFill>
                <a:latin typeface="Impact"/>
                <a:cs typeface="Impact"/>
              </a:rPr>
              <a:t>Deep Learning </a:t>
            </a:r>
            <a:endParaRPr kumimoji="1" lang="ja-JP" altLang="en-US" sz="9600" i="1" dirty="0">
              <a:solidFill>
                <a:srgbClr val="FF0000"/>
              </a:solidFill>
              <a:latin typeface="Impact"/>
              <a:cs typeface="Impact"/>
            </a:endParaRPr>
          </a:p>
        </p:txBody>
      </p:sp>
      <p:sp>
        <p:nvSpPr>
          <p:cNvPr id="12" name="テキスト ボックス 11"/>
          <p:cNvSpPr txBox="1"/>
          <p:nvPr/>
        </p:nvSpPr>
        <p:spPr>
          <a:xfrm>
            <a:off x="1589038" y="2551851"/>
            <a:ext cx="7438255" cy="1569660"/>
          </a:xfrm>
          <a:prstGeom prst="rect">
            <a:avLst/>
          </a:prstGeom>
          <a:noFill/>
        </p:spPr>
        <p:txBody>
          <a:bodyPr wrap="none" rtlCol="0">
            <a:spAutoFit/>
          </a:bodyPr>
          <a:lstStyle/>
          <a:p>
            <a:r>
              <a:rPr kumimoji="1" lang="en-US" altLang="ja-JP" sz="9600" i="1" dirty="0">
                <a:solidFill>
                  <a:srgbClr val="FF0000"/>
                </a:solidFill>
                <a:latin typeface="Impact"/>
                <a:cs typeface="Impact"/>
              </a:rPr>
              <a:t>Learning 2019</a:t>
            </a:r>
            <a:r>
              <a:rPr kumimoji="1" lang="en-US" altLang="ja-JP" sz="8800" i="1" dirty="0">
                <a:solidFill>
                  <a:srgbClr val="FF0000"/>
                </a:solidFill>
                <a:latin typeface="Impact"/>
                <a:cs typeface="Impact"/>
              </a:rPr>
              <a:t> </a:t>
            </a:r>
            <a:endParaRPr kumimoji="1" lang="ja-JP" altLang="en-US" sz="8800" i="1" dirty="0">
              <a:solidFill>
                <a:srgbClr val="FF0000"/>
              </a:solidFill>
              <a:latin typeface="Impact"/>
              <a:cs typeface="Impact"/>
            </a:endParaRPr>
          </a:p>
        </p:txBody>
      </p:sp>
    </p:spTree>
    <p:extLst>
      <p:ext uri="{BB962C8B-B14F-4D97-AF65-F5344CB8AC3E}">
        <p14:creationId xmlns:p14="http://schemas.microsoft.com/office/powerpoint/2010/main" val="140074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オブジェクト 50"/>
          <p:cNvGraphicFramePr>
            <a:graphicFrameLocks noChangeAspect="1"/>
          </p:cNvGraphicFramePr>
          <p:nvPr>
            <p:extLst>
              <p:ext uri="{D42A27DB-BD31-4B8C-83A1-F6EECF244321}">
                <p14:modId xmlns:p14="http://schemas.microsoft.com/office/powerpoint/2010/main" val="2323057717"/>
              </p:ext>
            </p:extLst>
          </p:nvPr>
        </p:nvGraphicFramePr>
        <p:xfrm>
          <a:off x="-1326991" y="4438910"/>
          <a:ext cx="7657082" cy="917298"/>
        </p:xfrm>
        <a:graphic>
          <a:graphicData uri="http://schemas.openxmlformats.org/presentationml/2006/ole">
            <mc:AlternateContent xmlns:mc="http://schemas.openxmlformats.org/markup-compatibility/2006">
              <mc:Choice xmlns:v="urn:schemas-microsoft-com:vml" Requires="v">
                <p:oleObj spid="_x0000_s2056" name="文書" r:id="rId3" imgW="5397500" imgH="508000" progId="Word.Document.12">
                  <p:embed/>
                </p:oleObj>
              </mc:Choice>
              <mc:Fallback>
                <p:oleObj name="文書" r:id="rId3" imgW="5397500" imgH="508000" progId="Word.Document.12">
                  <p:embed/>
                  <p:pic>
                    <p:nvPicPr>
                      <p:cNvPr id="0" name=""/>
                      <p:cNvPicPr/>
                      <p:nvPr/>
                    </p:nvPicPr>
                    <p:blipFill>
                      <a:blip r:embed="rId4"/>
                      <a:stretch>
                        <a:fillRect/>
                      </a:stretch>
                    </p:blipFill>
                    <p:spPr>
                      <a:xfrm>
                        <a:off x="-1326991" y="4438910"/>
                        <a:ext cx="7657082" cy="917298"/>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ja-JP" altLang="en-US" dirty="0"/>
              <a:t>出力</a:t>
            </a:r>
            <a:r>
              <a:rPr lang="ja-JP" altLang="en-US" dirty="0"/>
              <a:t>層での処理</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10</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5038902"/>
          </a:xfrm>
        </p:spPr>
        <p:txBody>
          <a:bodyPr/>
          <a:lstStyle/>
          <a:p>
            <a:r>
              <a:rPr kumimoji="1" lang="ja-JP" altLang="en-US" dirty="0"/>
              <a:t>中間層を抜けたデータの中から，一番大きい出力データを分類結果とする</a:t>
            </a:r>
            <a:endParaRPr lang="en-US" altLang="ja-JP" dirty="0"/>
          </a:p>
          <a:p>
            <a:endParaRPr kumimoji="1" lang="en-US" altLang="ja-JP" dirty="0"/>
          </a:p>
          <a:p>
            <a:r>
              <a:rPr kumimoji="1" lang="en-US" altLang="ja-JP" dirty="0" err="1"/>
              <a:t>Softmax</a:t>
            </a:r>
            <a:r>
              <a:rPr kumimoji="1" lang="ja-JP" altLang="en-US" dirty="0"/>
              <a:t>関数</a:t>
            </a:r>
            <a:endParaRPr kumimoji="1" lang="en-US" altLang="ja-JP" dirty="0"/>
          </a:p>
          <a:p>
            <a:pPr lvl="1"/>
            <a:r>
              <a:rPr lang="ja-JP" altLang="en-US" dirty="0"/>
              <a:t>出力層が</a:t>
            </a:r>
            <a:r>
              <a:rPr lang="en-US" altLang="ja-JP" dirty="0"/>
              <a:t>n</a:t>
            </a:r>
            <a:r>
              <a:rPr lang="ja-JP" altLang="en-US" dirty="0"/>
              <a:t>個あるとすると，</a:t>
            </a:r>
            <a:r>
              <a:rPr lang="en-US" altLang="ja-JP" dirty="0"/>
              <a:t>k</a:t>
            </a:r>
            <a:r>
              <a:rPr lang="ja-JP" altLang="en-US" dirty="0"/>
              <a:t>番目</a:t>
            </a:r>
            <a:endParaRPr lang="en-US" altLang="ja-JP" dirty="0"/>
          </a:p>
          <a:p>
            <a:pPr marL="365125" lvl="1" indent="269875">
              <a:buNone/>
            </a:pPr>
            <a:r>
              <a:rPr lang="ja-JP" altLang="en-US" dirty="0"/>
              <a:t>の出力</a:t>
            </a:r>
            <a:r>
              <a:rPr lang="en-US" altLang="ja-JP" dirty="0" err="1"/>
              <a:t>yk</a:t>
            </a:r>
            <a:r>
              <a:rPr lang="ja-JP" altLang="en-US" dirty="0"/>
              <a:t>は</a:t>
            </a:r>
            <a:endParaRPr lang="en-US" altLang="ja-JP" dirty="0"/>
          </a:p>
          <a:p>
            <a:pPr lvl="1"/>
            <a:endParaRPr lang="en-US" altLang="ja-JP" dirty="0"/>
          </a:p>
          <a:p>
            <a:pPr lvl="1"/>
            <a:endParaRPr lang="en-US" altLang="ja-JP" dirty="0"/>
          </a:p>
          <a:p>
            <a:pPr lvl="1"/>
            <a:r>
              <a:rPr lang="en-US" altLang="ja-JP" dirty="0"/>
              <a:t>0~1</a:t>
            </a:r>
            <a:r>
              <a:rPr lang="ja-JP" altLang="en-US" dirty="0"/>
              <a:t>の</a:t>
            </a:r>
            <a:r>
              <a:rPr lang="ja-JP" altLang="en-US"/>
              <a:t>要素へ出力を</a:t>
            </a:r>
            <a:r>
              <a:rPr lang="ja-JP" altLang="en-US" dirty="0"/>
              <a:t>変換</a:t>
            </a:r>
            <a:endParaRPr lang="en-US" altLang="ja-JP" dirty="0"/>
          </a:p>
          <a:p>
            <a:pPr lvl="2"/>
            <a:r>
              <a:rPr lang="ja-JP" altLang="en-US" dirty="0">
                <a:solidFill>
                  <a:srgbClr val="FF0000"/>
                </a:solidFill>
              </a:rPr>
              <a:t>信号を確率として捉えられる</a:t>
            </a:r>
            <a:endParaRPr lang="en-US" altLang="ja-JP" dirty="0">
              <a:solidFill>
                <a:srgbClr val="FF0000"/>
              </a:solidFill>
            </a:endParaRPr>
          </a:p>
          <a:p>
            <a:pPr marL="635000" lvl="1" indent="0">
              <a:buNone/>
            </a:pPr>
            <a:endParaRPr lang="en-US" altLang="ja-JP" dirty="0"/>
          </a:p>
        </p:txBody>
      </p:sp>
      <p:grpSp>
        <p:nvGrpSpPr>
          <p:cNvPr id="8" name="図形グループ 7"/>
          <p:cNvGrpSpPr/>
          <p:nvPr/>
        </p:nvGrpSpPr>
        <p:grpSpPr>
          <a:xfrm>
            <a:off x="6001481" y="3896864"/>
            <a:ext cx="634933" cy="2516658"/>
            <a:chOff x="6001481" y="3896864"/>
            <a:chExt cx="634933" cy="2516658"/>
          </a:xfrm>
        </p:grpSpPr>
        <p:sp>
          <p:nvSpPr>
            <p:cNvPr id="5" name="円/楕円 4"/>
            <p:cNvSpPr/>
            <p:nvPr/>
          </p:nvSpPr>
          <p:spPr>
            <a:xfrm>
              <a:off x="6001481" y="3896864"/>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6001481" y="4876746"/>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円/楕円 6"/>
            <p:cNvSpPr/>
            <p:nvPr/>
          </p:nvSpPr>
          <p:spPr>
            <a:xfrm>
              <a:off x="6001481" y="5778477"/>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grpSp>
      <p:grpSp>
        <p:nvGrpSpPr>
          <p:cNvPr id="9" name="図形グループ 8"/>
          <p:cNvGrpSpPr/>
          <p:nvPr/>
        </p:nvGrpSpPr>
        <p:grpSpPr>
          <a:xfrm>
            <a:off x="7593865" y="3896864"/>
            <a:ext cx="634933" cy="2516658"/>
            <a:chOff x="6001481" y="3896864"/>
            <a:chExt cx="634933" cy="2516658"/>
          </a:xfrm>
        </p:grpSpPr>
        <p:sp>
          <p:nvSpPr>
            <p:cNvPr id="10" name="円/楕円 9"/>
            <p:cNvSpPr/>
            <p:nvPr/>
          </p:nvSpPr>
          <p:spPr>
            <a:xfrm>
              <a:off x="6001481" y="3896864"/>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円/楕円 10"/>
            <p:cNvSpPr/>
            <p:nvPr/>
          </p:nvSpPr>
          <p:spPr>
            <a:xfrm>
              <a:off x="6001481" y="4876746"/>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 name="円/楕円 11"/>
            <p:cNvSpPr/>
            <p:nvPr/>
          </p:nvSpPr>
          <p:spPr>
            <a:xfrm>
              <a:off x="6001481" y="5778477"/>
              <a:ext cx="634933" cy="63504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grpSp>
      <p:cxnSp>
        <p:nvCxnSpPr>
          <p:cNvPr id="13" name="直線矢印コネクタ 12"/>
          <p:cNvCxnSpPr>
            <a:stCxn id="5" idx="5"/>
            <a:endCxn id="10" idx="2"/>
          </p:cNvCxnSpPr>
          <p:nvPr/>
        </p:nvCxnSpPr>
        <p:spPr>
          <a:xfrm flipV="1">
            <a:off x="6543430" y="4214387"/>
            <a:ext cx="1050435" cy="224522"/>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16" name="直線矢印コネクタ 15"/>
          <p:cNvCxnSpPr/>
          <p:nvPr/>
        </p:nvCxnSpPr>
        <p:spPr>
          <a:xfrm>
            <a:off x="6585591" y="4501493"/>
            <a:ext cx="1008274" cy="521134"/>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18" name="直線矢印コネクタ 17"/>
          <p:cNvCxnSpPr>
            <a:stCxn id="5" idx="5"/>
          </p:cNvCxnSpPr>
          <p:nvPr/>
        </p:nvCxnSpPr>
        <p:spPr>
          <a:xfrm>
            <a:off x="6543430" y="4438909"/>
            <a:ext cx="1050435" cy="1339568"/>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21" name="直線矢印コネクタ 20"/>
          <p:cNvCxnSpPr/>
          <p:nvPr/>
        </p:nvCxnSpPr>
        <p:spPr>
          <a:xfrm flipV="1">
            <a:off x="6585591" y="4501493"/>
            <a:ext cx="1008274" cy="558069"/>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23" name="直線矢印コネクタ 22"/>
          <p:cNvCxnSpPr>
            <a:endCxn id="11" idx="2"/>
          </p:cNvCxnSpPr>
          <p:nvPr/>
        </p:nvCxnSpPr>
        <p:spPr>
          <a:xfrm>
            <a:off x="6636414" y="5115741"/>
            <a:ext cx="957451" cy="78528"/>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25" name="直線矢印コネクタ 24"/>
          <p:cNvCxnSpPr/>
          <p:nvPr/>
        </p:nvCxnSpPr>
        <p:spPr>
          <a:xfrm>
            <a:off x="6585591" y="5250448"/>
            <a:ext cx="1008274" cy="695878"/>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29" name="直線矢印コネクタ 28"/>
          <p:cNvCxnSpPr/>
          <p:nvPr/>
        </p:nvCxnSpPr>
        <p:spPr>
          <a:xfrm>
            <a:off x="6636414" y="6096000"/>
            <a:ext cx="957451" cy="0"/>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31" name="直線矢印コネクタ 30"/>
          <p:cNvCxnSpPr/>
          <p:nvPr/>
        </p:nvCxnSpPr>
        <p:spPr>
          <a:xfrm flipV="1">
            <a:off x="6636414" y="4438910"/>
            <a:ext cx="957451" cy="1507416"/>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34" name="直線矢印コネクタ 33"/>
          <p:cNvCxnSpPr>
            <a:endCxn id="11" idx="3"/>
          </p:cNvCxnSpPr>
          <p:nvPr/>
        </p:nvCxnSpPr>
        <p:spPr>
          <a:xfrm flipV="1">
            <a:off x="6636414" y="5418791"/>
            <a:ext cx="1050435" cy="564470"/>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36" name="直線矢印コネクタ 35"/>
          <p:cNvCxnSpPr/>
          <p:nvPr/>
        </p:nvCxnSpPr>
        <p:spPr>
          <a:xfrm>
            <a:off x="8238784" y="4232079"/>
            <a:ext cx="361675" cy="0"/>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37" name="直線矢印コネクタ 36"/>
          <p:cNvCxnSpPr/>
          <p:nvPr/>
        </p:nvCxnSpPr>
        <p:spPr>
          <a:xfrm>
            <a:off x="8238784" y="5134985"/>
            <a:ext cx="361675" cy="0"/>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cxnSp>
        <p:nvCxnSpPr>
          <p:cNvPr id="38" name="直線矢印コネクタ 37"/>
          <p:cNvCxnSpPr/>
          <p:nvPr/>
        </p:nvCxnSpPr>
        <p:spPr>
          <a:xfrm>
            <a:off x="8238784" y="6055961"/>
            <a:ext cx="361675" cy="40039"/>
          </a:xfrm>
          <a:prstGeom prst="straightConnector1">
            <a:avLst/>
          </a:prstGeom>
          <a:ln w="38100" cmpd="sng">
            <a:tailEnd type="arrow"/>
          </a:ln>
        </p:spPr>
        <p:style>
          <a:lnRef idx="1">
            <a:schemeClr val="accent6"/>
          </a:lnRef>
          <a:fillRef idx="0">
            <a:schemeClr val="accent6"/>
          </a:fillRef>
          <a:effectRef idx="0">
            <a:schemeClr val="accent6"/>
          </a:effectRef>
          <a:fontRef idx="minor">
            <a:schemeClr val="tx1"/>
          </a:fontRef>
        </p:style>
      </p:cxnSp>
      <p:sp>
        <p:nvSpPr>
          <p:cNvPr id="46" name="テキスト ボックス 45"/>
          <p:cNvSpPr txBox="1"/>
          <p:nvPr/>
        </p:nvSpPr>
        <p:spPr>
          <a:xfrm>
            <a:off x="6001481" y="3527532"/>
            <a:ext cx="646331" cy="369332"/>
          </a:xfrm>
          <a:prstGeom prst="rect">
            <a:avLst/>
          </a:prstGeom>
          <a:noFill/>
        </p:spPr>
        <p:txBody>
          <a:bodyPr wrap="none" rtlCol="0">
            <a:spAutoFit/>
          </a:bodyPr>
          <a:lstStyle/>
          <a:p>
            <a:r>
              <a:rPr kumimoji="1" lang="ja-JP" altLang="en-US" dirty="0"/>
              <a:t>出力</a:t>
            </a:r>
          </a:p>
        </p:txBody>
      </p:sp>
      <p:sp>
        <p:nvSpPr>
          <p:cNvPr id="47" name="テキスト ボックス 46"/>
          <p:cNvSpPr txBox="1"/>
          <p:nvPr/>
        </p:nvSpPr>
        <p:spPr>
          <a:xfrm>
            <a:off x="6647812" y="3862747"/>
            <a:ext cx="913118" cy="369332"/>
          </a:xfrm>
          <a:prstGeom prst="rect">
            <a:avLst/>
          </a:prstGeom>
          <a:noFill/>
        </p:spPr>
        <p:txBody>
          <a:bodyPr wrap="none" rtlCol="0">
            <a:spAutoFit/>
          </a:bodyPr>
          <a:lstStyle/>
          <a:p>
            <a:r>
              <a:rPr kumimoji="1" lang="en-US" altLang="ja-JP" dirty="0" err="1"/>
              <a:t>softmax</a:t>
            </a:r>
            <a:endParaRPr kumimoji="1" lang="ja-JP" altLang="en-US" dirty="0"/>
          </a:p>
        </p:txBody>
      </p:sp>
      <p:sp>
        <p:nvSpPr>
          <p:cNvPr id="48" name="テキスト ボックス 47"/>
          <p:cNvSpPr txBox="1"/>
          <p:nvPr/>
        </p:nvSpPr>
        <p:spPr>
          <a:xfrm>
            <a:off x="7560930" y="3527532"/>
            <a:ext cx="761747" cy="369332"/>
          </a:xfrm>
          <a:prstGeom prst="rect">
            <a:avLst/>
          </a:prstGeom>
          <a:noFill/>
        </p:spPr>
        <p:txBody>
          <a:bodyPr wrap="none" rtlCol="0">
            <a:spAutoFit/>
          </a:bodyPr>
          <a:lstStyle/>
          <a:p>
            <a:r>
              <a:rPr kumimoji="1" lang="ja-JP" altLang="en-US" dirty="0"/>
              <a:t>出力’</a:t>
            </a:r>
          </a:p>
        </p:txBody>
      </p:sp>
    </p:spTree>
    <p:extLst>
      <p:ext uri="{BB962C8B-B14F-4D97-AF65-F5344CB8AC3E}">
        <p14:creationId xmlns:p14="http://schemas.microsoft.com/office/powerpoint/2010/main" val="171803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ニューラルネットワークの学習</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11</a:t>
            </a:fld>
            <a:endParaRPr kumimoji="0" lang="en-US" dirty="0">
              <a:solidFill>
                <a:srgbClr val="FFFFFF"/>
              </a:solidFill>
            </a:endParaRPr>
          </a:p>
        </p:txBody>
      </p:sp>
      <p:sp>
        <p:nvSpPr>
          <p:cNvPr id="4" name="コンテンツ プレースホルダー 3"/>
          <p:cNvSpPr>
            <a:spLocks noGrp="1"/>
          </p:cNvSpPr>
          <p:nvPr>
            <p:ph sz="quarter" idx="1"/>
          </p:nvPr>
        </p:nvSpPr>
        <p:spPr>
          <a:xfrm>
            <a:off x="381763" y="1773394"/>
            <a:ext cx="8531352" cy="2229311"/>
          </a:xfrm>
        </p:spPr>
        <p:txBody>
          <a:bodyPr/>
          <a:lstStyle/>
          <a:p>
            <a:r>
              <a:rPr kumimoji="1" lang="ja-JP" altLang="en-US" dirty="0"/>
              <a:t>訓練データから，最適な重み，バイアスを獲得する</a:t>
            </a:r>
            <a:endParaRPr kumimoji="1" lang="en-US" altLang="ja-JP" dirty="0"/>
          </a:p>
          <a:p>
            <a:pPr lvl="1"/>
            <a:r>
              <a:rPr lang="ja-JP" altLang="en-US" dirty="0">
                <a:solidFill>
                  <a:srgbClr val="FF0000"/>
                </a:solidFill>
              </a:rPr>
              <a:t>損失関数</a:t>
            </a:r>
            <a:endParaRPr lang="en-US" altLang="ja-JP" dirty="0">
              <a:solidFill>
                <a:srgbClr val="FF0000"/>
              </a:solidFill>
            </a:endParaRPr>
          </a:p>
          <a:p>
            <a:pPr lvl="2"/>
            <a:r>
              <a:rPr lang="ja-JP" altLang="en-US" dirty="0"/>
              <a:t>ニューラルネットワークの性能の悪さを</a:t>
            </a:r>
            <a:r>
              <a:rPr lang="ja-JP" altLang="en-US"/>
              <a:t>判定する</a:t>
            </a:r>
            <a:endParaRPr lang="en-US" altLang="ja-JP" dirty="0"/>
          </a:p>
          <a:p>
            <a:pPr lvl="2"/>
            <a:r>
              <a:rPr lang="ja-JP" altLang="en-US"/>
              <a:t>モデルによって様々なものが存在</a:t>
            </a:r>
            <a:endParaRPr lang="en-US" altLang="ja-JP" dirty="0"/>
          </a:p>
          <a:p>
            <a:pPr lvl="2"/>
            <a:endParaRPr kumimoji="1" lang="en-US" altLang="ja-JP" dirty="0"/>
          </a:p>
          <a:p>
            <a:endParaRPr kumimoji="1" lang="ja-JP" altLang="en-US" dirty="0"/>
          </a:p>
        </p:txBody>
      </p:sp>
      <p:sp>
        <p:nvSpPr>
          <p:cNvPr id="10" name="角丸四角形 9"/>
          <p:cNvSpPr/>
          <p:nvPr/>
        </p:nvSpPr>
        <p:spPr>
          <a:xfrm>
            <a:off x="865818" y="4753211"/>
            <a:ext cx="7599958" cy="1635722"/>
          </a:xfrm>
          <a:prstGeom prst="roundRect">
            <a:avLst/>
          </a:prstGeom>
          <a:ln w="38100" cmpd="sng">
            <a:solidFill>
              <a:srgbClr val="FF6600"/>
            </a:solidFill>
          </a:ln>
        </p:spPr>
        <p:style>
          <a:lnRef idx="2">
            <a:schemeClr val="accent4"/>
          </a:lnRef>
          <a:fillRef idx="1">
            <a:schemeClr val="lt1"/>
          </a:fillRef>
          <a:effectRef idx="0">
            <a:schemeClr val="accent4"/>
          </a:effectRef>
          <a:fontRef idx="minor">
            <a:schemeClr val="dk1"/>
          </a:fontRef>
        </p:style>
        <p:txBody>
          <a:bodyPr rtlCol="0" anchor="ctr"/>
          <a:lstStyle/>
          <a:p>
            <a:pPr marL="0" lvl="1" algn="ctr"/>
            <a:endParaRPr lang="en-US" altLang="ja-JP" sz="3600" dirty="0">
              <a:solidFill>
                <a:srgbClr val="FF0000"/>
              </a:solidFill>
            </a:endParaRPr>
          </a:p>
          <a:p>
            <a:pPr marL="0" lvl="1" algn="ctr"/>
            <a:r>
              <a:rPr lang="ja-JP" altLang="en-US" sz="3600" dirty="0">
                <a:solidFill>
                  <a:srgbClr val="FF0000"/>
                </a:solidFill>
              </a:rPr>
              <a:t>損失関数の値を小さく抑える</a:t>
            </a:r>
            <a:endParaRPr lang="en-US" altLang="ja-JP" sz="3600" dirty="0">
              <a:solidFill>
                <a:srgbClr val="FF0000"/>
              </a:solidFill>
            </a:endParaRPr>
          </a:p>
          <a:p>
            <a:pPr marL="0" lvl="1" algn="ctr"/>
            <a:r>
              <a:rPr lang="ja-JP" altLang="en-US" sz="3600" dirty="0">
                <a:solidFill>
                  <a:srgbClr val="FF0000"/>
                </a:solidFill>
              </a:rPr>
              <a:t>重みパラメータを探す</a:t>
            </a:r>
            <a:endParaRPr lang="en-US" altLang="ja-JP" sz="3600" dirty="0">
              <a:solidFill>
                <a:srgbClr val="FF0000"/>
              </a:solidFill>
            </a:endParaRPr>
          </a:p>
          <a:p>
            <a:pPr marL="0" lvl="1" algn="ctr"/>
            <a:endParaRPr lang="en-US" altLang="ja-JP" sz="3600" dirty="0">
              <a:solidFill>
                <a:srgbClr val="FF0000"/>
              </a:solidFill>
            </a:endParaRPr>
          </a:p>
        </p:txBody>
      </p:sp>
      <p:sp>
        <p:nvSpPr>
          <p:cNvPr id="11" name="角丸四角形 10"/>
          <p:cNvSpPr/>
          <p:nvPr/>
        </p:nvSpPr>
        <p:spPr>
          <a:xfrm>
            <a:off x="1038981" y="4310602"/>
            <a:ext cx="3559474" cy="519581"/>
          </a:xfrm>
          <a:prstGeom prst="roundRect">
            <a:avLst/>
          </a:prstGeom>
          <a:ln w="38100" cmpd="sng">
            <a:solidFill>
              <a:srgbClr val="FF66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t>ニューラルネットワークの学習</a:t>
            </a:r>
          </a:p>
        </p:txBody>
      </p:sp>
    </p:spTree>
    <p:extLst>
      <p:ext uri="{BB962C8B-B14F-4D97-AF65-F5344CB8AC3E}">
        <p14:creationId xmlns:p14="http://schemas.microsoft.com/office/powerpoint/2010/main" val="267046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オブジェクト 4"/>
          <p:cNvGraphicFramePr>
            <a:graphicFrameLocks noChangeAspect="1"/>
          </p:cNvGraphicFramePr>
          <p:nvPr>
            <p:extLst>
              <p:ext uri="{D42A27DB-BD31-4B8C-83A1-F6EECF244321}">
                <p14:modId xmlns:p14="http://schemas.microsoft.com/office/powerpoint/2010/main" val="2343871937"/>
              </p:ext>
            </p:extLst>
          </p:nvPr>
        </p:nvGraphicFramePr>
        <p:xfrm>
          <a:off x="-3041732" y="4255608"/>
          <a:ext cx="11324624" cy="1065847"/>
        </p:xfrm>
        <a:graphic>
          <a:graphicData uri="http://schemas.openxmlformats.org/presentationml/2006/ole">
            <mc:AlternateContent xmlns:mc="http://schemas.openxmlformats.org/markup-compatibility/2006">
              <mc:Choice xmlns:v="urn:schemas-microsoft-com:vml" Requires="v">
                <p:oleObj spid="_x0000_s3079" name="文書" r:id="rId3" imgW="5397500" imgH="508000" progId="Word.Document.12">
                  <p:embed/>
                </p:oleObj>
              </mc:Choice>
              <mc:Fallback>
                <p:oleObj name="文書" r:id="rId3" imgW="5397500" imgH="508000" progId="Word.Document.12">
                  <p:embed/>
                  <p:pic>
                    <p:nvPicPr>
                      <p:cNvPr id="0" name=""/>
                      <p:cNvPicPr/>
                      <p:nvPr/>
                    </p:nvPicPr>
                    <p:blipFill>
                      <a:blip r:embed="rId4"/>
                      <a:stretch>
                        <a:fillRect/>
                      </a:stretch>
                    </p:blipFill>
                    <p:spPr>
                      <a:xfrm>
                        <a:off x="-3041732" y="4255608"/>
                        <a:ext cx="11324624" cy="106584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ja-JP" altLang="en-US"/>
              <a:t>損失関数の例</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12</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r>
              <a:rPr lang="ja-JP" altLang="en-US"/>
              <a:t>交差</a:t>
            </a:r>
            <a:r>
              <a:rPr lang="ja-JP" altLang="en-US" dirty="0"/>
              <a:t>エントロピー誤差</a:t>
            </a:r>
            <a:endParaRPr lang="en-US" altLang="ja-JP" dirty="0"/>
          </a:p>
          <a:p>
            <a:pPr lvl="1"/>
            <a:r>
              <a:rPr lang="en-US" altLang="ja-JP" dirty="0" err="1"/>
              <a:t>yk</a:t>
            </a:r>
            <a:r>
              <a:rPr lang="en-US" altLang="ja-JP" dirty="0"/>
              <a:t> = </a:t>
            </a:r>
            <a:r>
              <a:rPr lang="ja-JP" altLang="en-US" dirty="0"/>
              <a:t>ニューラルネットワーク出力</a:t>
            </a:r>
            <a:endParaRPr lang="en-US" altLang="ja-JP" dirty="0"/>
          </a:p>
          <a:p>
            <a:pPr lvl="1"/>
            <a:r>
              <a:rPr lang="en-US" altLang="ja-JP" dirty="0" err="1"/>
              <a:t>tk</a:t>
            </a:r>
            <a:r>
              <a:rPr lang="en-US" altLang="ja-JP" dirty="0"/>
              <a:t> = </a:t>
            </a:r>
            <a:r>
              <a:rPr lang="ja-JP" altLang="en-US" dirty="0"/>
              <a:t>正解ラベル</a:t>
            </a:r>
            <a:endParaRPr lang="en-US" altLang="ja-JP" dirty="0"/>
          </a:p>
          <a:p>
            <a:pPr lvl="2"/>
            <a:r>
              <a:rPr lang="ja-JP" altLang="en-US" dirty="0"/>
              <a:t>正解が１</a:t>
            </a:r>
            <a:r>
              <a:rPr lang="en-US" altLang="ja-JP" dirty="0"/>
              <a:t>, </a:t>
            </a:r>
            <a:r>
              <a:rPr lang="ja-JP" altLang="en-US" dirty="0"/>
              <a:t>他が</a:t>
            </a:r>
            <a:r>
              <a:rPr lang="en-US" altLang="ja-JP" dirty="0"/>
              <a:t>0</a:t>
            </a:r>
            <a:r>
              <a:rPr lang="ja-JP" altLang="en-US" dirty="0"/>
              <a:t>の</a:t>
            </a:r>
            <a:r>
              <a:rPr lang="en-US" altLang="ja-JP" dirty="0"/>
              <a:t>one-hot-vector</a:t>
            </a:r>
            <a:r>
              <a:rPr lang="ja-JP" altLang="en-US" dirty="0"/>
              <a:t>を用いる</a:t>
            </a:r>
            <a:r>
              <a:rPr lang="ja-JP" altLang="en-US"/>
              <a:t>場合がある</a:t>
            </a:r>
            <a:endParaRPr lang="en-US" altLang="ja-JP" dirty="0"/>
          </a:p>
          <a:p>
            <a:pPr lvl="2"/>
            <a:endParaRPr lang="en-US" altLang="ja-JP" dirty="0"/>
          </a:p>
          <a:p>
            <a:pPr marL="365760" lvl="1" indent="0">
              <a:buNone/>
            </a:pPr>
            <a:endParaRPr lang="en-US" altLang="ja-JP" dirty="0"/>
          </a:p>
          <a:p>
            <a:pPr lvl="1"/>
            <a:endParaRPr kumimoji="1" lang="ja-JP" altLang="en-US" dirty="0"/>
          </a:p>
        </p:txBody>
      </p:sp>
      <p:pic>
        <p:nvPicPr>
          <p:cNvPr id="6" name="図 5" descr="cros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8401" y="3512091"/>
            <a:ext cx="4223104" cy="3167328"/>
          </a:xfrm>
          <a:prstGeom prst="rect">
            <a:avLst/>
          </a:prstGeom>
        </p:spPr>
      </p:pic>
    </p:spTree>
    <p:extLst>
      <p:ext uri="{BB962C8B-B14F-4D97-AF65-F5344CB8AC3E}">
        <p14:creationId xmlns:p14="http://schemas.microsoft.com/office/powerpoint/2010/main" val="219629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重みパラメータの更新</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13</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r>
              <a:rPr lang="ja-JP" altLang="en-US" dirty="0">
                <a:solidFill>
                  <a:srgbClr val="FF0000"/>
                </a:solidFill>
              </a:rPr>
              <a:t>勾配法</a:t>
            </a:r>
            <a:endParaRPr lang="en-US" altLang="ja-JP" dirty="0">
              <a:solidFill>
                <a:srgbClr val="FF0000"/>
              </a:solidFill>
            </a:endParaRPr>
          </a:p>
          <a:p>
            <a:pPr lvl="1"/>
            <a:r>
              <a:rPr lang="ja-JP" altLang="en-US" dirty="0"/>
              <a:t>勾配</a:t>
            </a:r>
            <a:r>
              <a:rPr lang="en-US" altLang="ja-JP" dirty="0"/>
              <a:t>...</a:t>
            </a:r>
            <a:r>
              <a:rPr lang="ja-JP" altLang="en-US" dirty="0"/>
              <a:t>数式の全ての変数の偏微分のベクトル</a:t>
            </a:r>
            <a:endParaRPr lang="en-US" altLang="ja-JP" dirty="0"/>
          </a:p>
          <a:p>
            <a:pPr lvl="1"/>
            <a:endParaRPr lang="en-US" altLang="ja-JP" dirty="0"/>
          </a:p>
          <a:p>
            <a:pPr lvl="1"/>
            <a:r>
              <a:rPr lang="ja-JP" altLang="en-US" dirty="0"/>
              <a:t>損失関数を重みパラメータで微分，勾配を求める</a:t>
            </a:r>
            <a:endParaRPr lang="en-US" altLang="ja-JP" dirty="0"/>
          </a:p>
          <a:p>
            <a:pPr lvl="2"/>
            <a:r>
              <a:rPr lang="ja-JP" altLang="en-US" dirty="0"/>
              <a:t>勾配の方向</a:t>
            </a:r>
            <a:r>
              <a:rPr lang="en-US" altLang="ja-JP" dirty="0"/>
              <a:t>(</a:t>
            </a:r>
            <a:r>
              <a:rPr lang="ja-JP" altLang="en-US" dirty="0"/>
              <a:t>損失関数の値を減らす方向</a:t>
            </a:r>
            <a:r>
              <a:rPr lang="en-US" altLang="ja-JP" dirty="0"/>
              <a:t>)</a:t>
            </a:r>
            <a:r>
              <a:rPr lang="ja-JP" altLang="en-US" dirty="0"/>
              <a:t>にパラメータを更新する</a:t>
            </a:r>
            <a:endParaRPr lang="en-US" altLang="ja-JP" dirty="0"/>
          </a:p>
          <a:p>
            <a:pPr lvl="2"/>
            <a:r>
              <a:rPr lang="ja-JP" altLang="en-US" dirty="0"/>
              <a:t>更新したら，また勾配を求めて．．を繰り返す</a:t>
            </a:r>
            <a:endParaRPr lang="en-US" altLang="ja-JP" dirty="0"/>
          </a:p>
        </p:txBody>
      </p:sp>
    </p:spTree>
    <p:extLst>
      <p:ext uri="{BB962C8B-B14F-4D97-AF65-F5344CB8AC3E}">
        <p14:creationId xmlns:p14="http://schemas.microsoft.com/office/powerpoint/2010/main" val="183720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勾配法の式</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14</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5098830"/>
          </a:xfrm>
        </p:spPr>
        <p:txBody>
          <a:bodyPr>
            <a:normAutofit lnSpcReduction="10000"/>
          </a:bodyPr>
          <a:lstStyle/>
          <a:p>
            <a:r>
              <a:rPr kumimoji="1" lang="ja-JP" altLang="en-US" dirty="0"/>
              <a:t>関数</a:t>
            </a:r>
            <a:r>
              <a:rPr kumimoji="1" lang="en-US" altLang="ja-JP" dirty="0"/>
              <a:t>f</a:t>
            </a:r>
            <a:r>
              <a:rPr kumimoji="1" lang="ja-JP" altLang="en-US" dirty="0"/>
              <a:t>が</a:t>
            </a:r>
            <a:r>
              <a:rPr kumimoji="1" lang="en-US" altLang="ja-JP" dirty="0"/>
              <a:t>x1, x2</a:t>
            </a:r>
            <a:r>
              <a:rPr kumimoji="1" lang="ja-JP" altLang="en-US" dirty="0"/>
              <a:t>の</a:t>
            </a:r>
            <a:r>
              <a:rPr kumimoji="1" lang="en-US" altLang="ja-JP" dirty="0"/>
              <a:t>2</a:t>
            </a:r>
            <a:r>
              <a:rPr kumimoji="1" lang="ja-JP" altLang="en-US" dirty="0"/>
              <a:t>変数の式であった場合，</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err="1"/>
              <a:t>η</a:t>
            </a:r>
            <a:r>
              <a:rPr lang="en-US" altLang="en-US" dirty="0"/>
              <a:t>...</a:t>
            </a:r>
            <a:r>
              <a:rPr kumimoji="1" lang="ja-JP" altLang="en-US" dirty="0"/>
              <a:t>学習率</a:t>
            </a:r>
            <a:endParaRPr kumimoji="1" lang="en-US" altLang="ja-JP" dirty="0"/>
          </a:p>
          <a:p>
            <a:pPr lvl="1"/>
            <a:r>
              <a:rPr lang="ja-JP" altLang="en-US" dirty="0"/>
              <a:t>どれだけ値を更新するか決定する</a:t>
            </a:r>
            <a:endParaRPr lang="en-US" altLang="ja-JP" dirty="0"/>
          </a:p>
          <a:p>
            <a:pPr lvl="1"/>
            <a:r>
              <a:rPr kumimoji="1" lang="ja-JP" altLang="en-US" dirty="0"/>
              <a:t>人が決める</a:t>
            </a:r>
            <a:r>
              <a:rPr kumimoji="1" lang="ja-JP" altLang="en-US" u="sng" dirty="0"/>
              <a:t>ハイパーパラメータ</a:t>
            </a:r>
            <a:endParaRPr kumimoji="1" lang="en-US" altLang="ja-JP" u="sng"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1602469019"/>
              </p:ext>
            </p:extLst>
          </p:nvPr>
        </p:nvGraphicFramePr>
        <p:xfrm>
          <a:off x="-2063975" y="2540178"/>
          <a:ext cx="12556616" cy="1181799"/>
        </p:xfrm>
        <a:graphic>
          <a:graphicData uri="http://schemas.openxmlformats.org/presentationml/2006/ole">
            <mc:AlternateContent xmlns:mc="http://schemas.openxmlformats.org/markup-compatibility/2006">
              <mc:Choice xmlns:v="urn:schemas-microsoft-com:vml" Requires="v">
                <p:oleObj spid="_x0000_s4107" name="文書" r:id="rId3" imgW="5397500" imgH="508000" progId="Word.Document.12">
                  <p:embed/>
                </p:oleObj>
              </mc:Choice>
              <mc:Fallback>
                <p:oleObj name="文書" r:id="rId3" imgW="5397500" imgH="508000" progId="Word.Document.12">
                  <p:embed/>
                  <p:pic>
                    <p:nvPicPr>
                      <p:cNvPr id="0" name=""/>
                      <p:cNvPicPr/>
                      <p:nvPr/>
                    </p:nvPicPr>
                    <p:blipFill>
                      <a:blip r:embed="rId4"/>
                      <a:stretch>
                        <a:fillRect/>
                      </a:stretch>
                    </p:blipFill>
                    <p:spPr>
                      <a:xfrm>
                        <a:off x="-2063975" y="2540178"/>
                        <a:ext cx="12556616" cy="1181799"/>
                      </a:xfrm>
                      <a:prstGeom prst="rect">
                        <a:avLst/>
                      </a:prstGeom>
                    </p:spPr>
                  </p:pic>
                </p:oleObj>
              </mc:Fallback>
            </mc:AlternateContent>
          </a:graphicData>
        </a:graphic>
      </p:graphicFrame>
      <p:graphicFrame>
        <p:nvGraphicFramePr>
          <p:cNvPr id="6" name="オブジェクト 5"/>
          <p:cNvGraphicFramePr>
            <a:graphicFrameLocks noChangeAspect="1"/>
          </p:cNvGraphicFramePr>
          <p:nvPr>
            <p:extLst>
              <p:ext uri="{D42A27DB-BD31-4B8C-83A1-F6EECF244321}">
                <p14:modId xmlns:p14="http://schemas.microsoft.com/office/powerpoint/2010/main" val="3170084172"/>
              </p:ext>
            </p:extLst>
          </p:nvPr>
        </p:nvGraphicFramePr>
        <p:xfrm>
          <a:off x="-2415597" y="3779119"/>
          <a:ext cx="13225774" cy="1244779"/>
        </p:xfrm>
        <a:graphic>
          <a:graphicData uri="http://schemas.openxmlformats.org/presentationml/2006/ole">
            <mc:AlternateContent xmlns:mc="http://schemas.openxmlformats.org/markup-compatibility/2006">
              <mc:Choice xmlns:v="urn:schemas-microsoft-com:vml" Requires="v">
                <p:oleObj spid="_x0000_s4108" name="文書" r:id="rId5" imgW="5397500" imgH="508000" progId="Word.Document.12">
                  <p:embed/>
                </p:oleObj>
              </mc:Choice>
              <mc:Fallback>
                <p:oleObj name="文書" r:id="rId5" imgW="5397500" imgH="508000" progId="Word.Document.12">
                  <p:embed/>
                  <p:pic>
                    <p:nvPicPr>
                      <p:cNvPr id="0" name=""/>
                      <p:cNvPicPr/>
                      <p:nvPr/>
                    </p:nvPicPr>
                    <p:blipFill>
                      <a:blip r:embed="rId6"/>
                      <a:stretch>
                        <a:fillRect/>
                      </a:stretch>
                    </p:blipFill>
                    <p:spPr>
                      <a:xfrm>
                        <a:off x="-2415597" y="3779119"/>
                        <a:ext cx="13225774" cy="1244779"/>
                      </a:xfrm>
                      <a:prstGeom prst="rect">
                        <a:avLst/>
                      </a:prstGeom>
                    </p:spPr>
                  </p:pic>
                </p:oleObj>
              </mc:Fallback>
            </mc:AlternateContent>
          </a:graphicData>
        </a:graphic>
      </p:graphicFrame>
    </p:spTree>
    <p:extLst>
      <p:ext uri="{BB962C8B-B14F-4D97-AF65-F5344CB8AC3E}">
        <p14:creationId xmlns:p14="http://schemas.microsoft.com/office/powerpoint/2010/main" val="199617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勾配法の式</a:t>
            </a:r>
            <a:r>
              <a:rPr kumimoji="1" lang="en-US" altLang="ja-JP" dirty="0"/>
              <a:t>(</a:t>
            </a:r>
            <a:r>
              <a:rPr kumimoji="1" lang="ja-JP" altLang="en-US" dirty="0"/>
              <a:t>例</a:t>
            </a:r>
            <a:r>
              <a:rPr kumimoji="1" lang="en-US" altLang="ja-JP" dirty="0"/>
              <a:t>)</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15</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199"/>
            <a:ext cx="8153400" cy="5257801"/>
          </a:xfrm>
        </p:spPr>
        <p:txBody>
          <a:bodyPr>
            <a:normAutofit/>
          </a:bodyPr>
          <a:lstStyle/>
          <a:p>
            <a:r>
              <a:rPr kumimoji="1" lang="ja-JP" altLang="en-US" dirty="0"/>
              <a:t>重み</a:t>
            </a:r>
            <a:r>
              <a:rPr kumimoji="1" lang="en-US" altLang="ja-JP" dirty="0"/>
              <a:t>W</a:t>
            </a:r>
            <a:r>
              <a:rPr kumimoji="1" lang="ja-JP" altLang="en-US" dirty="0"/>
              <a:t>，損失関数</a:t>
            </a:r>
            <a:r>
              <a:rPr kumimoji="1" lang="en-US" altLang="ja-JP" dirty="0"/>
              <a:t>L</a:t>
            </a:r>
            <a:r>
              <a:rPr kumimoji="1" lang="ja-JP" altLang="en-US" dirty="0"/>
              <a:t>とすると以下のようになる</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sz="2400" dirty="0"/>
              <a:t>例えば，</a:t>
            </a:r>
            <a:r>
              <a:rPr lang="en-US" altLang="ja-JP" sz="2400" dirty="0"/>
              <a:t>w</a:t>
            </a:r>
            <a:r>
              <a:rPr lang="en-US" altLang="ja-JP" sz="2400" baseline="-25000" dirty="0"/>
              <a:t>11</a:t>
            </a:r>
            <a:r>
              <a:rPr lang="en-US" altLang="en-US" sz="2400" dirty="0"/>
              <a:t> = 0.2</a:t>
            </a:r>
            <a:r>
              <a:rPr lang="ja-JP" altLang="en-US" sz="2400" dirty="0"/>
              <a:t>とすると，</a:t>
            </a:r>
            <a:r>
              <a:rPr lang="en-US" altLang="ja-JP" sz="2400" dirty="0"/>
              <a:t>w</a:t>
            </a:r>
            <a:r>
              <a:rPr lang="en-US" altLang="ja-JP" sz="2400" baseline="-25000" dirty="0"/>
              <a:t>11</a:t>
            </a:r>
            <a:r>
              <a:rPr lang="ja-JP" altLang="en-US" sz="2400" dirty="0"/>
              <a:t>を</a:t>
            </a:r>
            <a:r>
              <a:rPr lang="en-US" altLang="ja-JP" sz="2400" dirty="0"/>
              <a:t>h</a:t>
            </a:r>
            <a:r>
              <a:rPr lang="ja-JP" altLang="en-US" sz="2400" dirty="0"/>
              <a:t>増やすと，損失関数は</a:t>
            </a:r>
            <a:r>
              <a:rPr lang="en-US" altLang="ja-JP" sz="2400" dirty="0"/>
              <a:t>0.2h</a:t>
            </a:r>
            <a:r>
              <a:rPr lang="ja-JP" altLang="en-US" sz="2400" dirty="0"/>
              <a:t>増える</a:t>
            </a:r>
            <a:endParaRPr lang="en-US" altLang="ja-JP" sz="2400" dirty="0"/>
          </a:p>
          <a:p>
            <a:pPr lvl="1"/>
            <a:r>
              <a:rPr lang="en-US" altLang="ja-JP" sz="2000" dirty="0"/>
              <a:t>W</a:t>
            </a:r>
            <a:r>
              <a:rPr lang="en-US" altLang="ja-JP" sz="2000" baseline="-25000" dirty="0"/>
              <a:t>11</a:t>
            </a:r>
            <a:r>
              <a:rPr lang="ja-JP" altLang="en-US" sz="2000" dirty="0"/>
              <a:t>をマイナス方向に更新したほうが良い</a:t>
            </a:r>
            <a:endParaRPr lang="en-US" altLang="ja-JP" sz="2100" dirty="0"/>
          </a:p>
          <a:p>
            <a:pPr lvl="1"/>
            <a:endParaRPr kumimoji="1" lang="en-US" altLang="ja-JP" sz="2100" dirty="0"/>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1464123929"/>
              </p:ext>
            </p:extLst>
          </p:nvPr>
        </p:nvGraphicFramePr>
        <p:xfrm>
          <a:off x="-931434" y="2301708"/>
          <a:ext cx="10881381" cy="1024130"/>
        </p:xfrm>
        <a:graphic>
          <a:graphicData uri="http://schemas.openxmlformats.org/presentationml/2006/ole">
            <mc:AlternateContent xmlns:mc="http://schemas.openxmlformats.org/markup-compatibility/2006">
              <mc:Choice xmlns:v="urn:schemas-microsoft-com:vml" Requires="v">
                <p:oleObj spid="_x0000_s5131" name="文書" r:id="rId3" imgW="5397500" imgH="508000" progId="Word.Document.12">
                  <p:embed/>
                </p:oleObj>
              </mc:Choice>
              <mc:Fallback>
                <p:oleObj name="文書" r:id="rId3" imgW="5397500" imgH="508000" progId="Word.Document.12">
                  <p:embed/>
                  <p:pic>
                    <p:nvPicPr>
                      <p:cNvPr id="0" name=""/>
                      <p:cNvPicPr/>
                      <p:nvPr/>
                    </p:nvPicPr>
                    <p:blipFill>
                      <a:blip r:embed="rId4"/>
                      <a:stretch>
                        <a:fillRect/>
                      </a:stretch>
                    </p:blipFill>
                    <p:spPr>
                      <a:xfrm>
                        <a:off x="-931434" y="2301708"/>
                        <a:ext cx="10881381" cy="1024130"/>
                      </a:xfrm>
                      <a:prstGeom prst="rect">
                        <a:avLst/>
                      </a:prstGeom>
                    </p:spPr>
                  </p:pic>
                </p:oleObj>
              </mc:Fallback>
            </mc:AlternateContent>
          </a:graphicData>
        </a:graphic>
      </p:graphicFrame>
      <p:graphicFrame>
        <p:nvGraphicFramePr>
          <p:cNvPr id="6" name="オブジェクト 5"/>
          <p:cNvGraphicFramePr>
            <a:graphicFrameLocks noChangeAspect="1"/>
          </p:cNvGraphicFramePr>
          <p:nvPr>
            <p:extLst>
              <p:ext uri="{D42A27DB-BD31-4B8C-83A1-F6EECF244321}">
                <p14:modId xmlns:p14="http://schemas.microsoft.com/office/powerpoint/2010/main" val="3720119159"/>
              </p:ext>
            </p:extLst>
          </p:nvPr>
        </p:nvGraphicFramePr>
        <p:xfrm>
          <a:off x="-297689" y="3135086"/>
          <a:ext cx="9883259" cy="1854566"/>
        </p:xfrm>
        <a:graphic>
          <a:graphicData uri="http://schemas.openxmlformats.org/presentationml/2006/ole">
            <mc:AlternateContent xmlns:mc="http://schemas.openxmlformats.org/markup-compatibility/2006">
              <mc:Choice xmlns:v="urn:schemas-microsoft-com:vml" Requires="v">
                <p:oleObj spid="_x0000_s5132" name="文書" r:id="rId5" imgW="5397500" imgH="1016000" progId="Word.Document.12">
                  <p:embed/>
                </p:oleObj>
              </mc:Choice>
              <mc:Fallback>
                <p:oleObj name="文書" r:id="rId5" imgW="5397500" imgH="1016000" progId="Word.Document.12">
                  <p:embed/>
                  <p:pic>
                    <p:nvPicPr>
                      <p:cNvPr id="0" name=""/>
                      <p:cNvPicPr/>
                      <p:nvPr/>
                    </p:nvPicPr>
                    <p:blipFill>
                      <a:blip r:embed="rId6"/>
                      <a:stretch>
                        <a:fillRect/>
                      </a:stretch>
                    </p:blipFill>
                    <p:spPr>
                      <a:xfrm>
                        <a:off x="-297689" y="3135086"/>
                        <a:ext cx="9883259" cy="1854566"/>
                      </a:xfrm>
                      <a:prstGeom prst="rect">
                        <a:avLst/>
                      </a:prstGeom>
                    </p:spPr>
                  </p:pic>
                </p:oleObj>
              </mc:Fallback>
            </mc:AlternateContent>
          </a:graphicData>
        </a:graphic>
      </p:graphicFrame>
    </p:spTree>
    <p:extLst>
      <p:ext uri="{BB962C8B-B14F-4D97-AF65-F5344CB8AC3E}">
        <p14:creationId xmlns:p14="http://schemas.microsoft.com/office/powerpoint/2010/main" val="2998229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16</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5086660"/>
          </a:xfrm>
        </p:spPr>
        <p:txBody>
          <a:bodyPr/>
          <a:lstStyle/>
          <a:p>
            <a:r>
              <a:rPr kumimoji="1" lang="en-US" altLang="ja-JP" dirty="0"/>
              <a:t>Deep Learning ... </a:t>
            </a:r>
            <a:r>
              <a:rPr kumimoji="1" lang="ja-JP" altLang="en-US" dirty="0"/>
              <a:t>大きな</a:t>
            </a:r>
            <a:r>
              <a:rPr lang="ja-JP" altLang="en-US" dirty="0"/>
              <a:t>ニューラルネットワーク</a:t>
            </a:r>
            <a:endParaRPr lang="en-US" altLang="ja-JP" dirty="0"/>
          </a:p>
          <a:p>
            <a:endParaRPr lang="en-US" altLang="ja-JP" dirty="0"/>
          </a:p>
          <a:p>
            <a:r>
              <a:rPr kumimoji="1" lang="ja-JP" altLang="en-US" dirty="0"/>
              <a:t>ニューラルネットワーク</a:t>
            </a:r>
            <a:endParaRPr kumimoji="1" lang="en-US" altLang="ja-JP" dirty="0"/>
          </a:p>
          <a:p>
            <a:pPr lvl="1"/>
            <a:r>
              <a:rPr kumimoji="1" lang="ja-JP" altLang="en-US" dirty="0"/>
              <a:t>データを入力</a:t>
            </a:r>
            <a:endParaRPr kumimoji="1" lang="en-US" altLang="ja-JP" dirty="0"/>
          </a:p>
          <a:p>
            <a:pPr lvl="1"/>
            <a:r>
              <a:rPr lang="ja-JP" altLang="en-US" dirty="0"/>
              <a:t>重みによって，データが変化しつつ中間層を伝播</a:t>
            </a:r>
            <a:endParaRPr lang="en-US" altLang="ja-JP" dirty="0"/>
          </a:p>
          <a:p>
            <a:pPr lvl="1"/>
            <a:r>
              <a:rPr kumimoji="1" lang="ja-JP" altLang="en-US" dirty="0"/>
              <a:t>出力，一番大きな値の出力要素を分類結果とする</a:t>
            </a:r>
            <a:endParaRPr kumimoji="1" lang="en-US" altLang="ja-JP" dirty="0"/>
          </a:p>
          <a:p>
            <a:pPr lvl="1"/>
            <a:endParaRPr lang="en-US" altLang="ja-JP" dirty="0"/>
          </a:p>
          <a:p>
            <a:r>
              <a:rPr lang="ja-JP" altLang="en-US" dirty="0"/>
              <a:t>学習は，損失関数の値を小さくするような重みを探すことで行われる</a:t>
            </a:r>
            <a:endParaRPr lang="en-US" altLang="ja-JP" dirty="0"/>
          </a:p>
          <a:p>
            <a:pPr lvl="1"/>
            <a:r>
              <a:rPr lang="ja-JP" altLang="en-US" dirty="0"/>
              <a:t>各層での出力に関する微分</a:t>
            </a:r>
            <a:r>
              <a:rPr lang="en-US" altLang="ja-JP" dirty="0"/>
              <a:t>(</a:t>
            </a:r>
            <a:r>
              <a:rPr lang="ja-JP" altLang="en-US" dirty="0"/>
              <a:t>勾配</a:t>
            </a:r>
            <a:r>
              <a:rPr lang="en-US" altLang="ja-JP" dirty="0"/>
              <a:t>)</a:t>
            </a:r>
            <a:r>
              <a:rPr lang="ja-JP" altLang="en-US" dirty="0"/>
              <a:t>の値から算出</a:t>
            </a:r>
            <a:endParaRPr kumimoji="1" lang="ja-JP" altLang="en-US" dirty="0"/>
          </a:p>
        </p:txBody>
      </p:sp>
    </p:spTree>
    <p:extLst>
      <p:ext uri="{BB962C8B-B14F-4D97-AF65-F5344CB8AC3E}">
        <p14:creationId xmlns:p14="http://schemas.microsoft.com/office/powerpoint/2010/main" val="36095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AFDED3-99F3-CD45-9F58-9466FB9F3AD0}"/>
              </a:ext>
            </a:extLst>
          </p:cNvPr>
          <p:cNvSpPr>
            <a:spLocks noGrp="1"/>
          </p:cNvSpPr>
          <p:nvPr>
            <p:ph type="title"/>
          </p:nvPr>
        </p:nvSpPr>
        <p:spPr/>
        <p:txBody>
          <a:bodyPr/>
          <a:lstStyle/>
          <a:p>
            <a:r>
              <a:rPr lang="ja-JP" altLang="en-US"/>
              <a:t>出典</a:t>
            </a:r>
            <a:endParaRPr kumimoji="1" lang="ja-JP" altLang="en-US"/>
          </a:p>
        </p:txBody>
      </p:sp>
      <p:sp>
        <p:nvSpPr>
          <p:cNvPr id="3" name="スライド番号プレースホルダー 2">
            <a:extLst>
              <a:ext uri="{FF2B5EF4-FFF2-40B4-BE49-F238E27FC236}">
                <a16:creationId xmlns:a16="http://schemas.microsoft.com/office/drawing/2014/main" id="{4D0FC98D-4CC9-E748-924B-839F7BA2F858}"/>
              </a:ext>
            </a:extLst>
          </p:cNvPr>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17</a:t>
            </a:fld>
            <a:endParaRPr kumimoji="0" lang="en-US" dirty="0">
              <a:solidFill>
                <a:srgbClr val="FFFFFF"/>
              </a:solidFill>
            </a:endParaRPr>
          </a:p>
        </p:txBody>
      </p:sp>
      <p:sp>
        <p:nvSpPr>
          <p:cNvPr id="4" name="コンテンツ プレースホルダー 3">
            <a:extLst>
              <a:ext uri="{FF2B5EF4-FFF2-40B4-BE49-F238E27FC236}">
                <a16:creationId xmlns:a16="http://schemas.microsoft.com/office/drawing/2014/main" id="{6B9C13E8-A16E-BA40-8218-271233236AC0}"/>
              </a:ext>
            </a:extLst>
          </p:cNvPr>
          <p:cNvSpPr>
            <a:spLocks noGrp="1"/>
          </p:cNvSpPr>
          <p:nvPr>
            <p:ph sz="quarter" idx="1"/>
          </p:nvPr>
        </p:nvSpPr>
        <p:spPr/>
        <p:txBody>
          <a:bodyPr/>
          <a:lstStyle/>
          <a:p>
            <a:r>
              <a:rPr kumimoji="1" lang="ja-JP" altLang="en-US"/>
              <a:t>ゼロから作る</a:t>
            </a:r>
            <a:r>
              <a:rPr kumimoji="1" lang="en-US" altLang="ja-JP" dirty="0" err="1"/>
              <a:t>DeepLearning</a:t>
            </a:r>
            <a:endParaRPr kumimoji="1" lang="en-US" altLang="ja-JP" dirty="0"/>
          </a:p>
          <a:p>
            <a:pPr lvl="1"/>
            <a:r>
              <a:rPr kumimoji="1" lang="ja-JP" altLang="en-US"/>
              <a:t>ニューラルネットワーク使うなら読んどくと幸せ</a:t>
            </a:r>
            <a:endParaRPr kumimoji="1" lang="en-US" altLang="ja-JP" dirty="0"/>
          </a:p>
          <a:p>
            <a:pPr lvl="1"/>
            <a:r>
              <a:rPr kumimoji="1" lang="en-US" altLang="ja-JP" dirty="0"/>
              <a:t>(</a:t>
            </a:r>
            <a:r>
              <a:rPr kumimoji="1" lang="ja-JP" altLang="en-US"/>
              <a:t>以下内容</a:t>
            </a:r>
            <a:r>
              <a:rPr kumimoji="1" lang="en-US" altLang="ja-JP" dirty="0"/>
              <a:t>)</a:t>
            </a:r>
          </a:p>
          <a:p>
            <a:pPr lvl="1"/>
            <a:r>
              <a:rPr kumimoji="1" lang="ja-JP" altLang="en-US"/>
              <a:t>最低限の</a:t>
            </a:r>
            <a:r>
              <a:rPr kumimoji="1" lang="en-US" altLang="ja-JP" dirty="0"/>
              <a:t>python</a:t>
            </a:r>
            <a:r>
              <a:rPr kumimoji="1" lang="ja-JP" altLang="en-US"/>
              <a:t>の勉強</a:t>
            </a:r>
            <a:endParaRPr kumimoji="1" lang="en-US" altLang="ja-JP" dirty="0"/>
          </a:p>
          <a:p>
            <a:pPr lvl="1"/>
            <a:r>
              <a:rPr lang="ja-JP" altLang="en-US"/>
              <a:t>ニューラルネットワークについて</a:t>
            </a:r>
            <a:endParaRPr lang="en-US" altLang="ja-JP" dirty="0"/>
          </a:p>
          <a:p>
            <a:pPr lvl="1"/>
            <a:r>
              <a:rPr kumimoji="1" lang="en-US" altLang="ja-JP" dirty="0"/>
              <a:t>CNN</a:t>
            </a:r>
            <a:r>
              <a:rPr kumimoji="1" lang="ja-JP" altLang="en-US"/>
              <a:t>について</a:t>
            </a:r>
            <a:endParaRPr kumimoji="1" lang="en-US" altLang="ja-JP" dirty="0"/>
          </a:p>
          <a:p>
            <a:pPr lvl="1"/>
            <a:r>
              <a:rPr lang="ja-JP" altLang="en-US"/>
              <a:t>学習を効率化させる小細工紹介</a:t>
            </a:r>
            <a:endParaRPr lang="en-US" altLang="ja-JP" dirty="0"/>
          </a:p>
          <a:p>
            <a:pPr lvl="1"/>
            <a:r>
              <a:rPr lang="en-US" altLang="ja-JP" dirty="0"/>
              <a:t>CNN</a:t>
            </a:r>
            <a:r>
              <a:rPr lang="ja-JP" altLang="en-US"/>
              <a:t>の事例紹介</a:t>
            </a:r>
            <a:r>
              <a:rPr lang="en-US" altLang="ja-JP" dirty="0"/>
              <a:t> (2016</a:t>
            </a:r>
            <a:r>
              <a:rPr lang="ja-JP" altLang="en-US"/>
              <a:t>年現在</a:t>
            </a:r>
            <a:r>
              <a:rPr lang="en-US" altLang="ja-JP" dirty="0"/>
              <a:t>)</a:t>
            </a:r>
          </a:p>
          <a:p>
            <a:pPr marL="365760" lvl="1" indent="0">
              <a:buNone/>
            </a:pPr>
            <a:endParaRPr kumimoji="1" lang="en-US" altLang="ja-JP" dirty="0"/>
          </a:p>
        </p:txBody>
      </p:sp>
      <p:pic>
        <p:nvPicPr>
          <p:cNvPr id="6" name="図 5">
            <a:extLst>
              <a:ext uri="{FF2B5EF4-FFF2-40B4-BE49-F238E27FC236}">
                <a16:creationId xmlns:a16="http://schemas.microsoft.com/office/drawing/2014/main" id="{16CBD10B-66D2-724B-9D4E-199E4AE21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933" y="2907838"/>
            <a:ext cx="2537115" cy="3569162"/>
          </a:xfrm>
          <a:prstGeom prst="rect">
            <a:avLst/>
          </a:prstGeom>
        </p:spPr>
      </p:pic>
    </p:spTree>
    <p:extLst>
      <p:ext uri="{BB962C8B-B14F-4D97-AF65-F5344CB8AC3E}">
        <p14:creationId xmlns:p14="http://schemas.microsoft.com/office/powerpoint/2010/main" val="65716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0"/>
            <a:ext cx="8153400" cy="990600"/>
          </a:xfrm>
        </p:spPr>
        <p:txBody>
          <a:bodyPr/>
          <a:lstStyle/>
          <a:p>
            <a:endParaRPr kumimoji="1" lang="ja-JP" altLang="en-US"/>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18</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r>
              <a:rPr kumimoji="1" lang="ja-JP" altLang="en-US"/>
              <a:t>以下付録</a:t>
            </a:r>
            <a:endParaRPr kumimoji="1" lang="en-US" altLang="ja-JP" dirty="0"/>
          </a:p>
          <a:p>
            <a:r>
              <a:rPr lang="ja-JP" altLang="en-US"/>
              <a:t>よくわかってない事項とも言う</a:t>
            </a:r>
            <a:endParaRPr kumimoji="1" lang="ja-JP" altLang="en-US" dirty="0"/>
          </a:p>
        </p:txBody>
      </p:sp>
    </p:spTree>
    <p:extLst>
      <p:ext uri="{BB962C8B-B14F-4D97-AF65-F5344CB8AC3E}">
        <p14:creationId xmlns:p14="http://schemas.microsoft.com/office/powerpoint/2010/main" val="3050846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誤差逆伝播法</a:t>
            </a:r>
            <a:r>
              <a:rPr kumimoji="1" lang="en-US" altLang="ja-JP" dirty="0"/>
              <a:t> (1/5)</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19</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1594413"/>
          </a:xfrm>
        </p:spPr>
        <p:txBody>
          <a:bodyPr/>
          <a:lstStyle/>
          <a:p>
            <a:r>
              <a:rPr kumimoji="1" lang="ja-JP" altLang="en-US" dirty="0"/>
              <a:t>高速に各層の微分を行</a:t>
            </a:r>
            <a:r>
              <a:rPr lang="ja-JP" altLang="en-US" dirty="0"/>
              <a:t>う</a:t>
            </a:r>
            <a:endParaRPr lang="en-US" altLang="ja-JP" dirty="0"/>
          </a:p>
          <a:p>
            <a:pPr lvl="1"/>
            <a:r>
              <a:rPr lang="ja-JP" altLang="en-US" dirty="0"/>
              <a:t>計算グラフ</a:t>
            </a:r>
            <a:endParaRPr lang="en-US" altLang="ja-JP" dirty="0"/>
          </a:p>
          <a:p>
            <a:pPr lvl="1"/>
            <a:r>
              <a:rPr lang="ja-JP" altLang="en-US" dirty="0"/>
              <a:t>以下例</a:t>
            </a:r>
            <a:r>
              <a:rPr lang="en-US" altLang="ja-JP" dirty="0"/>
              <a:t>...(100x2)x1.1</a:t>
            </a:r>
          </a:p>
          <a:p>
            <a:pPr lvl="1"/>
            <a:endParaRPr lang="en-US" altLang="ja-JP" dirty="0"/>
          </a:p>
        </p:txBody>
      </p:sp>
      <p:grpSp>
        <p:nvGrpSpPr>
          <p:cNvPr id="25" name="図形グループ 24"/>
          <p:cNvGrpSpPr/>
          <p:nvPr/>
        </p:nvGrpSpPr>
        <p:grpSpPr>
          <a:xfrm>
            <a:off x="533400" y="3511648"/>
            <a:ext cx="7684561" cy="2477403"/>
            <a:chOff x="533400" y="3511648"/>
            <a:chExt cx="7684561" cy="2477403"/>
          </a:xfrm>
        </p:grpSpPr>
        <p:sp>
          <p:nvSpPr>
            <p:cNvPr id="5" name="円/楕円 4"/>
            <p:cNvSpPr/>
            <p:nvPr/>
          </p:nvSpPr>
          <p:spPr>
            <a:xfrm>
              <a:off x="2639504" y="3591459"/>
              <a:ext cx="1151063"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t>
              </a:r>
              <a:endParaRPr kumimoji="1" lang="ja-JP" altLang="en-US" sz="3600" dirty="0"/>
            </a:p>
          </p:txBody>
        </p:sp>
        <p:sp>
          <p:nvSpPr>
            <p:cNvPr id="6" name="円/楕円 5"/>
            <p:cNvSpPr/>
            <p:nvPr/>
          </p:nvSpPr>
          <p:spPr>
            <a:xfrm>
              <a:off x="4842399" y="3591459"/>
              <a:ext cx="1091524"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t>
              </a:r>
              <a:endParaRPr kumimoji="1" lang="ja-JP" altLang="en-US" sz="3600"/>
            </a:p>
          </p:txBody>
        </p:sp>
        <p:cxnSp>
          <p:nvCxnSpPr>
            <p:cNvPr id="8" name="直線矢印コネクタ 7"/>
            <p:cNvCxnSpPr>
              <a:endCxn id="5" idx="2"/>
            </p:cNvCxnSpPr>
            <p:nvPr/>
          </p:nvCxnSpPr>
          <p:spPr>
            <a:xfrm>
              <a:off x="1587672" y="4127202"/>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a:off x="3790567" y="4127202"/>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6112538" y="4120864"/>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V="1">
              <a:off x="1587672" y="4662944"/>
              <a:ext cx="1210600" cy="727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flipV="1">
              <a:off x="3942967" y="4769322"/>
              <a:ext cx="1051832" cy="6214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533400" y="3804036"/>
              <a:ext cx="863938" cy="584776"/>
            </a:xfrm>
            <a:prstGeom prst="rect">
              <a:avLst/>
            </a:prstGeom>
            <a:noFill/>
          </p:spPr>
          <p:txBody>
            <a:bodyPr wrap="none" rtlCol="0">
              <a:spAutoFit/>
            </a:bodyPr>
            <a:lstStyle/>
            <a:p>
              <a:r>
                <a:rPr kumimoji="1" lang="en-US" altLang="ja-JP" sz="3200" dirty="0"/>
                <a:t>100</a:t>
              </a:r>
              <a:endParaRPr kumimoji="1" lang="ja-JP" altLang="en-US" sz="3200" dirty="0"/>
            </a:p>
          </p:txBody>
        </p:sp>
        <p:sp>
          <p:nvSpPr>
            <p:cNvPr id="20" name="テキスト ボックス 19"/>
            <p:cNvSpPr txBox="1"/>
            <p:nvPr/>
          </p:nvSpPr>
          <p:spPr>
            <a:xfrm>
              <a:off x="885855" y="5404275"/>
              <a:ext cx="411090" cy="584776"/>
            </a:xfrm>
            <a:prstGeom prst="rect">
              <a:avLst/>
            </a:prstGeom>
            <a:noFill/>
          </p:spPr>
          <p:txBody>
            <a:bodyPr wrap="none" rtlCol="0">
              <a:spAutoFit/>
            </a:bodyPr>
            <a:lstStyle/>
            <a:p>
              <a:r>
                <a:rPr kumimoji="1" lang="en-US" altLang="ja-JP" sz="3200" dirty="0"/>
                <a:t>2</a:t>
              </a:r>
              <a:endParaRPr kumimoji="1" lang="ja-JP" altLang="en-US" sz="3200" dirty="0"/>
            </a:p>
          </p:txBody>
        </p:sp>
        <p:sp>
          <p:nvSpPr>
            <p:cNvPr id="21" name="テキスト ボックス 20"/>
            <p:cNvSpPr txBox="1"/>
            <p:nvPr/>
          </p:nvSpPr>
          <p:spPr>
            <a:xfrm>
              <a:off x="3063084" y="5390771"/>
              <a:ext cx="727483" cy="584776"/>
            </a:xfrm>
            <a:prstGeom prst="rect">
              <a:avLst/>
            </a:prstGeom>
            <a:noFill/>
          </p:spPr>
          <p:txBody>
            <a:bodyPr wrap="none" rtlCol="0">
              <a:spAutoFit/>
            </a:bodyPr>
            <a:lstStyle/>
            <a:p>
              <a:r>
                <a:rPr kumimoji="1" lang="en-US" altLang="ja-JP" sz="3200" dirty="0"/>
                <a:t>1.1</a:t>
              </a:r>
              <a:endParaRPr kumimoji="1" lang="ja-JP" altLang="en-US" sz="3200" dirty="0"/>
            </a:p>
          </p:txBody>
        </p:sp>
        <p:sp>
          <p:nvSpPr>
            <p:cNvPr id="22" name="テキスト ボックス 21"/>
            <p:cNvSpPr txBox="1"/>
            <p:nvPr/>
          </p:nvSpPr>
          <p:spPr>
            <a:xfrm>
              <a:off x="3910236" y="3511648"/>
              <a:ext cx="863938" cy="584776"/>
            </a:xfrm>
            <a:prstGeom prst="rect">
              <a:avLst/>
            </a:prstGeom>
            <a:noFill/>
          </p:spPr>
          <p:txBody>
            <a:bodyPr wrap="none" rtlCol="0">
              <a:spAutoFit/>
            </a:bodyPr>
            <a:lstStyle/>
            <a:p>
              <a:r>
                <a:rPr kumimoji="1" lang="en-US" altLang="ja-JP" sz="3200" dirty="0"/>
                <a:t>200</a:t>
              </a:r>
              <a:endParaRPr kumimoji="1" lang="ja-JP" altLang="en-US" sz="3200" dirty="0"/>
            </a:p>
          </p:txBody>
        </p:sp>
        <p:sp>
          <p:nvSpPr>
            <p:cNvPr id="23" name="テキスト ボックス 22"/>
            <p:cNvSpPr txBox="1"/>
            <p:nvPr/>
          </p:nvSpPr>
          <p:spPr>
            <a:xfrm>
              <a:off x="7354023" y="3804036"/>
              <a:ext cx="863938" cy="584776"/>
            </a:xfrm>
            <a:prstGeom prst="rect">
              <a:avLst/>
            </a:prstGeom>
            <a:noFill/>
          </p:spPr>
          <p:txBody>
            <a:bodyPr wrap="none" rtlCol="0">
              <a:spAutoFit/>
            </a:bodyPr>
            <a:lstStyle/>
            <a:p>
              <a:r>
                <a:rPr kumimoji="1" lang="en-US" altLang="ja-JP" sz="3200" dirty="0"/>
                <a:t>220</a:t>
              </a:r>
              <a:endParaRPr kumimoji="1" lang="ja-JP" altLang="en-US" sz="3200" dirty="0"/>
            </a:p>
          </p:txBody>
        </p:sp>
      </p:grpSp>
    </p:spTree>
    <p:extLst>
      <p:ext uri="{BB962C8B-B14F-4D97-AF65-F5344CB8AC3E}">
        <p14:creationId xmlns:p14="http://schemas.microsoft.com/office/powerpoint/2010/main" val="218062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本勉強会の目標</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a:t>
            </a:fld>
            <a:endParaRPr kumimoji="0" lang="en-US" dirty="0">
              <a:solidFill>
                <a:srgbClr val="FFFFFF"/>
              </a:solidFill>
            </a:endParaRPr>
          </a:p>
        </p:txBody>
      </p:sp>
      <p:sp>
        <p:nvSpPr>
          <p:cNvPr id="4" name="コンテンツ プレースホルダー 3"/>
          <p:cNvSpPr>
            <a:spLocks noGrp="1"/>
          </p:cNvSpPr>
          <p:nvPr>
            <p:ph sz="quarter" idx="1"/>
          </p:nvPr>
        </p:nvSpPr>
        <p:spPr>
          <a:xfrm>
            <a:off x="0" y="2158270"/>
            <a:ext cx="9238437" cy="4495800"/>
          </a:xfrm>
        </p:spPr>
        <p:txBody>
          <a:bodyPr>
            <a:normAutofit/>
          </a:bodyPr>
          <a:lstStyle/>
          <a:p>
            <a:pPr marL="0" indent="0" algn="ctr">
              <a:buNone/>
            </a:pPr>
            <a:r>
              <a:rPr kumimoji="1" lang="en-US" altLang="ja-JP" sz="6000" dirty="0" err="1">
                <a:solidFill>
                  <a:srgbClr val="FF0000"/>
                </a:solidFill>
              </a:rPr>
              <a:t>DeepLearning</a:t>
            </a:r>
            <a:r>
              <a:rPr lang="ja-JP" altLang="en-US" sz="6000">
                <a:solidFill>
                  <a:srgbClr val="FF0000"/>
                </a:solidFill>
              </a:rPr>
              <a:t>について</a:t>
            </a:r>
            <a:endParaRPr lang="en-US" altLang="ja-JP" sz="6000" dirty="0">
              <a:solidFill>
                <a:srgbClr val="FF0000"/>
              </a:solidFill>
            </a:endParaRPr>
          </a:p>
          <a:p>
            <a:pPr marL="0" indent="0" algn="ctr">
              <a:buNone/>
            </a:pPr>
            <a:r>
              <a:rPr kumimoji="1" lang="ja-JP" altLang="en-US" sz="6000">
                <a:solidFill>
                  <a:srgbClr val="FF0000"/>
                </a:solidFill>
              </a:rPr>
              <a:t>ざっくり知る</a:t>
            </a:r>
            <a:endParaRPr kumimoji="1" lang="ja-JP" altLang="en-US" sz="6000" dirty="0">
              <a:solidFill>
                <a:srgbClr val="FF0000"/>
              </a:solidFill>
            </a:endParaRPr>
          </a:p>
        </p:txBody>
      </p:sp>
    </p:spTree>
    <p:extLst>
      <p:ext uri="{BB962C8B-B14F-4D97-AF65-F5344CB8AC3E}">
        <p14:creationId xmlns:p14="http://schemas.microsoft.com/office/powerpoint/2010/main" val="1251726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誤差逆伝播法</a:t>
            </a:r>
            <a:r>
              <a:rPr kumimoji="1" lang="en-US" altLang="ja-JP" dirty="0"/>
              <a:t> (2/5)</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20</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2348421"/>
          </a:xfrm>
        </p:spPr>
        <p:txBody>
          <a:bodyPr/>
          <a:lstStyle/>
          <a:p>
            <a:r>
              <a:rPr kumimoji="1" lang="ja-JP" altLang="en-US" dirty="0"/>
              <a:t>計算グラフの逆伝播</a:t>
            </a:r>
            <a:endParaRPr lang="en-US" altLang="ja-JP" dirty="0"/>
          </a:p>
          <a:p>
            <a:pPr lvl="1"/>
            <a:r>
              <a:rPr kumimoji="1" lang="ja-JP" altLang="en-US" dirty="0"/>
              <a:t>順方向の伝播とは逆向き</a:t>
            </a:r>
            <a:endParaRPr kumimoji="1" lang="en-US" altLang="ja-JP" dirty="0"/>
          </a:p>
          <a:p>
            <a:pPr lvl="1"/>
            <a:r>
              <a:rPr lang="ja-JP" altLang="en-US" dirty="0"/>
              <a:t>局所的な微分を計算し，信号に乗算していく</a:t>
            </a:r>
            <a:endParaRPr lang="en-US" altLang="ja-JP" dirty="0"/>
          </a:p>
          <a:p>
            <a:pPr lvl="1"/>
            <a:r>
              <a:rPr lang="ja-JP" altLang="en-US" dirty="0"/>
              <a:t>以下</a:t>
            </a:r>
            <a:r>
              <a:rPr lang="en-US" altLang="ja-JP" dirty="0"/>
              <a:t>y=f(x)</a:t>
            </a:r>
            <a:r>
              <a:rPr lang="ja-JP" altLang="en-US" dirty="0"/>
              <a:t>の例</a:t>
            </a:r>
            <a:endParaRPr lang="en-US" altLang="ja-JP" dirty="0"/>
          </a:p>
        </p:txBody>
      </p:sp>
      <p:sp>
        <p:nvSpPr>
          <p:cNvPr id="5" name="円/楕円 4"/>
          <p:cNvSpPr/>
          <p:nvPr/>
        </p:nvSpPr>
        <p:spPr>
          <a:xfrm>
            <a:off x="3433341" y="4246255"/>
            <a:ext cx="1329676" cy="121038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4400" dirty="0"/>
              <a:t>f</a:t>
            </a:r>
            <a:endParaRPr kumimoji="1" lang="ja-JP" altLang="en-US" sz="4400" dirty="0"/>
          </a:p>
        </p:txBody>
      </p:sp>
      <p:cxnSp>
        <p:nvCxnSpPr>
          <p:cNvPr id="6" name="直線矢印コネクタ 5"/>
          <p:cNvCxnSpPr/>
          <p:nvPr/>
        </p:nvCxnSpPr>
        <p:spPr>
          <a:xfrm>
            <a:off x="2222741" y="4742314"/>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a:off x="4842399" y="4742314"/>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p:nvPr/>
        </p:nvCxnSpPr>
        <p:spPr>
          <a:xfrm flipH="1">
            <a:off x="4842400" y="5178845"/>
            <a:ext cx="1051831"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flipH="1">
            <a:off x="2262432" y="5178845"/>
            <a:ext cx="1012141"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2670471" y="4027151"/>
            <a:ext cx="389850" cy="584776"/>
          </a:xfrm>
          <a:prstGeom prst="rect">
            <a:avLst/>
          </a:prstGeom>
          <a:noFill/>
        </p:spPr>
        <p:txBody>
          <a:bodyPr wrap="none" rtlCol="0">
            <a:spAutoFit/>
          </a:bodyPr>
          <a:lstStyle/>
          <a:p>
            <a:r>
              <a:rPr kumimoji="1" lang="en-US" altLang="ja-JP" sz="3200" dirty="0"/>
              <a:t>x</a:t>
            </a:r>
            <a:endParaRPr kumimoji="1" lang="ja-JP" altLang="en-US" sz="3200" dirty="0"/>
          </a:p>
        </p:txBody>
      </p:sp>
      <p:sp>
        <p:nvSpPr>
          <p:cNvPr id="16" name="テキスト ボックス 15"/>
          <p:cNvSpPr txBox="1"/>
          <p:nvPr/>
        </p:nvSpPr>
        <p:spPr>
          <a:xfrm>
            <a:off x="5085304" y="4079501"/>
            <a:ext cx="389850" cy="584776"/>
          </a:xfrm>
          <a:prstGeom prst="rect">
            <a:avLst/>
          </a:prstGeom>
          <a:noFill/>
        </p:spPr>
        <p:txBody>
          <a:bodyPr wrap="none" rtlCol="0">
            <a:spAutoFit/>
          </a:bodyPr>
          <a:lstStyle/>
          <a:p>
            <a:r>
              <a:rPr kumimoji="1" lang="en-US" altLang="ja-JP" sz="3200" dirty="0"/>
              <a:t>y</a:t>
            </a:r>
            <a:endParaRPr kumimoji="1" lang="ja-JP" altLang="en-US" sz="3200" dirty="0"/>
          </a:p>
        </p:txBody>
      </p:sp>
      <p:pic>
        <p:nvPicPr>
          <p:cNvPr id="21" name="図 20" descr="gos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432" y="5456637"/>
            <a:ext cx="1085088" cy="896112"/>
          </a:xfrm>
          <a:prstGeom prst="rect">
            <a:avLst/>
          </a:prstGeom>
        </p:spPr>
      </p:pic>
      <p:pic>
        <p:nvPicPr>
          <p:cNvPr id="22" name="図 21" descr="gosa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304" y="5456637"/>
            <a:ext cx="664464" cy="944880"/>
          </a:xfrm>
          <a:prstGeom prst="rect">
            <a:avLst/>
          </a:prstGeom>
        </p:spPr>
      </p:pic>
    </p:spTree>
    <p:extLst>
      <p:ext uri="{BB962C8B-B14F-4D97-AF65-F5344CB8AC3E}">
        <p14:creationId xmlns:p14="http://schemas.microsoft.com/office/powerpoint/2010/main" val="3938811509"/>
      </p:ext>
    </p:extLst>
  </p:cSld>
  <p:clrMapOvr>
    <a:masterClrMapping/>
  </p:clrMapOvr>
  <mc:AlternateContent xmlns:mc="http://schemas.openxmlformats.org/markup-compatibility/2006" xmlns:p14="http://schemas.microsoft.com/office/powerpoint/2010/main">
    <mc:Choice Requires="p14">
      <p:transition spd="slow" p14:dur="2000" advTm="1474"/>
    </mc:Choice>
    <mc:Fallback xmlns="">
      <p:transition xmlns:p14="http://schemas.microsoft.com/office/powerpoint/2010/main" spd="slow" advTm="147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誤差逆伝播法</a:t>
            </a:r>
            <a:r>
              <a:rPr kumimoji="1" lang="en-US" altLang="ja-JP" dirty="0"/>
              <a:t> (3/5)</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21</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4213598"/>
          </a:xfrm>
        </p:spPr>
        <p:txBody>
          <a:bodyPr/>
          <a:lstStyle/>
          <a:p>
            <a:r>
              <a:rPr kumimoji="1" lang="ja-JP" altLang="en-US" u="sng" dirty="0"/>
              <a:t>連鎖律</a:t>
            </a:r>
            <a:r>
              <a:rPr kumimoji="1" lang="ja-JP" altLang="en-US" dirty="0"/>
              <a:t>に基づいている</a:t>
            </a:r>
            <a:endParaRPr kumimoji="1" lang="en-US" altLang="ja-JP" dirty="0"/>
          </a:p>
          <a:p>
            <a:pPr lvl="1"/>
            <a:r>
              <a:rPr lang="ja-JP" altLang="en-US" dirty="0"/>
              <a:t>ある関数が合成関数で表される場合，その合成関数の微分は合成関数を構成するそれぞれの関数の微分の積で表すことができる</a:t>
            </a:r>
            <a:endParaRPr lang="en-US" altLang="ja-JP" dirty="0"/>
          </a:p>
          <a:p>
            <a:endParaRPr kumimoji="1" lang="en-US" altLang="ja-JP" dirty="0"/>
          </a:p>
          <a:p>
            <a:pPr lvl="1"/>
            <a:r>
              <a:rPr lang="ja-JP" altLang="en-US" dirty="0"/>
              <a:t>例</a:t>
            </a:r>
            <a:r>
              <a:rPr lang="en-US" altLang="ja-JP" dirty="0"/>
              <a:t>... z = </a:t>
            </a:r>
            <a:r>
              <a:rPr lang="en-US" altLang="ja-JP" dirty="0">
                <a:latin typeface="Avenir Oblique"/>
                <a:cs typeface="Avenir Oblique"/>
              </a:rPr>
              <a:t>t</a:t>
            </a:r>
            <a:r>
              <a:rPr lang="en-US" altLang="ja-JP" baseline="30000" dirty="0">
                <a:latin typeface="Avenir Oblique"/>
                <a:cs typeface="Avenir Oblique"/>
              </a:rPr>
              <a:t>2</a:t>
            </a:r>
            <a:r>
              <a:rPr lang="ja-JP" altLang="en-US" dirty="0">
                <a:latin typeface="Avenir Oblique"/>
                <a:cs typeface="Avenir Oblique"/>
              </a:rPr>
              <a:t>，</a:t>
            </a:r>
            <a:r>
              <a:rPr lang="en-US" altLang="ja-JP" dirty="0">
                <a:latin typeface="Avenir Oblique"/>
                <a:cs typeface="Avenir Oblique"/>
              </a:rPr>
              <a:t> t = x + y </a:t>
            </a:r>
            <a:r>
              <a:rPr lang="ja-JP" altLang="en-US" dirty="0">
                <a:latin typeface="Avenir Oblique"/>
                <a:cs typeface="Avenir Oblique"/>
              </a:rPr>
              <a:t>とすると，</a:t>
            </a:r>
            <a:r>
              <a:rPr lang="en-US" altLang="ja-JP" dirty="0">
                <a:latin typeface="Avenir Oblique"/>
                <a:cs typeface="Avenir Oblique"/>
              </a:rPr>
              <a:t>x</a:t>
            </a:r>
            <a:r>
              <a:rPr lang="ja-JP" altLang="en-US" dirty="0">
                <a:latin typeface="Avenir Oblique"/>
                <a:cs typeface="Avenir Oblique"/>
              </a:rPr>
              <a:t>に関する</a:t>
            </a:r>
            <a:r>
              <a:rPr lang="en-US" altLang="ja-JP" dirty="0">
                <a:latin typeface="Avenir Oblique"/>
                <a:cs typeface="Avenir Oblique"/>
              </a:rPr>
              <a:t>z</a:t>
            </a:r>
            <a:r>
              <a:rPr lang="ja-JP" altLang="en-US" dirty="0">
                <a:latin typeface="Avenir Oblique"/>
                <a:cs typeface="Avenir Oblique"/>
              </a:rPr>
              <a:t>の微分は</a:t>
            </a:r>
            <a:endParaRPr kumimoji="1" lang="ja-JP" altLang="en-US" dirty="0"/>
          </a:p>
        </p:txBody>
      </p:sp>
      <p:pic>
        <p:nvPicPr>
          <p:cNvPr id="6" name="図 5" descr="gosa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656" y="4507297"/>
            <a:ext cx="2103120" cy="1347216"/>
          </a:xfrm>
          <a:prstGeom prst="rect">
            <a:avLst/>
          </a:prstGeom>
        </p:spPr>
      </p:pic>
    </p:spTree>
    <p:extLst>
      <p:ext uri="{BB962C8B-B14F-4D97-AF65-F5344CB8AC3E}">
        <p14:creationId xmlns:p14="http://schemas.microsoft.com/office/powerpoint/2010/main" val="1561330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err="1"/>
              <a:t>誤差逆伝播法</a:t>
            </a:r>
            <a:r>
              <a:rPr lang="en-US" altLang="en-US" dirty="0"/>
              <a:t> (4/5)</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22</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1455516"/>
          </a:xfrm>
        </p:spPr>
        <p:txBody>
          <a:bodyPr/>
          <a:lstStyle/>
          <a:p>
            <a:pPr marL="320040" lvl="1" indent="-320040">
              <a:spcBef>
                <a:spcPts val="700"/>
              </a:spcBef>
              <a:buClr>
                <a:schemeClr val="accent2"/>
              </a:buClr>
              <a:buSzPct val="60000"/>
              <a:buFont typeface="Wingdings"/>
              <a:buChar char=""/>
            </a:pPr>
            <a:r>
              <a:rPr lang="en-US" altLang="ja-JP" dirty="0"/>
              <a:t>z = </a:t>
            </a:r>
            <a:r>
              <a:rPr lang="en-US" altLang="ja-JP" dirty="0">
                <a:latin typeface="Avenir Oblique"/>
                <a:cs typeface="Avenir Oblique"/>
              </a:rPr>
              <a:t>t</a:t>
            </a:r>
            <a:r>
              <a:rPr lang="en-US" altLang="ja-JP" baseline="30000" dirty="0">
                <a:latin typeface="Avenir Oblique"/>
                <a:cs typeface="Avenir Oblique"/>
              </a:rPr>
              <a:t>2</a:t>
            </a:r>
            <a:r>
              <a:rPr lang="ja-JP" altLang="en-US" dirty="0">
                <a:latin typeface="Avenir Oblique"/>
                <a:cs typeface="Avenir Oblique"/>
              </a:rPr>
              <a:t>，</a:t>
            </a:r>
            <a:r>
              <a:rPr lang="en-US" altLang="ja-JP" dirty="0">
                <a:latin typeface="Avenir Oblique"/>
                <a:cs typeface="Avenir Oblique"/>
              </a:rPr>
              <a:t> t = x + y </a:t>
            </a:r>
            <a:r>
              <a:rPr lang="ja-JP" altLang="en-US" dirty="0">
                <a:latin typeface="Avenir Oblique"/>
                <a:cs typeface="Avenir Oblique"/>
              </a:rPr>
              <a:t>，</a:t>
            </a:r>
            <a:r>
              <a:rPr lang="en-US" altLang="ja-JP" dirty="0">
                <a:latin typeface="Avenir Oblique"/>
                <a:cs typeface="Avenir Oblique"/>
              </a:rPr>
              <a:t>x</a:t>
            </a:r>
            <a:r>
              <a:rPr lang="ja-JP" altLang="en-US" dirty="0">
                <a:latin typeface="Avenir Oblique"/>
                <a:cs typeface="Avenir Oblique"/>
              </a:rPr>
              <a:t>に関する</a:t>
            </a:r>
            <a:r>
              <a:rPr lang="en-US" altLang="ja-JP" dirty="0">
                <a:latin typeface="Avenir Oblique"/>
                <a:cs typeface="Avenir Oblique"/>
              </a:rPr>
              <a:t>z</a:t>
            </a:r>
            <a:r>
              <a:rPr lang="ja-JP" altLang="en-US">
                <a:latin typeface="Avenir Oblique"/>
                <a:cs typeface="Avenir Oblique"/>
              </a:rPr>
              <a:t>の微分を求める</a:t>
            </a:r>
            <a:endParaRPr lang="en-US" altLang="ja-JP" dirty="0">
              <a:latin typeface="Avenir Oblique"/>
              <a:cs typeface="Avenir Oblique"/>
            </a:endParaRPr>
          </a:p>
          <a:p>
            <a:pPr marL="594360" lvl="2" indent="-320040">
              <a:spcBef>
                <a:spcPts val="700"/>
              </a:spcBef>
              <a:buSzPct val="60000"/>
              <a:buFont typeface="Wingdings"/>
              <a:buChar char=""/>
            </a:pPr>
            <a:r>
              <a:rPr lang="ja-JP" altLang="en-US" dirty="0">
                <a:latin typeface="Avenir Oblique"/>
                <a:cs typeface="Avenir Oblique"/>
              </a:rPr>
              <a:t>計算グラフを使ってみる</a:t>
            </a:r>
            <a:endParaRPr lang="en-US" altLang="ja-JP" dirty="0">
              <a:latin typeface="Avenir Oblique"/>
              <a:cs typeface="Avenir Oblique"/>
            </a:endParaRPr>
          </a:p>
          <a:p>
            <a:pPr marL="1051560" lvl="3" indent="-320040">
              <a:spcBef>
                <a:spcPts val="700"/>
              </a:spcBef>
              <a:buSzPct val="60000"/>
              <a:buFont typeface="Wingdings"/>
              <a:buChar char=""/>
            </a:pPr>
            <a:r>
              <a:rPr lang="ja-JP" altLang="en-US" dirty="0">
                <a:latin typeface="Avenir Oblique"/>
                <a:cs typeface="Avenir Oblique"/>
              </a:rPr>
              <a:t>逆伝播により，効率的に微分が求められる</a:t>
            </a:r>
            <a:endParaRPr lang="en-US" altLang="ja-JP" dirty="0">
              <a:latin typeface="Avenir Oblique"/>
              <a:cs typeface="Avenir Oblique"/>
            </a:endParaRPr>
          </a:p>
          <a:p>
            <a:pPr marL="320040" lvl="1" indent="-320040">
              <a:spcBef>
                <a:spcPts val="700"/>
              </a:spcBef>
              <a:buClr>
                <a:schemeClr val="accent2"/>
              </a:buClr>
              <a:buSzPct val="60000"/>
              <a:buFont typeface="Wingdings"/>
              <a:buChar char=""/>
            </a:pPr>
            <a:endParaRPr lang="ja-JP" altLang="en-US" dirty="0"/>
          </a:p>
          <a:p>
            <a:endParaRPr kumimoji="1" lang="ja-JP" altLang="en-US" dirty="0"/>
          </a:p>
        </p:txBody>
      </p:sp>
      <p:sp>
        <p:nvSpPr>
          <p:cNvPr id="6" name="円/楕円 5"/>
          <p:cNvSpPr/>
          <p:nvPr/>
        </p:nvSpPr>
        <p:spPr>
          <a:xfrm>
            <a:off x="2991959" y="3504053"/>
            <a:ext cx="1151063"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a:t>
            </a:r>
            <a:endParaRPr kumimoji="1" lang="ja-JP" altLang="en-US" sz="3600" dirty="0"/>
          </a:p>
        </p:txBody>
      </p:sp>
      <p:sp>
        <p:nvSpPr>
          <p:cNvPr id="7" name="円/楕円 6"/>
          <p:cNvSpPr/>
          <p:nvPr/>
        </p:nvSpPr>
        <p:spPr>
          <a:xfrm>
            <a:off x="5194854" y="3504053"/>
            <a:ext cx="1091524"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^2</a:t>
            </a:r>
            <a:endParaRPr kumimoji="1" lang="ja-JP" altLang="en-US" sz="3200" dirty="0"/>
          </a:p>
        </p:txBody>
      </p:sp>
      <p:cxnSp>
        <p:nvCxnSpPr>
          <p:cNvPr id="8" name="直線矢印コネクタ 7"/>
          <p:cNvCxnSpPr>
            <a:cxnSpLocks/>
          </p:cNvCxnSpPr>
          <p:nvPr/>
        </p:nvCxnSpPr>
        <p:spPr>
          <a:xfrm>
            <a:off x="1627364" y="4009018"/>
            <a:ext cx="1190754" cy="244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a:cxnSpLocks/>
          </p:cNvCxnSpPr>
          <p:nvPr/>
        </p:nvCxnSpPr>
        <p:spPr>
          <a:xfrm>
            <a:off x="4239491" y="4039796"/>
            <a:ext cx="9351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a:off x="6464993" y="4033458"/>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flipV="1">
            <a:off x="2123512" y="4575539"/>
            <a:ext cx="1027215" cy="1326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954494" y="3767029"/>
            <a:ext cx="389850" cy="584776"/>
          </a:xfrm>
          <a:prstGeom prst="rect">
            <a:avLst/>
          </a:prstGeom>
          <a:noFill/>
        </p:spPr>
        <p:txBody>
          <a:bodyPr wrap="none" rtlCol="0">
            <a:spAutoFit/>
          </a:bodyPr>
          <a:lstStyle/>
          <a:p>
            <a:r>
              <a:rPr kumimoji="1" lang="en-US" altLang="ja-JP" sz="3200" dirty="0"/>
              <a:t>x</a:t>
            </a:r>
            <a:endParaRPr kumimoji="1" lang="ja-JP" altLang="en-US" sz="3200" dirty="0"/>
          </a:p>
        </p:txBody>
      </p:sp>
      <p:sp>
        <p:nvSpPr>
          <p:cNvPr id="14" name="テキスト ボックス 13"/>
          <p:cNvSpPr txBox="1"/>
          <p:nvPr/>
        </p:nvSpPr>
        <p:spPr>
          <a:xfrm>
            <a:off x="1627364" y="5926953"/>
            <a:ext cx="389850" cy="584776"/>
          </a:xfrm>
          <a:prstGeom prst="rect">
            <a:avLst/>
          </a:prstGeom>
          <a:noFill/>
        </p:spPr>
        <p:txBody>
          <a:bodyPr wrap="none" rtlCol="0">
            <a:spAutoFit/>
          </a:bodyPr>
          <a:lstStyle/>
          <a:p>
            <a:r>
              <a:rPr kumimoji="1" lang="en-US" altLang="ja-JP" sz="3200" dirty="0"/>
              <a:t>y</a:t>
            </a:r>
            <a:endParaRPr kumimoji="1" lang="ja-JP" altLang="en-US" sz="3200" dirty="0"/>
          </a:p>
        </p:txBody>
      </p:sp>
      <p:sp>
        <p:nvSpPr>
          <p:cNvPr id="15" name="テキスト ボックス 14"/>
          <p:cNvSpPr txBox="1"/>
          <p:nvPr/>
        </p:nvSpPr>
        <p:spPr>
          <a:xfrm>
            <a:off x="3415539" y="5303365"/>
            <a:ext cx="184666" cy="584776"/>
          </a:xfrm>
          <a:prstGeom prst="rect">
            <a:avLst/>
          </a:prstGeom>
          <a:noFill/>
        </p:spPr>
        <p:txBody>
          <a:bodyPr wrap="none" rtlCol="0">
            <a:spAutoFit/>
          </a:bodyPr>
          <a:lstStyle/>
          <a:p>
            <a:endParaRPr kumimoji="1" lang="ja-JP" altLang="en-US" sz="3200" dirty="0"/>
          </a:p>
        </p:txBody>
      </p:sp>
      <p:sp>
        <p:nvSpPr>
          <p:cNvPr id="16" name="テキスト ボックス 15"/>
          <p:cNvSpPr txBox="1"/>
          <p:nvPr/>
        </p:nvSpPr>
        <p:spPr>
          <a:xfrm>
            <a:off x="4473224" y="3424242"/>
            <a:ext cx="320902" cy="584776"/>
          </a:xfrm>
          <a:prstGeom prst="rect">
            <a:avLst/>
          </a:prstGeom>
          <a:noFill/>
        </p:spPr>
        <p:txBody>
          <a:bodyPr wrap="none" rtlCol="0">
            <a:spAutoFit/>
          </a:bodyPr>
          <a:lstStyle/>
          <a:p>
            <a:r>
              <a:rPr kumimoji="1" lang="en-US" altLang="ja-JP" sz="3200" dirty="0">
                <a:latin typeface="Avenir Book"/>
                <a:cs typeface="Avenir Book"/>
              </a:rPr>
              <a:t>t</a:t>
            </a:r>
            <a:endParaRPr kumimoji="1" lang="ja-JP" altLang="en-US" sz="3200" dirty="0">
              <a:latin typeface="Avenir Book"/>
              <a:cs typeface="Avenir Book"/>
            </a:endParaRPr>
          </a:p>
        </p:txBody>
      </p:sp>
      <p:sp>
        <p:nvSpPr>
          <p:cNvPr id="17" name="テキスト ボックス 16"/>
          <p:cNvSpPr txBox="1"/>
          <p:nvPr/>
        </p:nvSpPr>
        <p:spPr>
          <a:xfrm>
            <a:off x="7706478" y="3716630"/>
            <a:ext cx="364403" cy="584776"/>
          </a:xfrm>
          <a:prstGeom prst="rect">
            <a:avLst/>
          </a:prstGeom>
          <a:noFill/>
        </p:spPr>
        <p:txBody>
          <a:bodyPr wrap="none" rtlCol="0">
            <a:spAutoFit/>
          </a:bodyPr>
          <a:lstStyle/>
          <a:p>
            <a:r>
              <a:rPr kumimoji="1" lang="en-US" altLang="ja-JP" sz="3200" dirty="0"/>
              <a:t>z</a:t>
            </a:r>
            <a:endParaRPr kumimoji="1" lang="ja-JP" altLang="en-US" sz="3200" dirty="0"/>
          </a:p>
        </p:txBody>
      </p:sp>
      <p:pic>
        <p:nvPicPr>
          <p:cNvPr id="23" name="図 22" descr="gosa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992" y="4301405"/>
            <a:ext cx="978383" cy="1001959"/>
          </a:xfrm>
          <a:prstGeom prst="rect">
            <a:avLst/>
          </a:prstGeom>
        </p:spPr>
      </p:pic>
      <p:cxnSp>
        <p:nvCxnSpPr>
          <p:cNvPr id="24" name="直線矢印コネクタ 23"/>
          <p:cNvCxnSpPr/>
          <p:nvPr/>
        </p:nvCxnSpPr>
        <p:spPr>
          <a:xfrm flipH="1">
            <a:off x="6464992" y="4351805"/>
            <a:ext cx="1051833"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flipH="1">
            <a:off x="4143021" y="4504205"/>
            <a:ext cx="1051833"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flipH="1">
            <a:off x="1627365" y="4301405"/>
            <a:ext cx="1190753" cy="1"/>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pic>
        <p:nvPicPr>
          <p:cNvPr id="32" name="図 31" descr="gosa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0810" y="4600847"/>
            <a:ext cx="843823" cy="956333"/>
          </a:xfrm>
          <a:prstGeom prst="rect">
            <a:avLst/>
          </a:prstGeom>
        </p:spPr>
      </p:pic>
      <p:pic>
        <p:nvPicPr>
          <p:cNvPr id="34" name="図 33" descr="gosa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276" y="4575539"/>
            <a:ext cx="977796" cy="799160"/>
          </a:xfrm>
          <a:prstGeom prst="roundRect">
            <a:avLst>
              <a:gd name="adj" fmla="val 4167"/>
            </a:avLst>
          </a:prstGeom>
          <a:solidFill>
            <a:srgbClr val="FFFFFF"/>
          </a:solidFill>
          <a:ln w="76200" cap="sq">
            <a:solidFill>
              <a:srgbClr val="FF6600"/>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47239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err="1"/>
              <a:t>誤差逆伝播法</a:t>
            </a:r>
            <a:r>
              <a:rPr lang="en-US" altLang="en-US" dirty="0"/>
              <a:t> (5/5)</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23</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1475359"/>
          </a:xfrm>
        </p:spPr>
        <p:txBody>
          <a:bodyPr/>
          <a:lstStyle/>
          <a:p>
            <a:r>
              <a:rPr kumimoji="1" lang="ja-JP" altLang="en-US" dirty="0"/>
              <a:t>実際の利用</a:t>
            </a:r>
            <a:endParaRPr kumimoji="1" lang="en-US" altLang="ja-JP" dirty="0"/>
          </a:p>
          <a:p>
            <a:pPr lvl="1"/>
            <a:r>
              <a:rPr lang="en-US" altLang="ja-JP" dirty="0"/>
              <a:t>Y = XW + B</a:t>
            </a:r>
          </a:p>
          <a:p>
            <a:pPr lvl="2"/>
            <a:r>
              <a:rPr lang="en-US" altLang="ja-JP" dirty="0"/>
              <a:t>Y...</a:t>
            </a:r>
            <a:r>
              <a:rPr lang="ja-JP" altLang="en-US" dirty="0"/>
              <a:t>出力</a:t>
            </a:r>
            <a:r>
              <a:rPr lang="en-US" altLang="ja-JP" dirty="0"/>
              <a:t> X...</a:t>
            </a:r>
            <a:r>
              <a:rPr lang="ja-JP" altLang="en-US" dirty="0"/>
              <a:t>入力</a:t>
            </a:r>
            <a:r>
              <a:rPr lang="en-US" altLang="ja-JP" dirty="0"/>
              <a:t> W...</a:t>
            </a:r>
            <a:r>
              <a:rPr lang="ja-JP" altLang="en-US" dirty="0"/>
              <a:t>重み</a:t>
            </a:r>
            <a:r>
              <a:rPr lang="en-US" altLang="ja-JP" dirty="0"/>
              <a:t> B...</a:t>
            </a:r>
            <a:r>
              <a:rPr lang="ja-JP" altLang="en-US" dirty="0"/>
              <a:t>バイアス</a:t>
            </a:r>
            <a:endParaRPr lang="en-US" altLang="ja-JP" dirty="0"/>
          </a:p>
          <a:p>
            <a:pPr marL="365760" lvl="1" indent="0">
              <a:buNone/>
            </a:pPr>
            <a:endParaRPr kumimoji="1" lang="ja-JP" altLang="en-US" dirty="0"/>
          </a:p>
        </p:txBody>
      </p:sp>
      <p:sp>
        <p:nvSpPr>
          <p:cNvPr id="5" name="円/楕円 4"/>
          <p:cNvSpPr/>
          <p:nvPr/>
        </p:nvSpPr>
        <p:spPr>
          <a:xfrm>
            <a:off x="2991959" y="3504053"/>
            <a:ext cx="1151063"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X</a:t>
            </a:r>
            <a:endParaRPr kumimoji="1" lang="ja-JP" altLang="en-US" sz="3600" dirty="0"/>
          </a:p>
        </p:txBody>
      </p:sp>
      <p:sp>
        <p:nvSpPr>
          <p:cNvPr id="6" name="円/楕円 5"/>
          <p:cNvSpPr/>
          <p:nvPr/>
        </p:nvSpPr>
        <p:spPr>
          <a:xfrm>
            <a:off x="5194854" y="3504053"/>
            <a:ext cx="1091524" cy="10714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a:t>
            </a:r>
            <a:endParaRPr kumimoji="1" lang="ja-JP" altLang="en-US" sz="3200" dirty="0"/>
          </a:p>
        </p:txBody>
      </p:sp>
      <p:cxnSp>
        <p:nvCxnSpPr>
          <p:cNvPr id="7" name="直線矢印コネクタ 6"/>
          <p:cNvCxnSpPr>
            <a:endCxn id="5" idx="2"/>
          </p:cNvCxnSpPr>
          <p:nvPr/>
        </p:nvCxnSpPr>
        <p:spPr>
          <a:xfrm>
            <a:off x="1627364" y="4009018"/>
            <a:ext cx="1364595" cy="30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p:nvPr/>
        </p:nvCxnSpPr>
        <p:spPr>
          <a:xfrm>
            <a:off x="4143022" y="4039796"/>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6464993" y="4033458"/>
            <a:ext cx="105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flipV="1">
            <a:off x="2123512" y="4575539"/>
            <a:ext cx="1027215" cy="1326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342724" y="3767029"/>
            <a:ext cx="1026643" cy="584776"/>
          </a:xfrm>
          <a:prstGeom prst="rect">
            <a:avLst/>
          </a:prstGeom>
          <a:noFill/>
        </p:spPr>
        <p:txBody>
          <a:bodyPr wrap="none" rtlCol="0">
            <a:spAutoFit/>
          </a:bodyPr>
          <a:lstStyle/>
          <a:p>
            <a:r>
              <a:rPr kumimoji="1" lang="ja-JP" altLang="en-US" sz="3200" dirty="0"/>
              <a:t>・・・</a:t>
            </a:r>
            <a:r>
              <a:rPr kumimoji="1" lang="en-US" altLang="ja-JP" sz="3200" dirty="0"/>
              <a:t>X</a:t>
            </a:r>
            <a:endParaRPr kumimoji="1" lang="ja-JP" altLang="en-US" sz="3200" dirty="0"/>
          </a:p>
        </p:txBody>
      </p:sp>
      <p:sp>
        <p:nvSpPr>
          <p:cNvPr id="12" name="テキスト ボックス 11"/>
          <p:cNvSpPr txBox="1"/>
          <p:nvPr/>
        </p:nvSpPr>
        <p:spPr>
          <a:xfrm>
            <a:off x="1627364" y="5926953"/>
            <a:ext cx="595035" cy="584776"/>
          </a:xfrm>
          <a:prstGeom prst="rect">
            <a:avLst/>
          </a:prstGeom>
          <a:noFill/>
        </p:spPr>
        <p:txBody>
          <a:bodyPr wrap="none" rtlCol="0">
            <a:spAutoFit/>
          </a:bodyPr>
          <a:lstStyle/>
          <a:p>
            <a:r>
              <a:rPr kumimoji="1" lang="en-US" altLang="ja-JP" sz="3200" dirty="0"/>
              <a:t>W</a:t>
            </a:r>
            <a:endParaRPr kumimoji="1" lang="ja-JP" altLang="en-US" sz="3200" dirty="0"/>
          </a:p>
        </p:txBody>
      </p:sp>
      <p:sp>
        <p:nvSpPr>
          <p:cNvPr id="13" name="テキスト ボックス 12"/>
          <p:cNvSpPr txBox="1"/>
          <p:nvPr/>
        </p:nvSpPr>
        <p:spPr>
          <a:xfrm>
            <a:off x="3415539" y="5303365"/>
            <a:ext cx="184666" cy="584776"/>
          </a:xfrm>
          <a:prstGeom prst="rect">
            <a:avLst/>
          </a:prstGeom>
          <a:noFill/>
        </p:spPr>
        <p:txBody>
          <a:bodyPr wrap="none" rtlCol="0">
            <a:spAutoFit/>
          </a:bodyPr>
          <a:lstStyle/>
          <a:p>
            <a:endParaRPr kumimoji="1" lang="ja-JP" altLang="en-US" sz="3200" dirty="0"/>
          </a:p>
        </p:txBody>
      </p:sp>
      <p:sp>
        <p:nvSpPr>
          <p:cNvPr id="14" name="テキスト ボックス 13"/>
          <p:cNvSpPr txBox="1"/>
          <p:nvPr/>
        </p:nvSpPr>
        <p:spPr>
          <a:xfrm>
            <a:off x="4268057" y="3261344"/>
            <a:ext cx="838691" cy="584776"/>
          </a:xfrm>
          <a:prstGeom prst="rect">
            <a:avLst/>
          </a:prstGeom>
          <a:noFill/>
        </p:spPr>
        <p:txBody>
          <a:bodyPr wrap="none" rtlCol="0">
            <a:spAutoFit/>
          </a:bodyPr>
          <a:lstStyle/>
          <a:p>
            <a:r>
              <a:rPr kumimoji="1" lang="en-US" altLang="ja-JP" sz="3200" dirty="0">
                <a:latin typeface="Avenir Book"/>
                <a:cs typeface="Avenir Book"/>
              </a:rPr>
              <a:t>XW</a:t>
            </a:r>
            <a:endParaRPr kumimoji="1" lang="ja-JP" altLang="en-US" sz="3200" dirty="0">
              <a:latin typeface="Avenir Book"/>
              <a:cs typeface="Avenir Book"/>
            </a:endParaRPr>
          </a:p>
        </p:txBody>
      </p:sp>
      <p:sp>
        <p:nvSpPr>
          <p:cNvPr id="15" name="テキスト ボックス 14"/>
          <p:cNvSpPr txBox="1"/>
          <p:nvPr/>
        </p:nvSpPr>
        <p:spPr>
          <a:xfrm>
            <a:off x="7739405" y="3812831"/>
            <a:ext cx="1026643" cy="584776"/>
          </a:xfrm>
          <a:prstGeom prst="rect">
            <a:avLst/>
          </a:prstGeom>
          <a:noFill/>
        </p:spPr>
        <p:txBody>
          <a:bodyPr wrap="none" rtlCol="0">
            <a:spAutoFit/>
          </a:bodyPr>
          <a:lstStyle/>
          <a:p>
            <a:r>
              <a:rPr kumimoji="1" lang="en-US" altLang="ja-JP" sz="3200" dirty="0"/>
              <a:t>Y</a:t>
            </a:r>
            <a:r>
              <a:rPr kumimoji="1" lang="ja-JP" altLang="en-US" sz="3200" dirty="0"/>
              <a:t>・・・</a:t>
            </a:r>
          </a:p>
        </p:txBody>
      </p:sp>
      <p:cxnSp>
        <p:nvCxnSpPr>
          <p:cNvPr id="17" name="直線矢印コネクタ 16"/>
          <p:cNvCxnSpPr/>
          <p:nvPr/>
        </p:nvCxnSpPr>
        <p:spPr>
          <a:xfrm flipH="1">
            <a:off x="6464992" y="4351805"/>
            <a:ext cx="1051833"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p:nvPr/>
        </p:nvCxnSpPr>
        <p:spPr>
          <a:xfrm flipH="1">
            <a:off x="4143021" y="4504205"/>
            <a:ext cx="1051833"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flipH="1">
            <a:off x="1627365" y="4301405"/>
            <a:ext cx="1190753" cy="1"/>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H="1">
            <a:off x="2466042" y="4801840"/>
            <a:ext cx="949497" cy="1209096"/>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flipV="1">
            <a:off x="4377575" y="4643956"/>
            <a:ext cx="1027215" cy="1326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テキスト ボックス 25"/>
          <p:cNvSpPr txBox="1"/>
          <p:nvPr/>
        </p:nvSpPr>
        <p:spPr>
          <a:xfrm>
            <a:off x="3881427" y="5995370"/>
            <a:ext cx="389850" cy="584776"/>
          </a:xfrm>
          <a:prstGeom prst="rect">
            <a:avLst/>
          </a:prstGeom>
          <a:noFill/>
        </p:spPr>
        <p:txBody>
          <a:bodyPr wrap="none" rtlCol="0">
            <a:spAutoFit/>
          </a:bodyPr>
          <a:lstStyle/>
          <a:p>
            <a:r>
              <a:rPr kumimoji="1" lang="en-US" altLang="ja-JP" sz="3200" dirty="0"/>
              <a:t>B</a:t>
            </a:r>
            <a:endParaRPr kumimoji="1" lang="ja-JP" altLang="en-US" sz="3200" dirty="0"/>
          </a:p>
        </p:txBody>
      </p:sp>
      <p:cxnSp>
        <p:nvCxnSpPr>
          <p:cNvPr id="27" name="直線矢印コネクタ 26"/>
          <p:cNvCxnSpPr/>
          <p:nvPr/>
        </p:nvCxnSpPr>
        <p:spPr>
          <a:xfrm flipH="1">
            <a:off x="4720105" y="4870257"/>
            <a:ext cx="949497" cy="1209096"/>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172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24</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endParaRPr kumimoji="1" lang="ja-JP" altLang="en-US" dirty="0"/>
          </a:p>
        </p:txBody>
      </p:sp>
    </p:spTree>
    <p:extLst>
      <p:ext uri="{BB962C8B-B14F-4D97-AF65-F5344CB8AC3E}">
        <p14:creationId xmlns:p14="http://schemas.microsoft.com/office/powerpoint/2010/main" val="46882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本日の予定</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3</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r>
              <a:rPr kumimoji="1" lang="en-US" altLang="ja-JP" sz="3200" u="sng" dirty="0"/>
              <a:t>Deep Learning</a:t>
            </a:r>
            <a:r>
              <a:rPr kumimoji="1" lang="ja-JP" altLang="en-US" sz="3200" u="sng" dirty="0"/>
              <a:t>に</a:t>
            </a:r>
            <a:r>
              <a:rPr kumimoji="1" lang="ja-JP" altLang="en-US" sz="3200" u="sng"/>
              <a:t>ついての説明</a:t>
            </a:r>
            <a:r>
              <a:rPr lang="en-US" altLang="ja-JP" sz="3200" u="sng" dirty="0"/>
              <a:t>(</a:t>
            </a:r>
            <a:r>
              <a:rPr lang="ja-JP" altLang="en-US" sz="3200" u="sng"/>
              <a:t>本日</a:t>
            </a:r>
            <a:r>
              <a:rPr lang="en-US" altLang="ja-JP" sz="3200" u="sng" dirty="0"/>
              <a:t>)</a:t>
            </a:r>
            <a:endParaRPr kumimoji="1" lang="en-US" altLang="ja-JP" sz="3200" u="sng" dirty="0"/>
          </a:p>
          <a:p>
            <a:pPr lvl="1"/>
            <a:r>
              <a:rPr lang="en-US" altLang="ja-JP" dirty="0"/>
              <a:t>Deep Learning</a:t>
            </a:r>
            <a:r>
              <a:rPr lang="ja-JP" altLang="en-US" dirty="0"/>
              <a:t>って？？</a:t>
            </a:r>
            <a:endParaRPr lang="en-US" altLang="ja-JP" dirty="0"/>
          </a:p>
          <a:p>
            <a:pPr lvl="1"/>
            <a:r>
              <a:rPr lang="ja-JP" altLang="en-US" dirty="0"/>
              <a:t>ニューラルネットワーク</a:t>
            </a:r>
            <a:endParaRPr lang="en-US" altLang="ja-JP" dirty="0"/>
          </a:p>
          <a:p>
            <a:pPr lvl="1"/>
            <a:r>
              <a:rPr lang="ja-JP" altLang="en-US" dirty="0"/>
              <a:t>学習の進み方</a:t>
            </a:r>
            <a:r>
              <a:rPr lang="en-US" altLang="ja-JP" dirty="0"/>
              <a:t> </a:t>
            </a:r>
            <a:r>
              <a:rPr lang="ja-JP" altLang="en-US" dirty="0"/>
              <a:t>など</a:t>
            </a:r>
            <a:endParaRPr lang="en-US" altLang="ja-JP" dirty="0"/>
          </a:p>
          <a:p>
            <a:pPr lvl="1"/>
            <a:endParaRPr kumimoji="1" lang="en-US" altLang="ja-JP" dirty="0"/>
          </a:p>
          <a:p>
            <a:r>
              <a:rPr lang="en-US" altLang="ja-JP" sz="3200" u="sng" dirty="0"/>
              <a:t>Deep Learning</a:t>
            </a:r>
            <a:r>
              <a:rPr lang="ja-JP" altLang="en-US" sz="3200" u="sng"/>
              <a:t>のテスト</a:t>
            </a:r>
            <a:r>
              <a:rPr lang="en-US" altLang="ja-JP" sz="3200" u="sng" dirty="0"/>
              <a:t>(</a:t>
            </a:r>
            <a:r>
              <a:rPr lang="ja-JP" altLang="en-US" sz="3200" u="sng"/>
              <a:t>後日</a:t>
            </a:r>
            <a:r>
              <a:rPr lang="en-US" altLang="ja-JP" sz="3200" u="sng" dirty="0"/>
              <a:t>)</a:t>
            </a:r>
          </a:p>
          <a:p>
            <a:pPr lvl="1"/>
            <a:r>
              <a:rPr lang="ja-JP" altLang="en-US" dirty="0"/>
              <a:t>小規模なニューラルネットワークで実験</a:t>
            </a:r>
            <a:endParaRPr lang="en-US" altLang="ja-JP" dirty="0"/>
          </a:p>
          <a:p>
            <a:pPr lvl="1"/>
            <a:endParaRPr lang="en-US" altLang="ja-JP" dirty="0"/>
          </a:p>
        </p:txBody>
      </p:sp>
    </p:spTree>
    <p:extLst>
      <p:ext uri="{BB962C8B-B14F-4D97-AF65-F5344CB8AC3E}">
        <p14:creationId xmlns:p14="http://schemas.microsoft.com/office/powerpoint/2010/main" val="212044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D</a:t>
            </a:r>
            <a:r>
              <a:rPr lang="en-US" altLang="ja-JP" dirty="0" err="1"/>
              <a:t>eep</a:t>
            </a:r>
            <a:r>
              <a:rPr lang="ja-JP" altLang="en-US" dirty="0"/>
              <a:t> </a:t>
            </a:r>
            <a:r>
              <a:rPr lang="en-US" altLang="ja-JP" dirty="0"/>
              <a:t>Learning</a:t>
            </a:r>
            <a:r>
              <a:rPr lang="ja-JP" altLang="en-US" dirty="0"/>
              <a:t>ってなんぞや</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153400" cy="2671918"/>
          </a:xfrm>
        </p:spPr>
        <p:txBody>
          <a:bodyPr>
            <a:normAutofit/>
          </a:bodyPr>
          <a:lstStyle/>
          <a:p>
            <a:pPr marL="0" indent="0" algn="ctr">
              <a:buNone/>
            </a:pPr>
            <a:r>
              <a:rPr lang="en-US" altLang="en-US" sz="5400" dirty="0">
                <a:solidFill>
                  <a:srgbClr val="FF0000"/>
                </a:solidFill>
              </a:rPr>
              <a:t>多くの層で</a:t>
            </a:r>
            <a:r>
              <a:rPr lang="ja-JP" altLang="en-US" sz="5400" dirty="0">
                <a:solidFill>
                  <a:srgbClr val="FF0000"/>
                </a:solidFill>
              </a:rPr>
              <a:t>構成された</a:t>
            </a:r>
            <a:endParaRPr lang="en-US" altLang="ja-JP" sz="5400" dirty="0">
              <a:solidFill>
                <a:srgbClr val="FF0000"/>
              </a:solidFill>
            </a:endParaRPr>
          </a:p>
          <a:p>
            <a:pPr marL="0" indent="0" algn="ctr">
              <a:buNone/>
            </a:pPr>
            <a:r>
              <a:rPr lang="ja-JP" altLang="en-US" sz="5400" dirty="0">
                <a:solidFill>
                  <a:srgbClr val="FF0000"/>
                </a:solidFill>
              </a:rPr>
              <a:t>ニューラルネットワーク</a:t>
            </a:r>
            <a:endParaRPr lang="en-US" altLang="ja-JP" sz="5400" dirty="0">
              <a:solidFill>
                <a:srgbClr val="FF0000"/>
              </a:solidFill>
            </a:endParaRPr>
          </a:p>
        </p:txBody>
      </p:sp>
      <p:pic>
        <p:nvPicPr>
          <p:cNvPr id="6" name="図 5" descr="1_6PjhO0kPciY_f5XbghnZs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155" y="3905542"/>
            <a:ext cx="5796040" cy="2760020"/>
          </a:xfrm>
          <a:prstGeom prst="rect">
            <a:avLst/>
          </a:prstGeom>
        </p:spPr>
      </p:pic>
      <p:sp>
        <p:nvSpPr>
          <p:cNvPr id="7" name="テキスト ボックス 6"/>
          <p:cNvSpPr txBox="1"/>
          <p:nvPr/>
        </p:nvSpPr>
        <p:spPr>
          <a:xfrm>
            <a:off x="5406552" y="3540854"/>
            <a:ext cx="2428970" cy="369332"/>
          </a:xfrm>
          <a:prstGeom prst="rect">
            <a:avLst/>
          </a:prstGeom>
          <a:noFill/>
        </p:spPr>
        <p:txBody>
          <a:bodyPr wrap="none" rtlCol="0">
            <a:spAutoFit/>
          </a:bodyPr>
          <a:lstStyle/>
          <a:p>
            <a:r>
              <a:rPr kumimoji="1" lang="ja-JP" altLang="en-US" dirty="0"/>
              <a:t>を用いた機械学習手法</a:t>
            </a:r>
          </a:p>
        </p:txBody>
      </p:sp>
    </p:spTree>
    <p:extLst>
      <p:ext uri="{BB962C8B-B14F-4D97-AF65-F5344CB8AC3E}">
        <p14:creationId xmlns:p14="http://schemas.microsoft.com/office/powerpoint/2010/main" val="333056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Deep Learning</a:t>
            </a:r>
            <a:r>
              <a:rPr kumimoji="1" lang="ja-JP" altLang="en-US" dirty="0"/>
              <a:t>の特徴</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5</a:t>
            </a:fld>
            <a:endParaRPr kumimoji="0" lang="en-US" dirty="0">
              <a:solidFill>
                <a:srgbClr val="FFFFFF"/>
              </a:solidFill>
            </a:endParaRPr>
          </a:p>
        </p:txBody>
      </p:sp>
      <p:sp>
        <p:nvSpPr>
          <p:cNvPr id="4" name="コンテンツ プレースホルダー 3"/>
          <p:cNvSpPr>
            <a:spLocks noGrp="1"/>
          </p:cNvSpPr>
          <p:nvPr>
            <p:ph sz="quarter" idx="1"/>
          </p:nvPr>
        </p:nvSpPr>
        <p:spPr>
          <a:xfrm>
            <a:off x="612648" y="1600200"/>
            <a:ext cx="8531352" cy="4495800"/>
          </a:xfrm>
        </p:spPr>
        <p:txBody>
          <a:bodyPr>
            <a:normAutofit lnSpcReduction="10000"/>
          </a:bodyPr>
          <a:lstStyle/>
          <a:p>
            <a:r>
              <a:rPr kumimoji="1" lang="ja-JP" altLang="en-US" sz="3200" dirty="0">
                <a:solidFill>
                  <a:srgbClr val="000000"/>
                </a:solidFill>
              </a:rPr>
              <a:t>良いところ</a:t>
            </a:r>
            <a:endParaRPr kumimoji="1" lang="en-US" altLang="ja-JP" sz="3200" dirty="0">
              <a:solidFill>
                <a:srgbClr val="000000"/>
              </a:solidFill>
            </a:endParaRPr>
          </a:p>
          <a:p>
            <a:pPr lvl="1"/>
            <a:r>
              <a:rPr lang="ja-JP" altLang="en-US" sz="2800" dirty="0"/>
              <a:t>他の機械学習手法に比べ，</a:t>
            </a:r>
            <a:r>
              <a:rPr lang="ja-JP" altLang="en-US" sz="2800" dirty="0">
                <a:solidFill>
                  <a:srgbClr val="FF0000"/>
                </a:solidFill>
              </a:rPr>
              <a:t>精度が高い</a:t>
            </a:r>
            <a:endParaRPr lang="en-US" altLang="ja-JP" sz="2800" dirty="0">
              <a:solidFill>
                <a:srgbClr val="FF0000"/>
              </a:solidFill>
            </a:endParaRPr>
          </a:p>
          <a:p>
            <a:pPr lvl="1"/>
            <a:r>
              <a:rPr lang="ja-JP" altLang="en-US" sz="2800" dirty="0">
                <a:solidFill>
                  <a:srgbClr val="FF0000"/>
                </a:solidFill>
              </a:rPr>
              <a:t>データの質に左右されにくい</a:t>
            </a:r>
            <a:endParaRPr lang="en-US" altLang="ja-JP" sz="2800" dirty="0">
              <a:solidFill>
                <a:srgbClr val="FF0000"/>
              </a:solidFill>
            </a:endParaRPr>
          </a:p>
          <a:p>
            <a:pPr lvl="2"/>
            <a:r>
              <a:rPr kumimoji="1" lang="ja-JP" altLang="en-US" sz="2500" dirty="0">
                <a:solidFill>
                  <a:srgbClr val="000000"/>
                </a:solidFill>
              </a:rPr>
              <a:t>生データのまま学習可能</a:t>
            </a:r>
            <a:endParaRPr kumimoji="1" lang="en-US" altLang="ja-JP" sz="2500" dirty="0">
              <a:solidFill>
                <a:srgbClr val="000000"/>
              </a:solidFill>
            </a:endParaRPr>
          </a:p>
          <a:p>
            <a:endParaRPr lang="en-US" altLang="ja-JP" sz="2800" dirty="0"/>
          </a:p>
          <a:p>
            <a:r>
              <a:rPr lang="ja-JP" altLang="en-US" sz="3200" dirty="0"/>
              <a:t>悪いところ</a:t>
            </a:r>
            <a:endParaRPr lang="en-US" altLang="ja-JP" sz="3200" dirty="0"/>
          </a:p>
          <a:p>
            <a:pPr lvl="1"/>
            <a:r>
              <a:rPr lang="ja-JP" altLang="en-US" sz="2800" dirty="0">
                <a:solidFill>
                  <a:srgbClr val="3366FF"/>
                </a:solidFill>
              </a:rPr>
              <a:t>大量の学習用データ</a:t>
            </a:r>
            <a:r>
              <a:rPr lang="ja-JP" altLang="en-US" sz="2800" dirty="0"/>
              <a:t>が必要</a:t>
            </a:r>
            <a:endParaRPr lang="en-US" altLang="ja-JP" sz="2800" dirty="0"/>
          </a:p>
          <a:p>
            <a:pPr lvl="1"/>
            <a:r>
              <a:rPr lang="ja-JP" altLang="en-US" sz="2800" dirty="0"/>
              <a:t>膨大な計算量，</a:t>
            </a:r>
            <a:r>
              <a:rPr lang="ja-JP" altLang="en-US" sz="2800" dirty="0">
                <a:solidFill>
                  <a:srgbClr val="3366FF"/>
                </a:solidFill>
              </a:rPr>
              <a:t>時間</a:t>
            </a:r>
            <a:r>
              <a:rPr lang="ja-JP" altLang="en-US" sz="2800">
                <a:solidFill>
                  <a:srgbClr val="3366FF"/>
                </a:solidFill>
              </a:rPr>
              <a:t>がかかる</a:t>
            </a:r>
            <a:endParaRPr lang="en-US" altLang="ja-JP" sz="2800" dirty="0">
              <a:solidFill>
                <a:srgbClr val="3366FF"/>
              </a:solidFill>
            </a:endParaRPr>
          </a:p>
          <a:p>
            <a:pPr lvl="1"/>
            <a:r>
              <a:rPr lang="ja-JP" altLang="en-US" sz="2800">
                <a:solidFill>
                  <a:srgbClr val="3366FF"/>
                </a:solidFill>
              </a:rPr>
              <a:t>学習の処理の可視化が難しい</a:t>
            </a:r>
            <a:endParaRPr lang="en-US" altLang="ja-JP" sz="2800" dirty="0">
              <a:solidFill>
                <a:srgbClr val="3366FF"/>
              </a:solidFill>
            </a:endParaRPr>
          </a:p>
        </p:txBody>
      </p:sp>
    </p:spTree>
    <p:extLst>
      <p:ext uri="{BB962C8B-B14F-4D97-AF65-F5344CB8AC3E}">
        <p14:creationId xmlns:p14="http://schemas.microsoft.com/office/powerpoint/2010/main" val="164117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ニューラルネットワーク？</a:t>
            </a:r>
            <a:r>
              <a:rPr lang="en-US" altLang="ja-JP" dirty="0"/>
              <a:t> (1/2)</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6</a:t>
            </a:fld>
            <a:endParaRPr kumimoji="0" lang="en-US" dirty="0">
              <a:solidFill>
                <a:srgbClr val="FFFFFF"/>
              </a:solidFill>
            </a:endParaRPr>
          </a:p>
        </p:txBody>
      </p:sp>
      <p:sp>
        <p:nvSpPr>
          <p:cNvPr id="4" name="コンテンツ プレースホルダー 3"/>
          <p:cNvSpPr>
            <a:spLocks noGrp="1"/>
          </p:cNvSpPr>
          <p:nvPr>
            <p:ph sz="quarter" idx="1"/>
          </p:nvPr>
        </p:nvSpPr>
        <p:spPr>
          <a:xfrm>
            <a:off x="533400" y="1719008"/>
            <a:ext cx="8153400" cy="1674208"/>
          </a:xfrm>
        </p:spPr>
        <p:txBody>
          <a:bodyPr>
            <a:normAutofit/>
          </a:bodyPr>
          <a:lstStyle/>
          <a:p>
            <a:r>
              <a:rPr kumimoji="1" lang="ja-JP" altLang="en-US" dirty="0"/>
              <a:t>多層パーセプトロン</a:t>
            </a:r>
            <a:endParaRPr lang="en-US" altLang="ja-JP" dirty="0"/>
          </a:p>
          <a:p>
            <a:pPr marL="594360" lvl="2" indent="-320040">
              <a:spcBef>
                <a:spcPts val="700"/>
              </a:spcBef>
              <a:buSzPct val="60000"/>
              <a:buFont typeface="Wingdings"/>
              <a:buChar char=""/>
            </a:pPr>
            <a:r>
              <a:rPr lang="ja-JP" altLang="en-US" dirty="0"/>
              <a:t>パーセプトロン</a:t>
            </a:r>
            <a:r>
              <a:rPr lang="en-US" altLang="ja-JP" dirty="0"/>
              <a:t>...</a:t>
            </a:r>
            <a:r>
              <a:rPr lang="ja-JP" altLang="en-US" dirty="0"/>
              <a:t>複数の信号を入力，</a:t>
            </a:r>
            <a:r>
              <a:rPr lang="ja-JP" altLang="en-US"/>
              <a:t>一つ出力</a:t>
            </a:r>
            <a:endParaRPr lang="en-US" altLang="ja-JP" dirty="0"/>
          </a:p>
          <a:p>
            <a:pPr marL="594360" lvl="2" indent="-320040">
              <a:spcBef>
                <a:spcPts val="700"/>
              </a:spcBef>
              <a:buSzPct val="60000"/>
              <a:buFont typeface="Wingdings"/>
              <a:buChar char=""/>
            </a:pPr>
            <a:endParaRPr lang="en-US" altLang="ja-JP" dirty="0"/>
          </a:p>
          <a:p>
            <a:endParaRPr kumimoji="1" lang="en-US" altLang="ja-JP" dirty="0"/>
          </a:p>
          <a:p>
            <a:endParaRPr kumimoji="1" lang="en-US" altLang="ja-JP" dirty="0"/>
          </a:p>
        </p:txBody>
      </p:sp>
      <p:grpSp>
        <p:nvGrpSpPr>
          <p:cNvPr id="19" name="図形グループ 18"/>
          <p:cNvGrpSpPr/>
          <p:nvPr/>
        </p:nvGrpSpPr>
        <p:grpSpPr>
          <a:xfrm>
            <a:off x="904299" y="3423840"/>
            <a:ext cx="3085809" cy="2347741"/>
            <a:chOff x="904299" y="3848755"/>
            <a:chExt cx="3085809" cy="2347741"/>
          </a:xfrm>
        </p:grpSpPr>
        <p:sp>
          <p:nvSpPr>
            <p:cNvPr id="6" name="円/楕円 5"/>
            <p:cNvSpPr/>
            <p:nvPr/>
          </p:nvSpPr>
          <p:spPr>
            <a:xfrm>
              <a:off x="2231885" y="4376015"/>
              <a:ext cx="1758223" cy="1108461"/>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円/楕円 6"/>
            <p:cNvSpPr/>
            <p:nvPr/>
          </p:nvSpPr>
          <p:spPr>
            <a:xfrm>
              <a:off x="904299" y="3848755"/>
              <a:ext cx="827337" cy="748956"/>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円/楕円 7"/>
            <p:cNvSpPr/>
            <p:nvPr/>
          </p:nvSpPr>
          <p:spPr>
            <a:xfrm>
              <a:off x="904299" y="5484476"/>
              <a:ext cx="827337" cy="712020"/>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矢印コネクタ 9"/>
            <p:cNvCxnSpPr/>
            <p:nvPr/>
          </p:nvCxnSpPr>
          <p:spPr>
            <a:xfrm flipV="1">
              <a:off x="1539232" y="5003381"/>
              <a:ext cx="942780" cy="712020"/>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cxnSp>
          <p:nvCxnSpPr>
            <p:cNvPr id="12" name="直線矢印コネクタ 11"/>
            <p:cNvCxnSpPr/>
            <p:nvPr/>
          </p:nvCxnSpPr>
          <p:spPr>
            <a:xfrm>
              <a:off x="1481510" y="4329849"/>
              <a:ext cx="1000502" cy="538826"/>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sp>
          <p:nvSpPr>
            <p:cNvPr id="15" name="テキスト ボックス 14"/>
            <p:cNvSpPr txBox="1"/>
            <p:nvPr/>
          </p:nvSpPr>
          <p:spPr>
            <a:xfrm>
              <a:off x="1169480" y="3914350"/>
              <a:ext cx="354484" cy="461665"/>
            </a:xfrm>
            <a:prstGeom prst="rect">
              <a:avLst/>
            </a:prstGeom>
            <a:ln w="38100" cmpd="sng">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a</a:t>
              </a:r>
              <a:endParaRPr kumimoji="1" lang="ja-JP" altLang="en-US" sz="2400" dirty="0"/>
            </a:p>
          </p:txBody>
        </p:sp>
        <p:sp>
          <p:nvSpPr>
            <p:cNvPr id="17" name="テキスト ボックス 16"/>
            <p:cNvSpPr txBox="1"/>
            <p:nvPr/>
          </p:nvSpPr>
          <p:spPr>
            <a:xfrm>
              <a:off x="1169480" y="5715401"/>
              <a:ext cx="354484" cy="461665"/>
            </a:xfrm>
            <a:prstGeom prst="rect">
              <a:avLst/>
            </a:prstGeom>
            <a:noFill/>
            <a:ln w="38100" cmpd="sng">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b</a:t>
              </a:r>
              <a:endParaRPr kumimoji="1" lang="ja-JP" altLang="en-US" sz="2400" dirty="0"/>
            </a:p>
          </p:txBody>
        </p:sp>
        <p:sp>
          <p:nvSpPr>
            <p:cNvPr id="18" name="テキスト ボックス 17"/>
            <p:cNvSpPr txBox="1"/>
            <p:nvPr/>
          </p:nvSpPr>
          <p:spPr>
            <a:xfrm>
              <a:off x="3481771" y="4688968"/>
              <a:ext cx="338554" cy="461665"/>
            </a:xfrm>
            <a:prstGeom prst="rect">
              <a:avLst/>
            </a:prstGeom>
            <a:ln w="38100" cmpd="sng">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y</a:t>
              </a:r>
              <a:endParaRPr kumimoji="1" lang="ja-JP" altLang="en-US" sz="2400" dirty="0"/>
            </a:p>
          </p:txBody>
        </p:sp>
      </p:grpSp>
      <p:sp>
        <p:nvSpPr>
          <p:cNvPr id="20" name="テキスト ボックス 19"/>
          <p:cNvSpPr txBox="1"/>
          <p:nvPr/>
        </p:nvSpPr>
        <p:spPr>
          <a:xfrm>
            <a:off x="904299" y="6138764"/>
            <a:ext cx="1600318" cy="369332"/>
          </a:xfrm>
          <a:prstGeom prst="rect">
            <a:avLst/>
          </a:prstGeom>
          <a:noFill/>
        </p:spPr>
        <p:txBody>
          <a:bodyPr wrap="none" rtlCol="0">
            <a:spAutoFit/>
          </a:bodyPr>
          <a:lstStyle/>
          <a:p>
            <a:r>
              <a:rPr kumimoji="1" lang="ja-JP" altLang="en-US" dirty="0"/>
              <a:t>パーセプトロン</a:t>
            </a:r>
          </a:p>
        </p:txBody>
      </p:sp>
      <p:pic>
        <p:nvPicPr>
          <p:cNvPr id="41" name="図 40" descr="tikz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340" y="3393216"/>
            <a:ext cx="2853069" cy="2237910"/>
          </a:xfrm>
          <a:prstGeom prst="rect">
            <a:avLst/>
          </a:prstGeom>
        </p:spPr>
      </p:pic>
      <p:sp>
        <p:nvSpPr>
          <p:cNvPr id="42" name="テキスト ボックス 41"/>
          <p:cNvSpPr txBox="1"/>
          <p:nvPr/>
        </p:nvSpPr>
        <p:spPr>
          <a:xfrm>
            <a:off x="4964023" y="6138764"/>
            <a:ext cx="2380279" cy="369332"/>
          </a:xfrm>
          <a:prstGeom prst="rect">
            <a:avLst/>
          </a:prstGeom>
          <a:noFill/>
        </p:spPr>
        <p:txBody>
          <a:bodyPr wrap="none" rtlCol="0">
            <a:spAutoFit/>
          </a:bodyPr>
          <a:lstStyle/>
          <a:p>
            <a:r>
              <a:rPr kumimoji="1" lang="ja-JP" altLang="en-US" dirty="0"/>
              <a:t>ニューラルネットワーク</a:t>
            </a:r>
          </a:p>
        </p:txBody>
      </p:sp>
      <p:sp>
        <p:nvSpPr>
          <p:cNvPr id="23" name="円/楕円 22">
            <a:extLst>
              <a:ext uri="{FF2B5EF4-FFF2-40B4-BE49-F238E27FC236}">
                <a16:creationId xmlns:a16="http://schemas.microsoft.com/office/drawing/2014/main" id="{5D62F1F4-22C7-ED4C-A27A-D911084DE1BC}"/>
              </a:ext>
            </a:extLst>
          </p:cNvPr>
          <p:cNvSpPr/>
          <p:nvPr/>
        </p:nvSpPr>
        <p:spPr>
          <a:xfrm>
            <a:off x="2533420" y="4299679"/>
            <a:ext cx="665641" cy="461665"/>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100"/>
              <a:t>計算</a:t>
            </a:r>
          </a:p>
        </p:txBody>
      </p:sp>
      <p:cxnSp>
        <p:nvCxnSpPr>
          <p:cNvPr id="25" name="直線矢印コネクタ 24">
            <a:extLst>
              <a:ext uri="{FF2B5EF4-FFF2-40B4-BE49-F238E27FC236}">
                <a16:creationId xmlns:a16="http://schemas.microsoft.com/office/drawing/2014/main" id="{A046A749-108A-254F-A4E4-2872D9848D44}"/>
              </a:ext>
            </a:extLst>
          </p:cNvPr>
          <p:cNvCxnSpPr>
            <a:cxnSpLocks/>
          </p:cNvCxnSpPr>
          <p:nvPr/>
        </p:nvCxnSpPr>
        <p:spPr>
          <a:xfrm>
            <a:off x="3301734" y="4578466"/>
            <a:ext cx="180037" cy="0"/>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sp>
        <p:nvSpPr>
          <p:cNvPr id="16" name="テキスト ボックス 15">
            <a:extLst>
              <a:ext uri="{FF2B5EF4-FFF2-40B4-BE49-F238E27FC236}">
                <a16:creationId xmlns:a16="http://schemas.microsoft.com/office/drawing/2014/main" id="{1036E6BD-4B63-9542-9CE3-982B1FCAA4CC}"/>
              </a:ext>
            </a:extLst>
          </p:cNvPr>
          <p:cNvSpPr txBox="1"/>
          <p:nvPr/>
        </p:nvSpPr>
        <p:spPr>
          <a:xfrm>
            <a:off x="3391752" y="4182150"/>
            <a:ext cx="466794" cy="261610"/>
          </a:xfrm>
          <a:prstGeom prst="rect">
            <a:avLst/>
          </a:prstGeom>
          <a:noFill/>
        </p:spPr>
        <p:txBody>
          <a:bodyPr wrap="none" rtlCol="0">
            <a:spAutoFit/>
          </a:bodyPr>
          <a:lstStyle/>
          <a:p>
            <a:r>
              <a:rPr kumimoji="1" lang="ja-JP" altLang="en-US" sz="1100"/>
              <a:t>出力</a:t>
            </a:r>
          </a:p>
        </p:txBody>
      </p:sp>
      <p:cxnSp>
        <p:nvCxnSpPr>
          <p:cNvPr id="28" name="直線矢印コネクタ 27">
            <a:extLst>
              <a:ext uri="{FF2B5EF4-FFF2-40B4-BE49-F238E27FC236}">
                <a16:creationId xmlns:a16="http://schemas.microsoft.com/office/drawing/2014/main" id="{D454BFDE-2724-C543-900D-2B967B682154}"/>
              </a:ext>
            </a:extLst>
          </p:cNvPr>
          <p:cNvCxnSpPr>
            <a:cxnSpLocks/>
          </p:cNvCxnSpPr>
          <p:nvPr/>
        </p:nvCxnSpPr>
        <p:spPr>
          <a:xfrm flipV="1">
            <a:off x="3895123" y="4168874"/>
            <a:ext cx="386258" cy="261610"/>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cxnSp>
        <p:nvCxnSpPr>
          <p:cNvPr id="30" name="直線矢印コネクタ 29">
            <a:extLst>
              <a:ext uri="{FF2B5EF4-FFF2-40B4-BE49-F238E27FC236}">
                <a16:creationId xmlns:a16="http://schemas.microsoft.com/office/drawing/2014/main" id="{F57932AB-A2F0-3544-827D-A581AD587169}"/>
              </a:ext>
            </a:extLst>
          </p:cNvPr>
          <p:cNvCxnSpPr>
            <a:cxnSpLocks/>
          </p:cNvCxnSpPr>
          <p:nvPr/>
        </p:nvCxnSpPr>
        <p:spPr>
          <a:xfrm flipV="1">
            <a:off x="3904236" y="4530511"/>
            <a:ext cx="358982" cy="4418"/>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cxnSp>
        <p:nvCxnSpPr>
          <p:cNvPr id="32" name="直線矢印コネクタ 31">
            <a:extLst>
              <a:ext uri="{FF2B5EF4-FFF2-40B4-BE49-F238E27FC236}">
                <a16:creationId xmlns:a16="http://schemas.microsoft.com/office/drawing/2014/main" id="{7BD3106B-A405-D143-86F2-17A7378B7079}"/>
              </a:ext>
            </a:extLst>
          </p:cNvPr>
          <p:cNvCxnSpPr>
            <a:cxnSpLocks/>
          </p:cNvCxnSpPr>
          <p:nvPr/>
        </p:nvCxnSpPr>
        <p:spPr>
          <a:xfrm>
            <a:off x="3900636" y="4652438"/>
            <a:ext cx="329597" cy="282038"/>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val="222672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ニューラルネットワーク</a:t>
            </a:r>
            <a:r>
              <a:rPr lang="ja-JP" altLang="en-US"/>
              <a:t>？</a:t>
            </a:r>
            <a:r>
              <a:rPr lang="en-US" altLang="ja-JP" dirty="0"/>
              <a:t> (2/2)</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7</a:t>
            </a:fld>
            <a:endParaRPr kumimoji="0" lang="en-US" dirty="0">
              <a:solidFill>
                <a:srgbClr val="FFFFFF"/>
              </a:solidFill>
            </a:endParaRPr>
          </a:p>
        </p:txBody>
      </p:sp>
      <p:sp>
        <p:nvSpPr>
          <p:cNvPr id="4" name="コンテンツ プレースホルダー 3"/>
          <p:cNvSpPr>
            <a:spLocks noGrp="1"/>
          </p:cNvSpPr>
          <p:nvPr>
            <p:ph sz="quarter" idx="1"/>
          </p:nvPr>
        </p:nvSpPr>
        <p:spPr/>
        <p:txBody>
          <a:bodyPr/>
          <a:lstStyle/>
          <a:p>
            <a:r>
              <a:rPr kumimoji="1" lang="en-US" altLang="ja-JP" sz="3200" dirty="0"/>
              <a:t>3</a:t>
            </a:r>
            <a:r>
              <a:rPr lang="ja-JP" altLang="en-US" sz="3200"/>
              <a:t>種類</a:t>
            </a:r>
            <a:r>
              <a:rPr kumimoji="1" lang="ja-JP" altLang="en-US" sz="3200"/>
              <a:t>の</a:t>
            </a:r>
            <a:r>
              <a:rPr kumimoji="1" lang="ja-JP" altLang="en-US" sz="3200" dirty="0"/>
              <a:t>層</a:t>
            </a:r>
            <a:endParaRPr kumimoji="1" lang="en-US" altLang="ja-JP" sz="3200" dirty="0"/>
          </a:p>
          <a:p>
            <a:pPr lvl="1"/>
            <a:r>
              <a:rPr lang="ja-JP" altLang="en-US" sz="2400" dirty="0"/>
              <a:t>入力層</a:t>
            </a:r>
            <a:r>
              <a:rPr lang="en-US" altLang="ja-JP" sz="2400" dirty="0"/>
              <a:t>... </a:t>
            </a:r>
            <a:r>
              <a:rPr lang="ja-JP" altLang="en-US" sz="2400" dirty="0"/>
              <a:t>データを入力</a:t>
            </a:r>
            <a:endParaRPr lang="en-US" altLang="ja-JP" sz="2400" dirty="0"/>
          </a:p>
          <a:p>
            <a:pPr lvl="1"/>
            <a:r>
              <a:rPr lang="ja-JP" altLang="en-US" sz="2400" dirty="0"/>
              <a:t>中間層</a:t>
            </a:r>
            <a:r>
              <a:rPr lang="en-US" altLang="ja-JP" sz="2400" dirty="0"/>
              <a:t>... </a:t>
            </a:r>
            <a:r>
              <a:rPr lang="ja-JP" altLang="en-US" sz="2400" dirty="0"/>
              <a:t>データを推測</a:t>
            </a:r>
            <a:endParaRPr lang="en-US" altLang="ja-JP" sz="2400" dirty="0"/>
          </a:p>
          <a:p>
            <a:pPr lvl="2"/>
            <a:r>
              <a:rPr lang="ja-JP" altLang="en-US" sz="2100" dirty="0"/>
              <a:t>複数存在する</a:t>
            </a:r>
            <a:endParaRPr lang="en-US" altLang="ja-JP" sz="2100" dirty="0"/>
          </a:p>
          <a:p>
            <a:pPr lvl="2"/>
            <a:r>
              <a:rPr lang="ja-JP" altLang="en-US" sz="2100" dirty="0">
                <a:solidFill>
                  <a:srgbClr val="FF0000"/>
                </a:solidFill>
              </a:rPr>
              <a:t>重みとバイアス</a:t>
            </a:r>
            <a:r>
              <a:rPr lang="ja-JP" altLang="en-US" sz="2100">
                <a:solidFill>
                  <a:srgbClr val="FF0000"/>
                </a:solidFill>
              </a:rPr>
              <a:t>を持つ</a:t>
            </a:r>
            <a:endParaRPr lang="en-US" altLang="ja-JP" sz="2100" dirty="0">
              <a:solidFill>
                <a:srgbClr val="FF0000"/>
              </a:solidFill>
            </a:endParaRPr>
          </a:p>
          <a:p>
            <a:pPr lvl="1"/>
            <a:r>
              <a:rPr lang="ja-JP" altLang="en-US" sz="2400" dirty="0"/>
              <a:t>出力層</a:t>
            </a:r>
            <a:r>
              <a:rPr lang="en-US" altLang="ja-JP" sz="2400" dirty="0"/>
              <a:t>... </a:t>
            </a:r>
            <a:r>
              <a:rPr lang="ja-JP" altLang="en-US" sz="2400" dirty="0"/>
              <a:t>結果表示</a:t>
            </a:r>
            <a:endParaRPr lang="en-US" altLang="ja-JP" sz="2400" dirty="0"/>
          </a:p>
          <a:p>
            <a:endParaRPr kumimoji="1" lang="en-US" altLang="ja-JP" sz="3200" dirty="0"/>
          </a:p>
          <a:p>
            <a:pPr marL="0" indent="0">
              <a:buNone/>
            </a:pPr>
            <a:endParaRPr kumimoji="1" lang="en-US" altLang="ja-JP" sz="3200" dirty="0"/>
          </a:p>
          <a:p>
            <a:pPr lvl="1"/>
            <a:endParaRPr kumimoji="1" lang="ja-JP" altLang="en-US" dirty="0"/>
          </a:p>
        </p:txBody>
      </p:sp>
      <p:pic>
        <p:nvPicPr>
          <p:cNvPr id="5" name="図 4" descr="tikz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861" y="2081007"/>
            <a:ext cx="3815089" cy="2992506"/>
          </a:xfrm>
          <a:prstGeom prst="rect">
            <a:avLst/>
          </a:prstGeom>
        </p:spPr>
      </p:pic>
      <p:cxnSp>
        <p:nvCxnSpPr>
          <p:cNvPr id="7" name="直線コネクタ 6"/>
          <p:cNvCxnSpPr/>
          <p:nvPr/>
        </p:nvCxnSpPr>
        <p:spPr>
          <a:xfrm>
            <a:off x="5752880" y="1828159"/>
            <a:ext cx="0" cy="426784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7386791" y="1867776"/>
            <a:ext cx="0" cy="4267841"/>
          </a:xfrm>
          <a:prstGeom prst="line">
            <a:avLst/>
          </a:prstGeom>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4540734" y="5384556"/>
            <a:ext cx="877163" cy="369332"/>
          </a:xfrm>
          <a:prstGeom prst="rect">
            <a:avLst/>
          </a:prstGeom>
          <a:noFill/>
        </p:spPr>
        <p:txBody>
          <a:bodyPr wrap="none" rtlCol="0">
            <a:spAutoFit/>
          </a:bodyPr>
          <a:lstStyle/>
          <a:p>
            <a:r>
              <a:rPr kumimoji="1" lang="en-US" altLang="en-US" dirty="0"/>
              <a:t>入力層</a:t>
            </a:r>
            <a:endParaRPr kumimoji="1" lang="ja-JP" altLang="en-US" dirty="0"/>
          </a:p>
        </p:txBody>
      </p:sp>
      <p:sp>
        <p:nvSpPr>
          <p:cNvPr id="10" name="テキスト ボックス 9"/>
          <p:cNvSpPr txBox="1"/>
          <p:nvPr/>
        </p:nvSpPr>
        <p:spPr>
          <a:xfrm>
            <a:off x="6097683" y="5398549"/>
            <a:ext cx="877163" cy="369332"/>
          </a:xfrm>
          <a:prstGeom prst="rect">
            <a:avLst/>
          </a:prstGeom>
          <a:noFill/>
        </p:spPr>
        <p:txBody>
          <a:bodyPr wrap="none" rtlCol="0">
            <a:spAutoFit/>
          </a:bodyPr>
          <a:lstStyle/>
          <a:p>
            <a:r>
              <a:rPr kumimoji="1" lang="ja-JP" altLang="en-US" dirty="0"/>
              <a:t>中間</a:t>
            </a:r>
            <a:r>
              <a:rPr kumimoji="1" lang="en-US" altLang="en-US" dirty="0"/>
              <a:t>層</a:t>
            </a:r>
            <a:endParaRPr kumimoji="1" lang="ja-JP" altLang="en-US" dirty="0"/>
          </a:p>
        </p:txBody>
      </p:sp>
      <p:sp>
        <p:nvSpPr>
          <p:cNvPr id="11" name="テキスト ボックス 10"/>
          <p:cNvSpPr txBox="1"/>
          <p:nvPr/>
        </p:nvSpPr>
        <p:spPr>
          <a:xfrm>
            <a:off x="7643928" y="5384556"/>
            <a:ext cx="877163" cy="369332"/>
          </a:xfrm>
          <a:prstGeom prst="rect">
            <a:avLst/>
          </a:prstGeom>
          <a:noFill/>
        </p:spPr>
        <p:txBody>
          <a:bodyPr wrap="none" rtlCol="0">
            <a:spAutoFit/>
          </a:bodyPr>
          <a:lstStyle/>
          <a:p>
            <a:r>
              <a:rPr kumimoji="1" lang="ja-JP" altLang="en-US" dirty="0"/>
              <a:t>出力</a:t>
            </a:r>
            <a:r>
              <a:rPr kumimoji="1" lang="en-US" altLang="en-US" dirty="0"/>
              <a:t>層</a:t>
            </a:r>
            <a:endParaRPr kumimoji="1" lang="ja-JP" altLang="en-US" dirty="0"/>
          </a:p>
        </p:txBody>
      </p:sp>
    </p:spTree>
    <p:extLst>
      <p:ext uri="{BB962C8B-B14F-4D97-AF65-F5344CB8AC3E}">
        <p14:creationId xmlns:p14="http://schemas.microsoft.com/office/powerpoint/2010/main" val="105662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中間層での値の伝播</a:t>
            </a:r>
            <a:endParaRPr kumimoji="1" lang="ja-JP" altLang="en-US" dirty="0"/>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8</a:t>
            </a:fld>
            <a:endParaRPr kumimoji="0" lang="en-US" dirty="0">
              <a:solidFill>
                <a:srgbClr val="FFFFFF"/>
              </a:solidFill>
            </a:endParaRPr>
          </a:p>
        </p:txBody>
      </p:sp>
      <p:sp>
        <p:nvSpPr>
          <p:cNvPr id="4" name="コンテンツ プレースホルダー 3"/>
          <p:cNvSpPr>
            <a:spLocks noGrp="1"/>
          </p:cNvSpPr>
          <p:nvPr>
            <p:ph sz="quarter" idx="1"/>
          </p:nvPr>
        </p:nvSpPr>
        <p:spPr>
          <a:xfrm>
            <a:off x="189358" y="1898261"/>
            <a:ext cx="4903085" cy="4500076"/>
          </a:xfrm>
          <a:ln>
            <a:noFill/>
          </a:ln>
        </p:spPr>
        <p:txBody>
          <a:bodyPr/>
          <a:lstStyle/>
          <a:p>
            <a:r>
              <a:rPr kumimoji="1" lang="ja-JP" altLang="en-US" dirty="0"/>
              <a:t>重み付き入力信号の総和</a:t>
            </a:r>
            <a:r>
              <a:rPr lang="en-US" altLang="ja-JP" dirty="0"/>
              <a:t>a</a:t>
            </a:r>
            <a:r>
              <a:rPr lang="ja-JP" altLang="en-US" dirty="0"/>
              <a:t>を計算</a:t>
            </a:r>
            <a:endParaRPr lang="en-US" altLang="ja-JP" dirty="0"/>
          </a:p>
          <a:p>
            <a:endParaRPr kumimoji="1" lang="en-US" altLang="ja-JP" dirty="0"/>
          </a:p>
          <a:p>
            <a:endParaRPr lang="en-US" altLang="ja-JP" dirty="0"/>
          </a:p>
          <a:p>
            <a:r>
              <a:rPr lang="en-US" altLang="en-US" dirty="0"/>
              <a:t>a</a:t>
            </a:r>
            <a:r>
              <a:rPr lang="ja-JP" altLang="en-US" dirty="0"/>
              <a:t>を</a:t>
            </a:r>
            <a:r>
              <a:rPr lang="ja-JP" altLang="en-US" dirty="0">
                <a:solidFill>
                  <a:srgbClr val="FF0000"/>
                </a:solidFill>
              </a:rPr>
              <a:t>活性化関数</a:t>
            </a:r>
            <a:r>
              <a:rPr lang="en-US" altLang="ja-JP" dirty="0"/>
              <a:t>h(a)</a:t>
            </a:r>
            <a:r>
              <a:rPr lang="ja-JP" altLang="en-US" dirty="0"/>
              <a:t>にかけ，出力</a:t>
            </a:r>
            <a:endParaRPr kumimoji="1" lang="en-US" altLang="ja-JP" dirty="0"/>
          </a:p>
        </p:txBody>
      </p:sp>
      <p:grpSp>
        <p:nvGrpSpPr>
          <p:cNvPr id="5" name="図形グループ 4"/>
          <p:cNvGrpSpPr/>
          <p:nvPr/>
        </p:nvGrpSpPr>
        <p:grpSpPr>
          <a:xfrm>
            <a:off x="4758927" y="2546072"/>
            <a:ext cx="4007121" cy="3485283"/>
            <a:chOff x="904299" y="3848755"/>
            <a:chExt cx="2097203" cy="2347741"/>
          </a:xfrm>
        </p:grpSpPr>
        <p:sp>
          <p:nvSpPr>
            <p:cNvPr id="6" name="円/楕円 5"/>
            <p:cNvSpPr/>
            <p:nvPr/>
          </p:nvSpPr>
          <p:spPr>
            <a:xfrm>
              <a:off x="2122160" y="4623371"/>
              <a:ext cx="879342" cy="1018367"/>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円/楕円 6"/>
            <p:cNvSpPr/>
            <p:nvPr/>
          </p:nvSpPr>
          <p:spPr>
            <a:xfrm>
              <a:off x="904299" y="3848755"/>
              <a:ext cx="827337" cy="748956"/>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円/楕円 7"/>
            <p:cNvSpPr/>
            <p:nvPr/>
          </p:nvSpPr>
          <p:spPr>
            <a:xfrm>
              <a:off x="904299" y="5484476"/>
              <a:ext cx="827337" cy="712020"/>
            </a:xfrm>
            <a:prstGeom prst="ellipse">
              <a:avLst/>
            </a:prstGeom>
            <a:ln w="38100" cmpd="sng"/>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矢印コネクタ 8"/>
            <p:cNvCxnSpPr/>
            <p:nvPr/>
          </p:nvCxnSpPr>
          <p:spPr>
            <a:xfrm flipV="1">
              <a:off x="1539232" y="5239025"/>
              <a:ext cx="664491" cy="476377"/>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cxnSp>
          <p:nvCxnSpPr>
            <p:cNvPr id="10" name="直線矢印コネクタ 9"/>
            <p:cNvCxnSpPr/>
            <p:nvPr/>
          </p:nvCxnSpPr>
          <p:spPr>
            <a:xfrm>
              <a:off x="1481510" y="4329849"/>
              <a:ext cx="722213" cy="598191"/>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sp>
          <p:nvSpPr>
            <p:cNvPr id="11" name="テキスト ボックス 10"/>
            <p:cNvSpPr txBox="1"/>
            <p:nvPr/>
          </p:nvSpPr>
          <p:spPr>
            <a:xfrm>
              <a:off x="1169480" y="3914350"/>
              <a:ext cx="401540" cy="396417"/>
            </a:xfrm>
            <a:prstGeom prst="rect">
              <a:avLst/>
            </a:prstGeom>
            <a:ln w="38100" cmpd="sng">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x1</a:t>
              </a:r>
              <a:endParaRPr kumimoji="1" lang="ja-JP" altLang="en-US" sz="2400" dirty="0"/>
            </a:p>
          </p:txBody>
        </p:sp>
        <p:sp>
          <p:nvSpPr>
            <p:cNvPr id="12" name="テキスト ボックス 11"/>
            <p:cNvSpPr txBox="1"/>
            <p:nvPr/>
          </p:nvSpPr>
          <p:spPr>
            <a:xfrm>
              <a:off x="1169480" y="5715401"/>
              <a:ext cx="401540" cy="396417"/>
            </a:xfrm>
            <a:prstGeom prst="rect">
              <a:avLst/>
            </a:prstGeom>
            <a:noFill/>
            <a:ln w="38100" cmpd="sng">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x2</a:t>
              </a:r>
              <a:endParaRPr kumimoji="1" lang="ja-JP" altLang="en-US" sz="2400" dirty="0"/>
            </a:p>
          </p:txBody>
        </p:sp>
        <p:sp>
          <p:nvSpPr>
            <p:cNvPr id="13" name="テキスト ボックス 12"/>
            <p:cNvSpPr txBox="1"/>
            <p:nvPr/>
          </p:nvSpPr>
          <p:spPr>
            <a:xfrm>
              <a:off x="2203723" y="4928040"/>
              <a:ext cx="185526" cy="310985"/>
            </a:xfrm>
            <a:prstGeom prst="rect">
              <a:avLst/>
            </a:prstGeom>
            <a:ln w="38100" cmpd="sng">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a</a:t>
              </a:r>
              <a:endParaRPr kumimoji="1" lang="ja-JP" altLang="en-US" sz="2400" dirty="0"/>
            </a:p>
          </p:txBody>
        </p:sp>
      </p:grpSp>
      <p:sp>
        <p:nvSpPr>
          <p:cNvPr id="19" name="テキスト ボックス 18"/>
          <p:cNvSpPr txBox="1"/>
          <p:nvPr/>
        </p:nvSpPr>
        <p:spPr>
          <a:xfrm>
            <a:off x="8321181" y="4176880"/>
            <a:ext cx="338554" cy="461665"/>
          </a:xfrm>
          <a:prstGeom prst="rect">
            <a:avLst/>
          </a:prstGeom>
          <a:ln w="38100" cmpd="sng">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2400" dirty="0"/>
              <a:t>y</a:t>
            </a:r>
            <a:endParaRPr kumimoji="1" lang="ja-JP" altLang="en-US" sz="2400" dirty="0"/>
          </a:p>
        </p:txBody>
      </p:sp>
      <p:cxnSp>
        <p:nvCxnSpPr>
          <p:cNvPr id="21" name="直線矢印コネクタ 20"/>
          <p:cNvCxnSpPr/>
          <p:nvPr/>
        </p:nvCxnSpPr>
        <p:spPr>
          <a:xfrm>
            <a:off x="7753881" y="4445312"/>
            <a:ext cx="4232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7658169" y="3948461"/>
            <a:ext cx="538241" cy="369332"/>
          </a:xfrm>
          <a:prstGeom prst="rect">
            <a:avLst/>
          </a:prstGeom>
          <a:noFill/>
        </p:spPr>
        <p:txBody>
          <a:bodyPr wrap="none" rtlCol="0">
            <a:spAutoFit/>
          </a:bodyPr>
          <a:lstStyle/>
          <a:p>
            <a:r>
              <a:rPr kumimoji="1" lang="en-US" altLang="ja-JP" dirty="0"/>
              <a:t>h(a)</a:t>
            </a:r>
            <a:endParaRPr kumimoji="1" lang="ja-JP" altLang="en-US" dirty="0"/>
          </a:p>
        </p:txBody>
      </p:sp>
      <p:sp>
        <p:nvSpPr>
          <p:cNvPr id="26" name="テキスト ボックス 25"/>
          <p:cNvSpPr txBox="1"/>
          <p:nvPr/>
        </p:nvSpPr>
        <p:spPr>
          <a:xfrm>
            <a:off x="6619898" y="3327073"/>
            <a:ext cx="465993" cy="369332"/>
          </a:xfrm>
          <a:prstGeom prst="rect">
            <a:avLst/>
          </a:prstGeom>
          <a:noFill/>
        </p:spPr>
        <p:txBody>
          <a:bodyPr wrap="none" rtlCol="0">
            <a:spAutoFit/>
          </a:bodyPr>
          <a:lstStyle/>
          <a:p>
            <a:r>
              <a:rPr kumimoji="1" lang="en-US" altLang="ja-JP" dirty="0"/>
              <a:t>w1</a:t>
            </a:r>
            <a:endParaRPr kumimoji="1" lang="ja-JP" altLang="en-US" dirty="0"/>
          </a:p>
        </p:txBody>
      </p:sp>
      <p:sp>
        <p:nvSpPr>
          <p:cNvPr id="27" name="テキスト ボックス 26"/>
          <p:cNvSpPr txBox="1"/>
          <p:nvPr/>
        </p:nvSpPr>
        <p:spPr>
          <a:xfrm>
            <a:off x="6155105" y="4483800"/>
            <a:ext cx="465993" cy="369332"/>
          </a:xfrm>
          <a:prstGeom prst="rect">
            <a:avLst/>
          </a:prstGeom>
          <a:noFill/>
        </p:spPr>
        <p:txBody>
          <a:bodyPr wrap="none" rtlCol="0">
            <a:spAutoFit/>
          </a:bodyPr>
          <a:lstStyle/>
          <a:p>
            <a:r>
              <a:rPr kumimoji="1" lang="en-US" altLang="ja-JP" dirty="0"/>
              <a:t>w2</a:t>
            </a:r>
            <a:endParaRPr kumimoji="1" lang="ja-JP" altLang="en-US" dirty="0"/>
          </a:p>
        </p:txBody>
      </p:sp>
      <p:sp>
        <p:nvSpPr>
          <p:cNvPr id="31" name="テキスト ボックス 30"/>
          <p:cNvSpPr txBox="1"/>
          <p:nvPr/>
        </p:nvSpPr>
        <p:spPr>
          <a:xfrm>
            <a:off x="6220169" y="1959165"/>
            <a:ext cx="1148797" cy="369332"/>
          </a:xfrm>
          <a:prstGeom prst="rect">
            <a:avLst/>
          </a:prstGeom>
          <a:noFill/>
          <a:ln w="38100" cmpd="sng">
            <a:solidFill>
              <a:srgbClr val="BFBFBF"/>
            </a:solidFill>
          </a:ln>
        </p:spPr>
        <p:txBody>
          <a:bodyPr wrap="none" rtlCol="0">
            <a:spAutoFit/>
          </a:bodyPr>
          <a:lstStyle/>
          <a:p>
            <a:r>
              <a:rPr kumimoji="1" lang="ja-JP" altLang="en-US" dirty="0"/>
              <a:t>バイアス</a:t>
            </a:r>
            <a:r>
              <a:rPr kumimoji="1" lang="en-US" altLang="ja-JP" dirty="0"/>
              <a:t>b</a:t>
            </a:r>
            <a:endParaRPr kumimoji="1" lang="ja-JP" altLang="en-US" dirty="0"/>
          </a:p>
        </p:txBody>
      </p:sp>
      <p:cxnSp>
        <p:nvCxnSpPr>
          <p:cNvPr id="32" name="直線矢印コネクタ 31"/>
          <p:cNvCxnSpPr>
            <a:endCxn id="13" idx="0"/>
          </p:cNvCxnSpPr>
          <p:nvPr/>
        </p:nvCxnSpPr>
        <p:spPr>
          <a:xfrm>
            <a:off x="6856160" y="2328497"/>
            <a:ext cx="562815" cy="1819802"/>
          </a:xfrm>
          <a:prstGeom prst="straightConnector1">
            <a:avLst/>
          </a:prstGeom>
          <a:ln w="38100" cmpd="sng">
            <a:tailEnd type="arrow"/>
          </a:ln>
        </p:spPr>
        <p:style>
          <a:lnRef idx="2">
            <a:schemeClr val="accent6"/>
          </a:lnRef>
          <a:fillRef idx="1">
            <a:schemeClr val="lt1"/>
          </a:fillRef>
          <a:effectRef idx="0">
            <a:schemeClr val="accent6"/>
          </a:effectRef>
          <a:fontRef idx="minor">
            <a:schemeClr val="dk1"/>
          </a:fontRef>
        </p:style>
      </p:cxnSp>
      <p:sp>
        <p:nvSpPr>
          <p:cNvPr id="34" name="テキスト ボックス 33"/>
          <p:cNvSpPr txBox="1"/>
          <p:nvPr/>
        </p:nvSpPr>
        <p:spPr>
          <a:xfrm>
            <a:off x="1053297" y="3096240"/>
            <a:ext cx="3053384" cy="461665"/>
          </a:xfrm>
          <a:prstGeom prst="rect">
            <a:avLst/>
          </a:prstGeom>
          <a:noFill/>
        </p:spPr>
        <p:txBody>
          <a:bodyPr wrap="none" rtlCol="0">
            <a:spAutoFit/>
          </a:bodyPr>
          <a:lstStyle/>
          <a:p>
            <a:r>
              <a:rPr kumimoji="1" lang="en-US" altLang="ja-JP" sz="2400" dirty="0">
                <a:cs typeface="Avenir Book"/>
              </a:rPr>
              <a:t>a = x1w1 + x2w2 + b</a:t>
            </a:r>
            <a:endParaRPr kumimoji="1" lang="ja-JP" altLang="en-US" sz="2400" dirty="0">
              <a:cs typeface="Avenir Book"/>
            </a:endParaRPr>
          </a:p>
        </p:txBody>
      </p:sp>
      <p:sp>
        <p:nvSpPr>
          <p:cNvPr id="35" name="テキスト ボックス 34"/>
          <p:cNvSpPr txBox="1"/>
          <p:nvPr/>
        </p:nvSpPr>
        <p:spPr>
          <a:xfrm>
            <a:off x="1835535" y="5305139"/>
            <a:ext cx="1185090" cy="461665"/>
          </a:xfrm>
          <a:prstGeom prst="rect">
            <a:avLst/>
          </a:prstGeom>
          <a:noFill/>
        </p:spPr>
        <p:txBody>
          <a:bodyPr wrap="none" rtlCol="0">
            <a:spAutoFit/>
          </a:bodyPr>
          <a:lstStyle/>
          <a:p>
            <a:r>
              <a:rPr kumimoji="1" lang="en-US" altLang="ja-JP" sz="2400" dirty="0">
                <a:cs typeface="Avenir Book"/>
              </a:rPr>
              <a:t>y = h(a) </a:t>
            </a:r>
            <a:endParaRPr kumimoji="1" lang="ja-JP" altLang="en-US" sz="2400" dirty="0">
              <a:cs typeface="Avenir Book"/>
            </a:endParaRPr>
          </a:p>
        </p:txBody>
      </p:sp>
    </p:spTree>
    <p:extLst>
      <p:ext uri="{BB962C8B-B14F-4D97-AF65-F5344CB8AC3E}">
        <p14:creationId xmlns:p14="http://schemas.microsoft.com/office/powerpoint/2010/main" val="198148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活性化関数</a:t>
            </a:r>
          </a:p>
        </p:txBody>
      </p:sp>
      <p:sp>
        <p:nvSpPr>
          <p:cNvPr id="3" name="スライド番号プレースホルダー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9</a:t>
            </a:fld>
            <a:endParaRPr kumimoji="0" lang="en-US" dirty="0">
              <a:solidFill>
                <a:srgbClr val="FFFFFF"/>
              </a:solidFill>
            </a:endParaRPr>
          </a:p>
        </p:txBody>
      </p:sp>
      <p:sp>
        <p:nvSpPr>
          <p:cNvPr id="4" name="コンテンツ プレースホルダー 3"/>
          <p:cNvSpPr>
            <a:spLocks noGrp="1"/>
          </p:cNvSpPr>
          <p:nvPr>
            <p:ph sz="quarter" idx="1"/>
          </p:nvPr>
        </p:nvSpPr>
        <p:spPr>
          <a:xfrm>
            <a:off x="208600" y="1641653"/>
            <a:ext cx="5522670" cy="4901229"/>
          </a:xfrm>
        </p:spPr>
        <p:txBody>
          <a:bodyPr>
            <a:normAutofit lnSpcReduction="10000"/>
          </a:bodyPr>
          <a:lstStyle/>
          <a:p>
            <a:r>
              <a:rPr kumimoji="1" lang="ja-JP" altLang="en-US" dirty="0"/>
              <a:t>入力信号を出力信号へと変換</a:t>
            </a:r>
            <a:endParaRPr kumimoji="1" lang="en-US" altLang="ja-JP" dirty="0"/>
          </a:p>
          <a:p>
            <a:pPr marL="0" indent="0">
              <a:buNone/>
            </a:pPr>
            <a:r>
              <a:rPr lang="en-US" altLang="ja-JP" dirty="0"/>
              <a:t>   </a:t>
            </a:r>
            <a:r>
              <a:rPr kumimoji="1" lang="ja-JP" altLang="en-US" dirty="0"/>
              <a:t>する関数</a:t>
            </a:r>
            <a:endParaRPr kumimoji="1" lang="en-US" altLang="ja-JP" dirty="0"/>
          </a:p>
          <a:p>
            <a:pPr lvl="1"/>
            <a:r>
              <a:rPr lang="en-US" altLang="ja-JP" dirty="0"/>
              <a:t>Sigmoid</a:t>
            </a:r>
            <a:r>
              <a:rPr lang="ja-JP" altLang="en-US" dirty="0"/>
              <a:t>関数</a:t>
            </a:r>
            <a:endParaRPr lang="en-US" altLang="ja-JP" dirty="0"/>
          </a:p>
          <a:p>
            <a:pPr lvl="2"/>
            <a:r>
              <a:rPr lang="en-US" altLang="ja-JP" dirty="0"/>
              <a:t>h(x) = 1/(1+e</a:t>
            </a:r>
            <a:r>
              <a:rPr lang="en-US" altLang="ja-JP" baseline="30000" dirty="0"/>
              <a:t>-x</a:t>
            </a:r>
            <a:r>
              <a:rPr lang="en-US" altLang="ja-JP" dirty="0"/>
              <a:t>)</a:t>
            </a:r>
          </a:p>
          <a:p>
            <a:pPr lvl="2"/>
            <a:r>
              <a:rPr lang="ja-JP" altLang="en-US" dirty="0"/>
              <a:t>微分の計算が容易</a:t>
            </a:r>
            <a:endParaRPr lang="en-US" altLang="ja-JP" dirty="0"/>
          </a:p>
          <a:p>
            <a:pPr marL="685800" lvl="2" indent="0">
              <a:buNone/>
            </a:pPr>
            <a:endParaRPr lang="en-US" altLang="ja-JP" dirty="0"/>
          </a:p>
          <a:p>
            <a:pPr lvl="1"/>
            <a:r>
              <a:rPr lang="en-US" altLang="ja-JP" dirty="0" err="1"/>
              <a:t>ReLU</a:t>
            </a:r>
            <a:r>
              <a:rPr lang="ja-JP" altLang="en-US" dirty="0"/>
              <a:t>関数</a:t>
            </a:r>
            <a:endParaRPr lang="en-US" altLang="ja-JP" dirty="0"/>
          </a:p>
          <a:p>
            <a:pPr lvl="2"/>
            <a:r>
              <a:rPr lang="en-US" altLang="ja-JP" dirty="0"/>
              <a:t>h(x) = x(x&gt;0),  0 (x≤0)</a:t>
            </a:r>
          </a:p>
          <a:p>
            <a:pPr lvl="2"/>
            <a:r>
              <a:rPr lang="en-US" altLang="ja-JP" dirty="0"/>
              <a:t>2011</a:t>
            </a:r>
            <a:r>
              <a:rPr lang="ja-JP" altLang="en-US" dirty="0"/>
              <a:t>年，</a:t>
            </a:r>
            <a:r>
              <a:rPr lang="en-US" altLang="ja-JP" dirty="0"/>
              <a:t>Xavier</a:t>
            </a:r>
            <a:r>
              <a:rPr lang="ja-JP" altLang="en-US" dirty="0"/>
              <a:t>らによって提唱</a:t>
            </a:r>
            <a:endParaRPr lang="en-US" altLang="ja-JP" dirty="0"/>
          </a:p>
          <a:p>
            <a:pPr lvl="2"/>
            <a:endParaRPr lang="en-US" altLang="ja-JP" dirty="0"/>
          </a:p>
          <a:p>
            <a:pPr lvl="1"/>
            <a:r>
              <a:rPr lang="ja-JP" altLang="en-US" dirty="0"/>
              <a:t>一般的に，</a:t>
            </a:r>
            <a:r>
              <a:rPr lang="en-US" altLang="ja-JP" dirty="0" err="1">
                <a:solidFill>
                  <a:srgbClr val="FF0000"/>
                </a:solidFill>
              </a:rPr>
              <a:t>ReLU</a:t>
            </a:r>
            <a:r>
              <a:rPr lang="ja-JP" altLang="en-US" dirty="0">
                <a:solidFill>
                  <a:srgbClr val="FF0000"/>
                </a:solidFill>
              </a:rPr>
              <a:t>関数が用いられる</a:t>
            </a:r>
            <a:endParaRPr lang="en-US" altLang="ja-JP" dirty="0">
              <a:solidFill>
                <a:srgbClr val="FF0000"/>
              </a:solidFill>
            </a:endParaRPr>
          </a:p>
        </p:txBody>
      </p:sp>
      <p:pic>
        <p:nvPicPr>
          <p:cNvPr id="5" name="図 4" descr="sigmoi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270" y="1641653"/>
            <a:ext cx="3034778" cy="2276084"/>
          </a:xfrm>
          <a:prstGeom prst="rect">
            <a:avLst/>
          </a:prstGeom>
        </p:spPr>
      </p:pic>
      <p:pic>
        <p:nvPicPr>
          <p:cNvPr id="6" name="図 5" descr="rel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270" y="4232879"/>
            <a:ext cx="2794668" cy="2098322"/>
          </a:xfrm>
          <a:prstGeom prst="rect">
            <a:avLst/>
          </a:prstGeom>
        </p:spPr>
      </p:pic>
      <p:sp>
        <p:nvSpPr>
          <p:cNvPr id="7" name="テキスト ボックス 6"/>
          <p:cNvSpPr txBox="1"/>
          <p:nvPr/>
        </p:nvSpPr>
        <p:spPr>
          <a:xfrm>
            <a:off x="6734141" y="3733071"/>
            <a:ext cx="1117689" cy="369332"/>
          </a:xfrm>
          <a:prstGeom prst="rect">
            <a:avLst/>
          </a:prstGeom>
          <a:noFill/>
        </p:spPr>
        <p:txBody>
          <a:bodyPr wrap="none" rtlCol="0">
            <a:spAutoFit/>
          </a:bodyPr>
          <a:lstStyle/>
          <a:p>
            <a:r>
              <a:rPr kumimoji="1" lang="en-US" altLang="ja-JP" dirty="0"/>
              <a:t>↑sigmoid</a:t>
            </a:r>
            <a:endParaRPr kumimoji="1" lang="ja-JP" altLang="en-US" dirty="0"/>
          </a:p>
        </p:txBody>
      </p:sp>
      <p:sp>
        <p:nvSpPr>
          <p:cNvPr id="8" name="テキスト ボックス 7"/>
          <p:cNvSpPr txBox="1"/>
          <p:nvPr/>
        </p:nvSpPr>
        <p:spPr>
          <a:xfrm>
            <a:off x="6734141" y="6292712"/>
            <a:ext cx="865441" cy="369332"/>
          </a:xfrm>
          <a:prstGeom prst="rect">
            <a:avLst/>
          </a:prstGeom>
          <a:noFill/>
        </p:spPr>
        <p:txBody>
          <a:bodyPr wrap="none" rtlCol="0">
            <a:spAutoFit/>
          </a:bodyPr>
          <a:lstStyle/>
          <a:p>
            <a:r>
              <a:rPr kumimoji="1" lang="en-US" altLang="ja-JP" dirty="0"/>
              <a:t>↑</a:t>
            </a:r>
            <a:r>
              <a:rPr kumimoji="1" lang="en-US" altLang="ja-JP" dirty="0" err="1"/>
              <a:t>ReLU</a:t>
            </a:r>
            <a:endParaRPr kumimoji="1" lang="ja-JP" altLang="en-US" dirty="0"/>
          </a:p>
        </p:txBody>
      </p:sp>
    </p:spTree>
    <p:extLst>
      <p:ext uri="{BB962C8B-B14F-4D97-AF65-F5344CB8AC3E}">
        <p14:creationId xmlns:p14="http://schemas.microsoft.com/office/powerpoint/2010/main" val="40891507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1482</TotalTime>
  <Words>916</Words>
  <Application>Microsoft Macintosh PowerPoint</Application>
  <PresentationFormat>画面に合わせる (4:3)</PresentationFormat>
  <Paragraphs>229</Paragraphs>
  <Slides>24</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33" baseType="lpstr">
      <vt:lpstr>Avenir Book</vt:lpstr>
      <vt:lpstr>Avenir Oblique</vt:lpstr>
      <vt:lpstr>Calibri</vt:lpstr>
      <vt:lpstr>Impact</vt:lpstr>
      <vt:lpstr>Tw Cen MT</vt:lpstr>
      <vt:lpstr>Wingdings</vt:lpstr>
      <vt:lpstr>Wingdings 2</vt:lpstr>
      <vt:lpstr>デザート</vt:lpstr>
      <vt:lpstr>文書</vt:lpstr>
      <vt:lpstr>PowerPoint プレゼンテーション</vt:lpstr>
      <vt:lpstr>本勉強会の目標</vt:lpstr>
      <vt:lpstr>本日の予定</vt:lpstr>
      <vt:lpstr>Deep Learningってなんぞや</vt:lpstr>
      <vt:lpstr>Deep Learningの特徴</vt:lpstr>
      <vt:lpstr>ニューラルネットワーク？ (1/2)</vt:lpstr>
      <vt:lpstr>ニューラルネットワーク？ (2/2)</vt:lpstr>
      <vt:lpstr>中間層での値の伝播</vt:lpstr>
      <vt:lpstr>活性化関数</vt:lpstr>
      <vt:lpstr>出力層での処理</vt:lpstr>
      <vt:lpstr>ニューラルネットワークの学習</vt:lpstr>
      <vt:lpstr>損失関数の例</vt:lpstr>
      <vt:lpstr>重みパラメータの更新</vt:lpstr>
      <vt:lpstr>勾配法の式</vt:lpstr>
      <vt:lpstr>勾配法の式(例)</vt:lpstr>
      <vt:lpstr>ここまでのまとめ</vt:lpstr>
      <vt:lpstr>出典</vt:lpstr>
      <vt:lpstr>PowerPoint プレゼンテーション</vt:lpstr>
      <vt:lpstr>誤差逆伝播法 (1/5)</vt:lpstr>
      <vt:lpstr>誤差逆伝播法 (2/5)</vt:lpstr>
      <vt:lpstr>誤差逆伝播法 (3/5)</vt:lpstr>
      <vt:lpstr>誤差逆伝播法 (4/5)</vt:lpstr>
      <vt:lpstr>誤差逆伝播法 (5/5)</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RealPen: Providing Realism in Handwriting Tasks on Touch Surfaces using Auditory-Tactile Feedback</dc:title>
  <dc:creator>我妻 正太郎</dc:creator>
  <cp:lastModifiedBy>我妻正太郎</cp:lastModifiedBy>
  <cp:revision>82</cp:revision>
  <cp:lastPrinted>2017-10-18T03:18:50Z</cp:lastPrinted>
  <dcterms:created xsi:type="dcterms:W3CDTF">2017-10-17T17:54:19Z</dcterms:created>
  <dcterms:modified xsi:type="dcterms:W3CDTF">2019-05-12T08:57:58Z</dcterms:modified>
</cp:coreProperties>
</file>