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3E7A3-3F69-1F41-AAEE-9BD64EF37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B02AC1-560D-514C-A3BB-22D64F43C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A7141A-7BF6-1947-811C-199F66FF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744354-F5F1-B341-9BE8-88AD3581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52E78E-2F5B-464D-997A-9F331480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37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9C168-1366-6B40-A699-5FD3F50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B8B0F7-2209-C847-AA5B-5EC8519DD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5DE8C-80D9-DB40-9584-038B6E8E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D0318-C823-ED42-9326-2DA6DD9B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D9C50-7126-1849-8377-62B1904C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63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5CBF7F-DD97-D147-8260-E2F7D7D61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8625B1-C66A-0B47-8617-45C3996E7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46F19A-8943-F241-9553-01D93EC0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01422-76DA-9842-BCBE-815EADD0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4D2877-EDCA-BC4A-9214-6CE09E2C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63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A188C-09AF-9440-B4E7-36D34F97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6AB4A3-6238-3140-88B6-F8C880CD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B5FEA-F82B-794D-9D0A-CC90C733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46E829-81DD-A745-AD6C-09482B7B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5DB22E-10CF-CE47-870B-EAD938A7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85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B4793-BCB9-D648-90FE-8A74A8DD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C015AA-6A91-724B-B270-DAE44F88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EA32AE-7C14-B944-9706-30FE5683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AEB55C-604B-F848-9842-CC717B62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1CF76-2D5F-E14F-AC6E-F3B44522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0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193B3-6F3E-1A4D-B4BD-12B534E8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CECFDF-86FA-D044-9769-9A07E0F0F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1DC7F6-3A08-8E4E-BA4A-C01DECCFA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A6D835-6DBC-4540-A3C4-D68CFD9A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BD114D-A102-0740-899B-107DE4FB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5AF5BE-275B-BC41-9FE4-6076EC1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9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5371-0061-C04F-8495-0502A4E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5297B6-3314-7E40-A429-015094858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993853-5929-3949-B599-E008A8FA0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BFBEF0-1DC2-514D-9479-24AB5C30D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B6D8E3-7CDB-3549-9584-36A4B151D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87F5B2-C7EF-BA49-9CBF-537DB697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27BA8F-2BD9-2D44-9D07-69DA2D11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88D9D9-E8AC-054F-9870-335DAF1B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7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4B0538-86D7-1344-8742-3DB91A6B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6B3123-43AE-9041-B094-6CCBC750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163E60-EA32-2643-8752-CA6601C5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9C6C7D-60FA-2C43-AE79-33A8A011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27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7C561D-CBDA-224C-B245-6121662B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27091B-C7C7-6F4A-9301-622CCB3C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E537CC-1317-A048-B7C3-03F21539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76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F00E6-8ECF-BD4C-8E47-8F18A0CE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08E15-2CC4-1946-BEC5-50973C0A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977258-B50F-7D45-AEB3-FF6F247B6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2DDCCB-B0D3-604A-8CCC-82A2087E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73CD32-0684-824B-9CC9-6F9F86BB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5C2681-6934-474E-BCE5-49C15B12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15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622A5-B09A-A54D-8506-40616B21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32AF0C-A609-CA40-80DC-E30277481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9A583F-ABEB-484D-AF3B-96B61EEC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15CF91-3B0C-EE44-890A-428D35EB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D81CBD-2BEF-9C4C-B551-10A4C63E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8CD148-0598-4746-9AA1-E7B9696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82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AAD5E3-23B9-FE40-8BFA-6E9E88EF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C6229F-722C-0F42-ADF7-5B4BBAA7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5719E-E725-9143-80F3-ED5E84DB8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7EB6C6-6E2A-D447-BB25-310C87766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5EC556-1371-5A47-AFF5-94DEF7827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17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pc.co.jp/library/benchmark/benchmark2016061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60A05-3ACD-D347-B097-EEA799EB6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738" y="1041400"/>
            <a:ext cx="7222524" cy="2387600"/>
          </a:xfrm>
        </p:spPr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Colaboratory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/>
              <a:t>セットアップ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F48DE4-73D0-1D49-B572-E0263D154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UBI (SAGA) M2 </a:t>
            </a:r>
            <a:r>
              <a:rPr kumimoji="1" lang="ja-JP" altLang="en-US"/>
              <a:t>我妻正太郎</a:t>
            </a:r>
          </a:p>
        </p:txBody>
      </p:sp>
    </p:spTree>
    <p:extLst>
      <p:ext uri="{BB962C8B-B14F-4D97-AF65-F5344CB8AC3E}">
        <p14:creationId xmlns:p14="http://schemas.microsoft.com/office/powerpoint/2010/main" val="337260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1E41A5-CE86-9A46-BC51-089B8DA7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/>
              <a:t>学習用データのロード</a:t>
            </a:r>
            <a:r>
              <a:rPr lang="en-US" altLang="ja-JP" dirty="0"/>
              <a:t> 2/3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1B733-5FE8-8D4E-AB7C-E9D2BC98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ja-JP" altLang="en-US"/>
              <a:t>下図赤枠内を実行すると，</a:t>
            </a:r>
            <a:r>
              <a:rPr lang="en-US" altLang="ja-JP" dirty="0"/>
              <a:t>URL</a:t>
            </a:r>
            <a:r>
              <a:rPr lang="ja-JP" altLang="en-US"/>
              <a:t>とフォームが出てくる</a:t>
            </a:r>
            <a:endParaRPr lang="en-US" altLang="ja-JP" dirty="0"/>
          </a:p>
          <a:p>
            <a:r>
              <a:rPr kumimoji="1" lang="en-US" altLang="ja-JP" dirty="0"/>
              <a:t>URL</a:t>
            </a:r>
            <a:r>
              <a:rPr kumimoji="1" lang="ja-JP" altLang="en-US"/>
              <a:t>に飛ぶと</a:t>
            </a:r>
            <a:r>
              <a:rPr kumimoji="1" lang="en-US" altLang="ja-JP" dirty="0"/>
              <a:t>google</a:t>
            </a:r>
            <a:r>
              <a:rPr kumimoji="1" lang="ja-JP" altLang="en-US"/>
              <a:t>アカウントログインフォームが出てくるので，ログイン</a:t>
            </a:r>
            <a:endParaRPr kumimoji="1" lang="en-US" altLang="ja-JP" dirty="0"/>
          </a:p>
          <a:p>
            <a:r>
              <a:rPr lang="ja-JP" altLang="en-US"/>
              <a:t>ログイン後，コードが出てくるので，フォームに入力</a:t>
            </a:r>
            <a:endParaRPr lang="en-US" altLang="ja-JP" dirty="0"/>
          </a:p>
          <a:p>
            <a:pPr lvl="1"/>
            <a:r>
              <a:rPr kumimoji="1" lang="ja-JP" altLang="en-US"/>
              <a:t>連携完了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B509ADA-8045-8A4F-9016-1817BAB8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9" y="3825126"/>
            <a:ext cx="4894820" cy="2667748"/>
          </a:xfrm>
          <a:prstGeom prst="rect">
            <a:avLst/>
          </a:prstGeom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DDD674B6-601C-D64D-9893-97FFA40E8856}"/>
              </a:ext>
            </a:extLst>
          </p:cNvPr>
          <p:cNvSpPr/>
          <p:nvPr/>
        </p:nvSpPr>
        <p:spPr>
          <a:xfrm>
            <a:off x="2298455" y="4668613"/>
            <a:ext cx="3686921" cy="10241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2FAB068-6A80-9A49-A90E-491D8614A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329" y="5934869"/>
            <a:ext cx="6244698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FA01C-9E59-3D42-AF61-4E1C24B3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学習用データのロード</a:t>
            </a:r>
            <a:r>
              <a:rPr kumimoji="1" lang="en-US" altLang="ja-JP" dirty="0"/>
              <a:t> 3/3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28A137-0B41-E449-8E8B-5DB28A79E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19934" cy="4351338"/>
          </a:xfrm>
        </p:spPr>
        <p:txBody>
          <a:bodyPr/>
          <a:lstStyle/>
          <a:p>
            <a:r>
              <a:rPr lang="ja-JP" altLang="en-US"/>
              <a:t>赤枠の場所より下のセルを</a:t>
            </a:r>
            <a:r>
              <a:rPr kumimoji="1" lang="ja-JP" altLang="en-US"/>
              <a:t>「</a:t>
            </a:r>
            <a:r>
              <a:rPr kumimoji="1" lang="en-US" altLang="ja-JP" dirty="0" err="1"/>
              <a:t>Mnist</a:t>
            </a:r>
            <a:r>
              <a:rPr kumimoji="1" lang="ja-JP" altLang="en-US"/>
              <a:t>分類器の作成」まで全部実行</a:t>
            </a:r>
            <a:endParaRPr kumimoji="1" lang="en-US" altLang="ja-JP" dirty="0"/>
          </a:p>
          <a:p>
            <a:pPr lvl="1"/>
            <a:r>
              <a:rPr lang="ja-JP" altLang="en-US"/>
              <a:t>我妻ドライブから各種データを</a:t>
            </a:r>
            <a:r>
              <a:rPr lang="en-US" altLang="ja-JP" dirty="0"/>
              <a:t>zip</a:t>
            </a:r>
            <a:r>
              <a:rPr lang="ja-JP" altLang="en-US"/>
              <a:t>ファイルでロード</a:t>
            </a:r>
            <a:endParaRPr lang="en-US" altLang="ja-JP" dirty="0"/>
          </a:p>
          <a:p>
            <a:pPr lvl="1"/>
            <a:r>
              <a:rPr lang="ja-JP" altLang="en-US"/>
              <a:t>そのあと解凍</a:t>
            </a:r>
            <a:endParaRPr lang="en-US" altLang="ja-JP" dirty="0"/>
          </a:p>
          <a:p>
            <a:pPr lvl="1"/>
            <a:r>
              <a:rPr kumimoji="1" lang="ja-JP" altLang="en-US"/>
              <a:t>解凍後のデータの一部を抜き出す．抜き出したデータをこの後の学習で用いる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0B063D-5671-6341-B25D-8B574F11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27" y="3448829"/>
            <a:ext cx="5585254" cy="3044045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388683DE-6211-FB48-9152-8FFDDA491774}"/>
              </a:ext>
            </a:extLst>
          </p:cNvPr>
          <p:cNvSpPr/>
          <p:nvPr/>
        </p:nvSpPr>
        <p:spPr>
          <a:xfrm>
            <a:off x="3319360" y="5943600"/>
            <a:ext cx="3686921" cy="54927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F964FE-5091-9644-B479-4E6A7F33074F}"/>
              </a:ext>
            </a:extLst>
          </p:cNvPr>
          <p:cNvSpPr txBox="1"/>
          <p:nvPr/>
        </p:nvSpPr>
        <p:spPr>
          <a:xfrm>
            <a:off x="7006281" y="61235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ここから下</a:t>
            </a:r>
          </a:p>
        </p:txBody>
      </p:sp>
    </p:spTree>
    <p:extLst>
      <p:ext uri="{BB962C8B-B14F-4D97-AF65-F5344CB8AC3E}">
        <p14:creationId xmlns:p14="http://schemas.microsoft.com/office/powerpoint/2010/main" val="55058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8D054-AD7D-3040-BB45-9CAAB7F0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ロードしたデータのリセットについて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777099-C5BA-5542-8E48-5AB98C54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Colaboratory</a:t>
            </a:r>
            <a:r>
              <a:rPr lang="ja-JP" altLang="en-US"/>
              <a:t>の制限によりデータが消える</a:t>
            </a:r>
            <a:endParaRPr lang="en-US" altLang="ja-JP" dirty="0"/>
          </a:p>
          <a:p>
            <a:pPr lvl="1">
              <a:tabLst>
                <a:tab pos="1146175" algn="l"/>
              </a:tabLst>
            </a:pPr>
            <a:r>
              <a:rPr kumimoji="1" lang="en-US" altLang="ja-JP" dirty="0"/>
              <a:t>90</a:t>
            </a:r>
            <a:r>
              <a:rPr kumimoji="1" lang="ja-JP" altLang="en-US"/>
              <a:t>分でセッション切断</a:t>
            </a:r>
            <a:r>
              <a:rPr kumimoji="1" lang="en-US" altLang="ja-JP" dirty="0"/>
              <a:t> (</a:t>
            </a:r>
            <a:r>
              <a:rPr lang="ja-JP" altLang="en-US"/>
              <a:t>実行中のセルが止まる，インポートしたライブラリがリセット</a:t>
            </a:r>
            <a:r>
              <a:rPr kumimoji="1" lang="en-US" altLang="ja-JP" dirty="0"/>
              <a:t>)</a:t>
            </a:r>
          </a:p>
          <a:p>
            <a:pPr marL="342900" lvl="1" indent="0">
              <a:buNone/>
              <a:tabLst>
                <a:tab pos="1146175" algn="l"/>
              </a:tabLst>
            </a:pPr>
            <a:endParaRPr kumimoji="1" lang="en-US" altLang="ja-JP" dirty="0"/>
          </a:p>
          <a:p>
            <a:pPr lvl="1"/>
            <a:r>
              <a:rPr lang="en-US" altLang="ja-JP" dirty="0"/>
              <a:t>12</a:t>
            </a:r>
            <a:r>
              <a:rPr lang="ja-JP" altLang="en-US"/>
              <a:t>時間でインスタンスリセット</a:t>
            </a:r>
            <a:r>
              <a:rPr lang="en-US" altLang="ja-JP" dirty="0"/>
              <a:t> (</a:t>
            </a:r>
            <a:r>
              <a:rPr lang="ja-JP" altLang="en-US"/>
              <a:t>ノートブック上のデータが消える，環境リセット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0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BE69F50-1A54-8548-BE92-53E91CC32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141" y="4096523"/>
            <a:ext cx="3698560" cy="208044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4263F32-353C-4444-9633-DA71A2EB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Colaboratory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) </a:t>
            </a:r>
            <a:r>
              <a:rPr kumimoji="1" lang="ja-JP" altLang="en-US"/>
              <a:t>とは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ACBBC4-9CD5-F345-B584-BD365ED4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/>
              <a:t>が提供しているクラウド上の機械学習用</a:t>
            </a:r>
            <a:r>
              <a:rPr kumimoji="1" lang="en-US" altLang="ja-JP" dirty="0" err="1"/>
              <a:t>Jupyter</a:t>
            </a:r>
            <a:r>
              <a:rPr kumimoji="1" lang="en-US" altLang="ja-JP" dirty="0"/>
              <a:t> Notebook</a:t>
            </a:r>
            <a:r>
              <a:rPr kumimoji="1" lang="ja-JP" altLang="en-US"/>
              <a:t>環境</a:t>
            </a:r>
            <a:endParaRPr kumimoji="1" lang="en-US" altLang="ja-JP" dirty="0"/>
          </a:p>
          <a:p>
            <a:r>
              <a:rPr lang="ja-JP" altLang="en-US"/>
              <a:t>言語は</a:t>
            </a:r>
            <a:r>
              <a:rPr lang="en-US" altLang="ja-JP" dirty="0"/>
              <a:t>Python</a:t>
            </a:r>
          </a:p>
          <a:p>
            <a:r>
              <a:rPr lang="ja-JP" altLang="en-US"/>
              <a:t>機械学習で使う基本的なライブラリがすでにインストールされている</a:t>
            </a:r>
            <a:endParaRPr lang="en-US" altLang="ja-JP" dirty="0"/>
          </a:p>
          <a:p>
            <a:pPr lvl="1"/>
            <a:r>
              <a:rPr kumimoji="1" lang="en-US" altLang="ja-JP" dirty="0" err="1"/>
              <a:t>Keras</a:t>
            </a:r>
            <a:r>
              <a:rPr kumimoji="1" lang="en-US" altLang="ja-JP" dirty="0"/>
              <a:t>, </a:t>
            </a:r>
            <a:r>
              <a:rPr lang="en-US" altLang="ja-JP" dirty="0" err="1"/>
              <a:t>scikit</a:t>
            </a:r>
            <a:r>
              <a:rPr lang="en-US" altLang="ja-JP" dirty="0"/>
              <a:t>-learn, </a:t>
            </a:r>
            <a:r>
              <a:rPr lang="en-US" altLang="ja-JP" dirty="0" err="1"/>
              <a:t>tensorflow</a:t>
            </a:r>
            <a:r>
              <a:rPr lang="en-US" altLang="ja-JP" dirty="0"/>
              <a:t> </a:t>
            </a:r>
            <a:r>
              <a:rPr lang="ja-JP" altLang="en-US"/>
              <a:t>等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b="1"/>
              <a:t>無料で強力な</a:t>
            </a:r>
            <a:r>
              <a:rPr lang="en-US" altLang="ja-JP" b="1" dirty="0"/>
              <a:t>GPU</a:t>
            </a:r>
            <a:r>
              <a:rPr lang="ja-JP" altLang="en-US" b="1"/>
              <a:t>が使える</a:t>
            </a:r>
            <a:endParaRPr lang="en-US" altLang="ja-JP" b="1" dirty="0"/>
          </a:p>
          <a:p>
            <a:pPr lvl="1"/>
            <a:r>
              <a:rPr kumimoji="1" lang="en-US" altLang="ja-JP" dirty="0"/>
              <a:t>Tesla K80</a:t>
            </a:r>
          </a:p>
          <a:p>
            <a:pPr lvl="1"/>
            <a:r>
              <a:rPr lang="ja-JP" altLang="en-US"/>
              <a:t>詳しく知りません．．．調べてください</a:t>
            </a:r>
            <a:endParaRPr kumimoji="1" lang="en-US" altLang="ja-JP" dirty="0"/>
          </a:p>
          <a:p>
            <a:pPr lvl="1"/>
            <a:r>
              <a:rPr lang="ja-JP" altLang="en-US"/>
              <a:t>右図を見ると我妻が研究で使用している</a:t>
            </a:r>
            <a:endParaRPr lang="en-US" altLang="ja-JP" dirty="0"/>
          </a:p>
          <a:p>
            <a:pPr marL="342900" lvl="1" indent="0">
              <a:buNone/>
            </a:pPr>
            <a:r>
              <a:rPr lang="en-US" altLang="ja-JP" dirty="0"/>
              <a:t>   gtx1080</a:t>
            </a:r>
            <a:r>
              <a:rPr lang="ja-JP" altLang="en-US"/>
              <a:t>より処理が速い？</a:t>
            </a:r>
            <a:endParaRPr lang="en-US" altLang="ja-JP" dirty="0"/>
          </a:p>
          <a:p>
            <a:pPr lvl="1"/>
            <a:r>
              <a:rPr lang="en-US" altLang="ja-JP" dirty="0"/>
              <a:t>K80</a:t>
            </a:r>
            <a:r>
              <a:rPr lang="ja-JP" altLang="en-US"/>
              <a:t>：</a:t>
            </a:r>
            <a:r>
              <a:rPr lang="en-US" altLang="ja-JP" dirty="0"/>
              <a:t>628800</a:t>
            </a:r>
            <a:r>
              <a:rPr lang="ja-JP" altLang="en-US"/>
              <a:t>円</a:t>
            </a:r>
            <a:r>
              <a:rPr lang="en-US" altLang="ja-JP" dirty="0"/>
              <a:t>~</a:t>
            </a:r>
            <a:r>
              <a:rPr lang="ja-JP" altLang="en-US"/>
              <a:t> </a:t>
            </a:r>
            <a:r>
              <a:rPr lang="en-US" altLang="ja-JP" dirty="0"/>
              <a:t>(Amazon)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7BDCF1-1A2C-944C-8CE3-4A02D5496896}"/>
              </a:ext>
            </a:extLst>
          </p:cNvPr>
          <p:cNvSpPr txBox="1"/>
          <p:nvPr/>
        </p:nvSpPr>
        <p:spPr>
          <a:xfrm>
            <a:off x="5338118" y="6492874"/>
            <a:ext cx="35686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引用：</a:t>
            </a:r>
            <a:r>
              <a:rPr lang="en-US" altLang="ja-JP" sz="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https://www.hpc.co.jp/library/benchmark/benchmark20160610/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350890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8BE28-0734-BB46-A547-3EE7C24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Colab</a:t>
            </a:r>
            <a:r>
              <a:rPr lang="ja-JP" altLang="en-US"/>
              <a:t>を使うにあたって必要なもの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CBA079-58B2-1443-84B5-1B20B878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Google</a:t>
            </a:r>
            <a:r>
              <a:rPr kumimoji="1" lang="ja-JP" altLang="en-US" sz="3200"/>
              <a:t>アカウント</a:t>
            </a:r>
            <a:endParaRPr kumimoji="1" lang="en-US" altLang="ja-JP" sz="3200" dirty="0"/>
          </a:p>
          <a:p>
            <a:pPr lvl="1"/>
            <a:r>
              <a:rPr lang="ja-JP" altLang="en-US" sz="2900" b="1"/>
              <a:t>これだけ</a:t>
            </a:r>
            <a:endParaRPr kumimoji="1" lang="ja-JP" altLang="en-US" sz="2900" b="1"/>
          </a:p>
        </p:txBody>
      </p:sp>
    </p:spTree>
    <p:extLst>
      <p:ext uri="{BB962C8B-B14F-4D97-AF65-F5344CB8AC3E}">
        <p14:creationId xmlns:p14="http://schemas.microsoft.com/office/powerpoint/2010/main" val="35630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B785E-5A99-A049-B37D-9C06EF03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Colab</a:t>
            </a:r>
            <a:r>
              <a:rPr lang="ja-JP" altLang="en-US"/>
              <a:t>を使う準備</a:t>
            </a:r>
            <a:r>
              <a:rPr lang="en-US" altLang="ja-JP" dirty="0"/>
              <a:t> 1/5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2613E2-0F27-F74A-87E9-0591E7E1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ja-JP" altLang="en-US"/>
              <a:t>下記リンクへアクセス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https://colab.research.google.com/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下図の画面が出てくると思うので，下部の「新しいノートブック」からノートブック作成</a:t>
            </a:r>
            <a:endParaRPr lang="en-US" altLang="ja-JP" dirty="0"/>
          </a:p>
          <a:p>
            <a:pPr lvl="1"/>
            <a:r>
              <a:rPr lang="ja-JP" altLang="en-US"/>
              <a:t>ドライブのホームディレクトリ直下に「</a:t>
            </a:r>
            <a:r>
              <a:rPr lang="en-US" altLang="ja-JP" dirty="0"/>
              <a:t>google </a:t>
            </a:r>
            <a:r>
              <a:rPr lang="en-US" altLang="ja-JP" dirty="0" err="1"/>
              <a:t>colaboratory</a:t>
            </a:r>
            <a:r>
              <a:rPr lang="ja-JP" altLang="en-US"/>
              <a:t>」というディレクトリができて，その下に作ったノートブックが格納される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56EE120-4CE7-704E-B5D8-0A682342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03" y="4089173"/>
            <a:ext cx="3830594" cy="261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2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3764C-7265-174A-8E4B-7470352A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ja-JP" dirty="0" err="1"/>
              <a:t>Colab</a:t>
            </a:r>
            <a:r>
              <a:rPr kumimoji="1" lang="ja-JP" altLang="en-US"/>
              <a:t>を使う準備</a:t>
            </a:r>
            <a:r>
              <a:rPr kumimoji="1" lang="en-US" altLang="ja-JP" dirty="0"/>
              <a:t> 2/5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6D5EEA-301D-1448-B7DD-06C25C6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ja-JP" altLang="en-US"/>
              <a:t>ノートブック作成はドライブ側からも可能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08E27C-6813-A64E-BC46-9A5AD8CE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36095"/>
            <a:ext cx="3357455" cy="1816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278F93B-B656-3648-845B-881C4673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897" y="2436095"/>
            <a:ext cx="3200400" cy="1868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F9A0739-2B18-334B-AFBC-859A3B189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753" y="5180612"/>
            <a:ext cx="2949229" cy="1567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9B86CE4-3E4B-F047-8E7C-D18693BCA890}"/>
              </a:ext>
            </a:extLst>
          </p:cNvPr>
          <p:cNvSpPr/>
          <p:nvPr/>
        </p:nvSpPr>
        <p:spPr>
          <a:xfrm>
            <a:off x="628650" y="2335426"/>
            <a:ext cx="434032" cy="3671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C799426F-A206-7D47-B6B9-9F98B684BE28}"/>
              </a:ext>
            </a:extLst>
          </p:cNvPr>
          <p:cNvSpPr/>
          <p:nvPr/>
        </p:nvSpPr>
        <p:spPr>
          <a:xfrm>
            <a:off x="6247912" y="3694670"/>
            <a:ext cx="1363850" cy="1853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0A91747-4DDF-BF4F-B5F5-593980B628B7}"/>
              </a:ext>
            </a:extLst>
          </p:cNvPr>
          <p:cNvCxnSpPr/>
          <p:nvPr/>
        </p:nvCxnSpPr>
        <p:spPr>
          <a:xfrm>
            <a:off x="4238368" y="3370095"/>
            <a:ext cx="55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1E5FC30-89C8-8644-AF30-184EBFD4DECA}"/>
              </a:ext>
            </a:extLst>
          </p:cNvPr>
          <p:cNvCxnSpPr/>
          <p:nvPr/>
        </p:nvCxnSpPr>
        <p:spPr>
          <a:xfrm flipH="1">
            <a:off x="6141308" y="4596714"/>
            <a:ext cx="788529" cy="100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45318055-F81E-C74F-A2D0-9A1B496AED9D}"/>
              </a:ext>
            </a:extLst>
          </p:cNvPr>
          <p:cNvSpPr/>
          <p:nvPr/>
        </p:nvSpPr>
        <p:spPr>
          <a:xfrm>
            <a:off x="4100010" y="5817563"/>
            <a:ext cx="832769" cy="7334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2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8D91B-10BC-584D-B320-D7E8DDA0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Colab</a:t>
            </a:r>
            <a:r>
              <a:rPr kumimoji="1" lang="ja-JP" altLang="en-US"/>
              <a:t>を使う準備</a:t>
            </a:r>
            <a:r>
              <a:rPr kumimoji="1" lang="en-US" altLang="ja-JP" dirty="0"/>
              <a:t> 3/5 Jupiter</a:t>
            </a:r>
            <a:r>
              <a:rPr lang="ja-JP" altLang="en-US"/>
              <a:t>について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DB88C7-EC5C-4041-93DA-A0E7D932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コードを分割して実行できる</a:t>
            </a:r>
            <a:endParaRPr kumimoji="1" lang="en-US" altLang="ja-JP" dirty="0"/>
          </a:p>
          <a:p>
            <a:pPr lvl="1"/>
            <a:r>
              <a:rPr lang="ja-JP" altLang="en-US"/>
              <a:t>分割の単位：セル</a:t>
            </a:r>
            <a:endParaRPr lang="en-US" altLang="ja-JP" dirty="0"/>
          </a:p>
          <a:p>
            <a:pPr lvl="1"/>
            <a:r>
              <a:rPr kumimoji="1" lang="ja-JP" altLang="en-US"/>
              <a:t>図左上「</a:t>
            </a:r>
            <a:r>
              <a:rPr lang="en-US" altLang="ja-JP" dirty="0"/>
              <a:t>+</a:t>
            </a:r>
            <a:r>
              <a:rPr lang="ja-JP" altLang="en-US"/>
              <a:t>コード</a:t>
            </a:r>
            <a:r>
              <a:rPr kumimoji="1" lang="ja-JP" altLang="en-US"/>
              <a:t>」でセルを追加</a:t>
            </a:r>
            <a:endParaRPr kumimoji="1" lang="en-US" altLang="ja-JP" dirty="0"/>
          </a:p>
          <a:p>
            <a:pPr lvl="1"/>
            <a:r>
              <a:rPr lang="ja-JP" altLang="en-US"/>
              <a:t>セル左上の</a:t>
            </a:r>
            <a:r>
              <a:rPr lang="en-US" altLang="ja-JP" dirty="0"/>
              <a:t> </a:t>
            </a:r>
            <a:r>
              <a:rPr lang="ja-JP" altLang="en-US"/>
              <a:t>再生ボタン</a:t>
            </a:r>
            <a:r>
              <a:rPr lang="en-US" altLang="ja-JP" dirty="0"/>
              <a:t> (</a:t>
            </a:r>
            <a:r>
              <a:rPr lang="ja-JP" altLang="en-US"/>
              <a:t>▶️</a:t>
            </a:r>
            <a:r>
              <a:rPr lang="en-US" altLang="ja-JP" dirty="0"/>
              <a:t>) </a:t>
            </a:r>
            <a:r>
              <a:rPr lang="ja-JP" altLang="en-US"/>
              <a:t>でセルの中身を実行</a:t>
            </a:r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5D2EF9-A58D-DF40-91E6-A7374590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96" y="3429000"/>
            <a:ext cx="5241533" cy="3170804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76E765F-AB0F-2747-994A-9F07B33991A1}"/>
              </a:ext>
            </a:extLst>
          </p:cNvPr>
          <p:cNvCxnSpPr/>
          <p:nvPr/>
        </p:nvCxnSpPr>
        <p:spPr>
          <a:xfrm flipV="1">
            <a:off x="6190735" y="4102443"/>
            <a:ext cx="1470454" cy="911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C92941-852E-8F41-B2F1-6B92EBC2AC1C}"/>
              </a:ext>
            </a:extLst>
          </p:cNvPr>
          <p:cNvSpPr txBox="1"/>
          <p:nvPr/>
        </p:nvSpPr>
        <p:spPr>
          <a:xfrm>
            <a:off x="7661189" y="3805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セル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4B85CA-76F2-C242-8FCC-7D4A0F3E6CA1}"/>
              </a:ext>
            </a:extLst>
          </p:cNvPr>
          <p:cNvCxnSpPr>
            <a:cxnSpLocks/>
          </p:cNvCxnSpPr>
          <p:nvPr/>
        </p:nvCxnSpPr>
        <p:spPr>
          <a:xfrm flipV="1">
            <a:off x="6505832" y="4175213"/>
            <a:ext cx="1265843" cy="175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2B818DB-4033-EE46-90D9-226F8C0C9771}"/>
              </a:ext>
            </a:extLst>
          </p:cNvPr>
          <p:cNvCxnSpPr>
            <a:cxnSpLocks/>
          </p:cNvCxnSpPr>
          <p:nvPr/>
        </p:nvCxnSpPr>
        <p:spPr>
          <a:xfrm flipV="1">
            <a:off x="6594131" y="4254844"/>
            <a:ext cx="1311490" cy="2197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79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50875-91C7-9547-935C-EDC771DB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Colab</a:t>
            </a:r>
            <a:r>
              <a:rPr kumimoji="1" lang="ja-JP" altLang="en-US"/>
              <a:t>を使う準備</a:t>
            </a:r>
            <a:r>
              <a:rPr kumimoji="1" lang="en-US" altLang="ja-JP" dirty="0"/>
              <a:t> 4/5  GPU</a:t>
            </a:r>
            <a:r>
              <a:rPr kumimoji="1" lang="ja-JP" altLang="en-US"/>
              <a:t>連携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B5AF34-07C6-D549-B5D3-8231CF04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左上「ランタイム」から「ランタイムのタイプを変更」へ</a:t>
            </a:r>
            <a:endParaRPr kumimoji="1" lang="en-US" altLang="ja-JP" dirty="0"/>
          </a:p>
          <a:p>
            <a:pPr lvl="1"/>
            <a:r>
              <a:rPr lang="ja-JP" altLang="en-US"/>
              <a:t>「</a:t>
            </a:r>
            <a:r>
              <a:rPr lang="en-US" altLang="ja-JP" dirty="0"/>
              <a:t>Python3</a:t>
            </a:r>
            <a:r>
              <a:rPr lang="ja-JP" altLang="en-US"/>
              <a:t>」と「</a:t>
            </a:r>
            <a:r>
              <a:rPr lang="en-US" altLang="ja-JP" dirty="0"/>
              <a:t>GPU</a:t>
            </a:r>
            <a:r>
              <a:rPr lang="ja-JP" altLang="en-US"/>
              <a:t>」と設定</a:t>
            </a:r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EA9EB2-7699-DF41-991F-8E8DA775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51" y="2588289"/>
            <a:ext cx="6823097" cy="39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7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61A82-306F-A845-B99B-CF9D270B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en-US" altLang="ja-JP" dirty="0" err="1"/>
              <a:t>Colab</a:t>
            </a:r>
            <a:r>
              <a:rPr kumimoji="1" lang="ja-JP" altLang="en-US"/>
              <a:t>を使う準備</a:t>
            </a:r>
            <a:r>
              <a:rPr kumimoji="1" lang="en-US" altLang="ja-JP" dirty="0"/>
              <a:t> 5/5 GPU</a:t>
            </a:r>
            <a:r>
              <a:rPr kumimoji="1" lang="ja-JP" altLang="en-US"/>
              <a:t>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C4822-2A8D-2B41-B70D-FB0930F6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セルを作成，下図のようにコードを入力し実行</a:t>
            </a:r>
            <a:endParaRPr kumimoji="1" lang="en-US" altLang="ja-JP" dirty="0"/>
          </a:p>
          <a:p>
            <a:pPr lvl="1"/>
            <a:r>
              <a:rPr lang="ja-JP" altLang="en-US"/>
              <a:t>実行結果がセル下部に表示される</a:t>
            </a:r>
            <a:endParaRPr lang="en-US" altLang="ja-JP" dirty="0"/>
          </a:p>
          <a:p>
            <a:pPr lvl="1"/>
            <a:r>
              <a:rPr kumimoji="1" lang="en-US" altLang="ja-JP" dirty="0"/>
              <a:t>‘/device:GPU:0</a:t>
            </a:r>
            <a:r>
              <a:rPr lang="en-US" altLang="ja-JP" dirty="0"/>
              <a:t>’</a:t>
            </a:r>
            <a:r>
              <a:rPr lang="ja-JP" altLang="en-US"/>
              <a:t>となれば</a:t>
            </a:r>
            <a:r>
              <a:rPr lang="en-US" altLang="ja-JP" dirty="0"/>
              <a:t>OK</a:t>
            </a:r>
          </a:p>
          <a:p>
            <a:pPr lvl="1"/>
            <a:r>
              <a:rPr kumimoji="1" lang="ja-JP" altLang="en-US"/>
              <a:t>ここら辺のコードは</a:t>
            </a:r>
            <a:r>
              <a:rPr kumimoji="1" lang="en-US" altLang="ja-JP" dirty="0"/>
              <a:t>git</a:t>
            </a:r>
            <a:r>
              <a:rPr kumimoji="1" lang="ja-JP" altLang="en-US"/>
              <a:t>にあがってます</a:t>
            </a:r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F637F82-CEB6-A243-A790-4EA87156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2" y="3429000"/>
            <a:ext cx="7868191" cy="22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1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1E41A5-CE86-9A46-BC51-089B8DA7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/>
              <a:t>学習用データのロード</a:t>
            </a:r>
            <a:r>
              <a:rPr lang="en-US" altLang="ja-JP" dirty="0"/>
              <a:t> 1/3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1B733-5FE8-8D4E-AB7C-E9D2BC98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/>
              <a:t>ドライブからデータを持ってこれる</a:t>
            </a:r>
            <a:endParaRPr kumimoji="1" lang="en-US" altLang="ja-JP" dirty="0"/>
          </a:p>
          <a:p>
            <a:r>
              <a:rPr lang="ja-JP" altLang="en-US"/>
              <a:t>ドライブとノートブックを連携させる</a:t>
            </a:r>
            <a:endParaRPr lang="en-US" altLang="ja-JP" dirty="0"/>
          </a:p>
          <a:p>
            <a:pPr lvl="1"/>
            <a:r>
              <a:rPr lang="en-US" altLang="ja-JP" dirty="0" err="1"/>
              <a:t>Pydrive</a:t>
            </a:r>
            <a:r>
              <a:rPr lang="ja-JP" altLang="en-US"/>
              <a:t>をクラウド環境に入れる</a:t>
            </a:r>
            <a:endParaRPr lang="en-US" altLang="ja-JP" dirty="0"/>
          </a:p>
          <a:p>
            <a:pPr lvl="1"/>
            <a:r>
              <a:rPr lang="en-US" altLang="ja-JP" dirty="0"/>
              <a:t>!pip install –U –q </a:t>
            </a:r>
            <a:r>
              <a:rPr lang="en-US" altLang="ja-JP" dirty="0" err="1"/>
              <a:t>Pydrive</a:t>
            </a:r>
            <a:r>
              <a:rPr lang="en-US" altLang="ja-JP" dirty="0"/>
              <a:t> </a:t>
            </a:r>
          </a:p>
          <a:p>
            <a:pPr lvl="1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B509ADA-8045-8A4F-9016-1817BAB8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66" y="3282374"/>
            <a:ext cx="5890668" cy="3210500"/>
          </a:xfrm>
          <a:prstGeom prst="rect">
            <a:avLst/>
          </a:prstGeom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DDD674B6-601C-D64D-9893-97FFA40E8856}"/>
              </a:ext>
            </a:extLst>
          </p:cNvPr>
          <p:cNvSpPr/>
          <p:nvPr/>
        </p:nvSpPr>
        <p:spPr>
          <a:xfrm>
            <a:off x="3702419" y="3908618"/>
            <a:ext cx="3686921" cy="4903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86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493</Words>
  <Application>Microsoft Macintosh PowerPoint</Application>
  <PresentationFormat>画面に合わせる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Google Colaboratory  セットアップ</vt:lpstr>
      <vt:lpstr>Google Colaboratory (Colab) とは?</vt:lpstr>
      <vt:lpstr>Colabを使うにあたって必要なもの</vt:lpstr>
      <vt:lpstr>Colabを使う準備 1/5</vt:lpstr>
      <vt:lpstr>Colabを使う準備 2/5</vt:lpstr>
      <vt:lpstr>Colabを使う準備 3/5 Jupiterについて</vt:lpstr>
      <vt:lpstr>Colabを使う準備 4/5  GPU連携</vt:lpstr>
      <vt:lpstr> Colabを使う準備 5/5 GPU確認</vt:lpstr>
      <vt:lpstr>学習用データのロード 1/3</vt:lpstr>
      <vt:lpstr>学習用データのロード 2/3</vt:lpstr>
      <vt:lpstr>学習用データのロード 3/3</vt:lpstr>
      <vt:lpstr>ロードしたデータのリセットについて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 セットアップ</dc:title>
  <dc:creator>我妻正太郎</dc:creator>
  <cp:lastModifiedBy>我妻正太郎</cp:lastModifiedBy>
  <cp:revision>16</cp:revision>
  <dcterms:created xsi:type="dcterms:W3CDTF">2019-06-21T07:28:26Z</dcterms:created>
  <dcterms:modified xsi:type="dcterms:W3CDTF">2019-06-23T13:26:58Z</dcterms:modified>
</cp:coreProperties>
</file>