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1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我妻正太郎" initials="我妻正太郎" lastIdx="1" clrIdx="0">
    <p:extLst>
      <p:ext uri="{19B8F6BF-5375-455C-9EA6-DF929625EA0E}">
        <p15:presenceInfo xmlns:p15="http://schemas.microsoft.com/office/powerpoint/2012/main" userId="f8bdbd56-7931-45b3-a1fa-32459e28cc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13"/>
    <p:restoredTop sz="94689"/>
  </p:normalViewPr>
  <p:slideViewPr>
    <p:cSldViewPr snapToGrid="0" snapToObjects="1">
      <p:cViewPr varScale="1">
        <p:scale>
          <a:sx n="83" d="100"/>
          <a:sy n="83" d="100"/>
        </p:scale>
        <p:origin x="1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82AB1-685A-6249-B866-28C97935ADAE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8DE88-6552-F445-BE5C-AFD6161660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4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9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65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0972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44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13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64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42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62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585788"/>
            <a:ext cx="7905750" cy="131921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2133600"/>
            <a:ext cx="7905749" cy="39957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9022" y="631837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8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5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8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7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8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45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55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647A1B09-C41F-7F44-9EBB-572EFEC94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1891" y="4215257"/>
            <a:ext cx="7016353" cy="844712"/>
          </a:xfrm>
        </p:spPr>
        <p:txBody>
          <a:bodyPr>
            <a:noAutofit/>
          </a:bodyPr>
          <a:lstStyle/>
          <a:p>
            <a:r>
              <a:rPr lang="en-US" altLang="ja-JP" sz="2100" dirty="0">
                <a:latin typeface="Petit Formal Script" panose="03020602040807080B06" pitchFamily="66" charset="0"/>
              </a:rPr>
              <a:t>Team</a:t>
            </a:r>
            <a:r>
              <a:rPr lang="ja-JP" altLang="en-US" sz="2100">
                <a:latin typeface="Petit Formal Script" panose="03020602040807080B06" pitchFamily="66" charset="0"/>
              </a:rPr>
              <a:t>：</a:t>
            </a:r>
            <a:r>
              <a:rPr lang="en-US" altLang="ja-JP" sz="2100" dirty="0">
                <a:latin typeface="Petit Formal Script" panose="03020602040807080B06" pitchFamily="66" charset="0"/>
              </a:rPr>
              <a:t>IVY West 202</a:t>
            </a:r>
          </a:p>
          <a:p>
            <a:r>
              <a:rPr lang="en-US" altLang="ja-JP" sz="2100" dirty="0">
                <a:latin typeface="Petit Formal Script" panose="03020602040807080B06" pitchFamily="66" charset="0"/>
              </a:rPr>
              <a:t>Member</a:t>
            </a:r>
            <a:r>
              <a:rPr lang="ja-JP" altLang="en-US" sz="2100">
                <a:latin typeface="Petit Formal Script" panose="03020602040807080B06" pitchFamily="66" charset="0"/>
              </a:rPr>
              <a:t>：</a:t>
            </a:r>
            <a:r>
              <a:rPr lang="ja-JP" altLang="en-US" sz="2100" b="1">
                <a:latin typeface="YuKyokasho Yoko Medium" panose="02000500000000000000" pitchFamily="2" charset="-128"/>
                <a:ea typeface="YuKyokasho Yoko Medium" panose="02000500000000000000" pitchFamily="2" charset="-128"/>
                <a:cs typeface="Waseem" pitchFamily="2" charset="-78"/>
              </a:rPr>
              <a:t>北川</a:t>
            </a:r>
            <a:r>
              <a:rPr lang="en-US" altLang="ja-JP" sz="2100" b="1" dirty="0">
                <a:latin typeface="YuKyokasho Yoko Medium" panose="02000500000000000000" pitchFamily="2" charset="-128"/>
                <a:ea typeface="YuKyokasho Yoko Medium" panose="02000500000000000000" pitchFamily="2" charset="-128"/>
                <a:cs typeface="Waseem" pitchFamily="2" charset="-78"/>
              </a:rPr>
              <a:t> </a:t>
            </a:r>
            <a:r>
              <a:rPr lang="ja-JP" altLang="en-US" sz="2100" b="1">
                <a:latin typeface="YuKyokasho Yoko Medium" panose="02000500000000000000" pitchFamily="2" charset="-128"/>
                <a:ea typeface="YuKyokasho Yoko Medium" panose="02000500000000000000" pitchFamily="2" charset="-128"/>
                <a:cs typeface="Waseem" pitchFamily="2" charset="-78"/>
              </a:rPr>
              <a:t>巧，小口雄斗，関森広大，我妻正太郎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87B7DF-3270-C347-88B6-719C223F3EBA}"/>
              </a:ext>
            </a:extLst>
          </p:cNvPr>
          <p:cNvSpPr txBox="1"/>
          <p:nvPr/>
        </p:nvSpPr>
        <p:spPr>
          <a:xfrm>
            <a:off x="1941910" y="2207418"/>
            <a:ext cx="623054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b="1" dirty="0">
                <a:latin typeface="Petit Formal Script" panose="03020602040807080B06" pitchFamily="66" charset="0"/>
                <a:ea typeface="YuKyokasho Medium" panose="02000500000000000000" pitchFamily="2" charset="-128"/>
              </a:rPr>
              <a:t>SOSO</a:t>
            </a:r>
          </a:p>
          <a:p>
            <a:r>
              <a:rPr kumimoji="1" lang="en-US" altLang="ja-JP" sz="2000" b="1" dirty="0">
                <a:latin typeface="Petit Formal Script" panose="03020602040807080B06" pitchFamily="66" charset="0"/>
                <a:ea typeface="YuKyokasho Medium" panose="02000500000000000000" pitchFamily="2" charset="-128"/>
              </a:rPr>
              <a:t>The System Of “SHOBEN” Boy named Pedro</a:t>
            </a:r>
            <a:endParaRPr kumimoji="1" lang="ja-JP" altLang="en-US" sz="2000" b="1">
              <a:latin typeface="Petit Formal Script" panose="03020602040807080B06" pitchFamily="66" charset="0"/>
              <a:ea typeface="YuKyokasho Medium" panose="02000500000000000000" pitchFamily="2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65C3C1E-105C-6B42-BC20-E8404574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67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3A4B36-6D39-6147-A60A-096DAEF4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SOSO</a:t>
            </a:r>
            <a:r>
              <a:rPr kumimoji="1" lang="ja-JP" altLang="en-US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のデモ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583894-03AC-2749-B53A-C95D0D0A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096A4C6-19EB-4B4B-8AE8-BB5158AF5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662" y="1947587"/>
            <a:ext cx="5827713" cy="43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5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0DE490-70C9-C646-BB99-4E418A9F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DD97C9-FF23-B34B-BEB8-96EAB9574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662113"/>
            <a:ext cx="7905749" cy="3995738"/>
          </a:xfrm>
        </p:spPr>
        <p:txBody>
          <a:bodyPr>
            <a:normAutofit/>
          </a:bodyPr>
          <a:lstStyle/>
          <a:p>
            <a:r>
              <a:rPr lang="ja-JP" altLang="en-US" sz="3200"/>
              <a:t>遠隔野菜管理システム</a:t>
            </a:r>
            <a:r>
              <a:rPr lang="en-US" altLang="ja-JP" sz="3200" dirty="0"/>
              <a:t> SOSO </a:t>
            </a:r>
            <a:r>
              <a:rPr lang="ja-JP" altLang="en-US" sz="3200"/>
              <a:t>の開発</a:t>
            </a:r>
            <a:endParaRPr lang="en-US" altLang="ja-JP" sz="3200" dirty="0"/>
          </a:p>
          <a:p>
            <a:pPr lvl="1"/>
            <a:r>
              <a:rPr kumimoji="1" lang="ja-JP" altLang="en-US" sz="2400"/>
              <a:t>土の状態に応じて</a:t>
            </a:r>
            <a:r>
              <a:rPr kumimoji="1" lang="ja-JP" altLang="en-US" sz="2400">
                <a:solidFill>
                  <a:srgbClr val="FF0000"/>
                </a:solidFill>
              </a:rPr>
              <a:t>自動で水やり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pPr lvl="1"/>
            <a:r>
              <a:rPr lang="ja-JP" altLang="en-US" sz="2400">
                <a:solidFill>
                  <a:srgbClr val="FF0000"/>
                </a:solidFill>
              </a:rPr>
              <a:t>土の状態，水やり機の水量を</a:t>
            </a:r>
            <a:r>
              <a:rPr lang="en-US" altLang="ja-JP" sz="2400" dirty="0">
                <a:solidFill>
                  <a:srgbClr val="FF0000"/>
                </a:solidFill>
              </a:rPr>
              <a:t>DB</a:t>
            </a:r>
            <a:r>
              <a:rPr lang="ja-JP" altLang="en-US" sz="2400">
                <a:solidFill>
                  <a:srgbClr val="FF0000"/>
                </a:solidFill>
              </a:rPr>
              <a:t>に保存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 lvl="1"/>
            <a:r>
              <a:rPr lang="ja-JP" altLang="en-US" sz="2400"/>
              <a:t>野菜の状態を</a:t>
            </a:r>
            <a:r>
              <a:rPr lang="en-US" altLang="ja-JP" sz="2400" dirty="0">
                <a:solidFill>
                  <a:srgbClr val="FF0000"/>
                </a:solidFill>
              </a:rPr>
              <a:t>Android</a:t>
            </a:r>
            <a:r>
              <a:rPr lang="ja-JP" altLang="en-US" sz="2400">
                <a:solidFill>
                  <a:srgbClr val="FF0000"/>
                </a:solidFill>
              </a:rPr>
              <a:t>端末から確認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 lvl="1"/>
            <a:endParaRPr kumimoji="1" lang="ja-JP" altLang="en-US" sz="22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ADC51E-EA6C-7F4E-9716-751A46B1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844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9911BF-2A2D-0140-A3BA-E3F77218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5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CF9C70-EE3A-854E-A8E9-14C48EE3C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422203"/>
            <a:ext cx="8049815" cy="1778793"/>
          </a:xfrm>
        </p:spPr>
        <p:txBody>
          <a:bodyPr>
            <a:noAutofit/>
          </a:bodyPr>
          <a:lstStyle/>
          <a:p>
            <a:r>
              <a:rPr lang="ja-JP" altLang="en-US" sz="2400"/>
              <a:t>家庭菜園が盛ん</a:t>
            </a:r>
            <a:endParaRPr lang="en-US" altLang="ja-JP" sz="2400" dirty="0"/>
          </a:p>
          <a:p>
            <a:r>
              <a:rPr lang="ja-JP" altLang="en-US" sz="2400" u="sng">
                <a:solidFill>
                  <a:srgbClr val="343BFE"/>
                </a:solidFill>
              </a:rPr>
              <a:t>常に野菜のそばで管理をするのは難しい</a:t>
            </a:r>
            <a:endParaRPr lang="en-US" altLang="ja-JP" sz="2400" u="sng" dirty="0">
              <a:solidFill>
                <a:srgbClr val="343BFE"/>
              </a:solidFill>
            </a:endParaRPr>
          </a:p>
          <a:p>
            <a:pPr lvl="1"/>
            <a:r>
              <a:rPr lang="ja-JP" altLang="en-US" sz="2400"/>
              <a:t>現代人は忙しい</a:t>
            </a:r>
            <a:endParaRPr lang="en-US" altLang="ja-JP" sz="2400" dirty="0"/>
          </a:p>
          <a:p>
            <a:pPr lvl="1"/>
            <a:r>
              <a:rPr lang="ja-JP" altLang="en-US" sz="2400"/>
              <a:t>目を離した隙に枯れる</a:t>
            </a:r>
            <a:endParaRPr lang="en-US" altLang="ja-JP" sz="2400" dirty="0"/>
          </a:p>
        </p:txBody>
      </p:sp>
      <p:sp>
        <p:nvSpPr>
          <p:cNvPr id="4" name="下矢印 3">
            <a:extLst>
              <a:ext uri="{FF2B5EF4-FFF2-40B4-BE49-F238E27FC236}">
                <a16:creationId xmlns:a16="http://schemas.microsoft.com/office/drawing/2014/main" id="{9523158D-B0CB-2747-BD56-BB8DF843F4DA}"/>
              </a:ext>
            </a:extLst>
          </p:cNvPr>
          <p:cNvSpPr/>
          <p:nvPr/>
        </p:nvSpPr>
        <p:spPr>
          <a:xfrm>
            <a:off x="4102299" y="3814763"/>
            <a:ext cx="958453" cy="950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350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CC05AADD-22F8-224B-8C9E-2BDED97A3AD9}"/>
              </a:ext>
            </a:extLst>
          </p:cNvPr>
          <p:cNvSpPr/>
          <p:nvPr/>
        </p:nvSpPr>
        <p:spPr>
          <a:xfrm>
            <a:off x="814984" y="5171480"/>
            <a:ext cx="7533084" cy="975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3300" b="1">
                <a:solidFill>
                  <a:schemeClr val="bg1"/>
                </a:solidFill>
                <a:latin typeface="+mn-ea"/>
              </a:rPr>
              <a:t>野菜の状態を遠隔管理するシステム</a:t>
            </a:r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115A71E5-90DB-B547-8E35-3328B9A4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1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03ACB0-1282-DF40-81A6-FDA3458B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B8C650-CC94-0444-ACD9-FC54BC222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733551"/>
            <a:ext cx="7905749" cy="3995738"/>
          </a:xfrm>
        </p:spPr>
        <p:txBody>
          <a:bodyPr>
            <a:normAutofit/>
          </a:bodyPr>
          <a:lstStyle/>
          <a:p>
            <a:r>
              <a:rPr kumimoji="1" lang="ja-JP" altLang="en-US" sz="2800" b="1"/>
              <a:t>野菜の遠隔管理システム：</a:t>
            </a:r>
            <a:r>
              <a:rPr lang="en-US" altLang="ja-JP" sz="2800" b="1" dirty="0"/>
              <a:t>SOSO</a:t>
            </a:r>
            <a:endParaRPr kumimoji="1" lang="en-US" altLang="ja-JP" sz="2800" b="1" dirty="0"/>
          </a:p>
          <a:p>
            <a:pPr lvl="1"/>
            <a:r>
              <a:rPr lang="ja-JP" altLang="en-US" sz="2400"/>
              <a:t>土壌センサを用いて土の湿り気を取得</a:t>
            </a:r>
            <a:endParaRPr lang="en-US" altLang="ja-JP" sz="2400" dirty="0"/>
          </a:p>
          <a:p>
            <a:pPr lvl="1"/>
            <a:r>
              <a:rPr lang="ja-JP" altLang="en-US" sz="2400"/>
              <a:t>土壌センサの値に応じて</a:t>
            </a:r>
            <a:r>
              <a:rPr lang="ja-JP" altLang="en-US" sz="2400">
                <a:solidFill>
                  <a:srgbClr val="FF0000"/>
                </a:solidFill>
              </a:rPr>
              <a:t>自動で水やり</a:t>
            </a:r>
          </a:p>
          <a:p>
            <a:pPr lvl="1"/>
            <a:r>
              <a:rPr lang="ja-JP" altLang="en-US" sz="2400"/>
              <a:t>水やり機の残水量，土の湿り気等の</a:t>
            </a:r>
            <a:br>
              <a:rPr lang="en-US" altLang="ja-JP" sz="2400" dirty="0"/>
            </a:br>
            <a:r>
              <a:rPr lang="ja-JP" altLang="en-US" sz="2400">
                <a:solidFill>
                  <a:srgbClr val="FF0000"/>
                </a:solidFill>
              </a:rPr>
              <a:t>野菜の状態をユーザのスマートフォンアプリから確認できる</a:t>
            </a:r>
            <a:endParaRPr lang="en-US" altLang="ja-JP" sz="2400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20B1E3-F682-DB4B-9797-95A402FB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10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A01076-7D1B-864B-B116-5299264F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42901"/>
            <a:ext cx="7905750" cy="1028700"/>
          </a:xfrm>
        </p:spPr>
        <p:txBody>
          <a:bodyPr/>
          <a:lstStyle/>
          <a:p>
            <a:r>
              <a:rPr lang="ja-JP" altLang="en-US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設計概要</a:t>
            </a:r>
            <a:endParaRPr kumimoji="1" lang="ja-JP" altLang="en-US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9319B90A-1987-024E-8701-28D44960C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540" y="1824953"/>
            <a:ext cx="7508482" cy="4493418"/>
          </a:xfr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2BEC8AD3-5A22-F047-A180-451CB500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角丸四角形吹き出し 10">
            <a:extLst>
              <a:ext uri="{FF2B5EF4-FFF2-40B4-BE49-F238E27FC236}">
                <a16:creationId xmlns:a16="http://schemas.microsoft.com/office/drawing/2014/main" id="{7F667526-E1EC-2845-8853-E7773E394534}"/>
              </a:ext>
            </a:extLst>
          </p:cNvPr>
          <p:cNvSpPr/>
          <p:nvPr/>
        </p:nvSpPr>
        <p:spPr>
          <a:xfrm>
            <a:off x="2104857" y="3424010"/>
            <a:ext cx="1992698" cy="1252947"/>
          </a:xfrm>
          <a:prstGeom prst="wedgeRoundRectCallout">
            <a:avLst>
              <a:gd name="adj1" fmla="val -54603"/>
              <a:gd name="adj2" fmla="val 82981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土壌センサ：</a:t>
            </a:r>
            <a:endParaRPr kumimoji="1" lang="en-US" altLang="ja-JP" sz="1600" dirty="0">
              <a:solidFill>
                <a:schemeClr val="tx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  <a:p>
            <a:pPr algn="ctr"/>
            <a:r>
              <a:rPr kumimoji="1" lang="ja-JP" altLang="en-US" sz="1600">
                <a:solidFill>
                  <a:schemeClr val="tx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土の湿り気を取得</a:t>
            </a:r>
          </a:p>
        </p:txBody>
      </p:sp>
      <p:sp>
        <p:nvSpPr>
          <p:cNvPr id="12" name="角丸四角形吹き出し 11">
            <a:extLst>
              <a:ext uri="{FF2B5EF4-FFF2-40B4-BE49-F238E27FC236}">
                <a16:creationId xmlns:a16="http://schemas.microsoft.com/office/drawing/2014/main" id="{DB35917E-D2EB-194C-ACC0-29A8004F180A}"/>
              </a:ext>
            </a:extLst>
          </p:cNvPr>
          <p:cNvSpPr/>
          <p:nvPr/>
        </p:nvSpPr>
        <p:spPr>
          <a:xfrm>
            <a:off x="5890050" y="941052"/>
            <a:ext cx="2644351" cy="1314450"/>
          </a:xfrm>
          <a:prstGeom prst="wedgeRoundRectCallout">
            <a:avLst>
              <a:gd name="adj1" fmla="val -68834"/>
              <a:gd name="adj2" fmla="val 32701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データベース</a:t>
            </a:r>
            <a:r>
              <a:rPr kumimoji="1" lang="en-US" altLang="ja-JP" dirty="0">
                <a:solidFill>
                  <a:schemeClr val="tx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(DB)</a:t>
            </a:r>
            <a:r>
              <a:rPr kumimoji="1" lang="ja-JP" altLang="en-US">
                <a:solidFill>
                  <a:schemeClr val="tx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：</a:t>
            </a:r>
            <a:endParaRPr kumimoji="1" lang="en-US" altLang="ja-JP" dirty="0">
              <a:solidFill>
                <a:schemeClr val="tx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土壌センサの値，</a:t>
            </a:r>
            <a:endParaRPr kumimoji="1" lang="en-US" altLang="ja-JP" dirty="0">
              <a:solidFill>
                <a:schemeClr val="tx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水やり機の水量を記録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5598516-59B8-7345-BC4C-E729A27C901D}"/>
              </a:ext>
            </a:extLst>
          </p:cNvPr>
          <p:cNvCxnSpPr>
            <a:cxnSpLocks/>
          </p:cNvCxnSpPr>
          <p:nvPr/>
        </p:nvCxnSpPr>
        <p:spPr>
          <a:xfrm flipV="1">
            <a:off x="4801414" y="2809211"/>
            <a:ext cx="0" cy="2071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右矢印 19">
            <a:extLst>
              <a:ext uri="{FF2B5EF4-FFF2-40B4-BE49-F238E27FC236}">
                <a16:creationId xmlns:a16="http://schemas.microsoft.com/office/drawing/2014/main" id="{FA65A06A-FF2C-E14A-B08C-C4549E69F70D}"/>
              </a:ext>
            </a:extLst>
          </p:cNvPr>
          <p:cNvSpPr/>
          <p:nvPr/>
        </p:nvSpPr>
        <p:spPr>
          <a:xfrm>
            <a:off x="2503418" y="5150965"/>
            <a:ext cx="1685925" cy="271463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グラフィックス 23" descr="BabyBottle">
            <a:extLst>
              <a:ext uri="{FF2B5EF4-FFF2-40B4-BE49-F238E27FC236}">
                <a16:creationId xmlns:a16="http://schemas.microsoft.com/office/drawing/2014/main" id="{6A0BBEE3-474E-D445-8B42-6BAC6129F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610" y="5087538"/>
            <a:ext cx="914400" cy="914400"/>
          </a:xfrm>
          <a:prstGeom prst="rect">
            <a:avLst/>
          </a:prstGeom>
        </p:spPr>
      </p:pic>
      <p:sp>
        <p:nvSpPr>
          <p:cNvPr id="35" name="角丸四角形吹き出し 34">
            <a:extLst>
              <a:ext uri="{FF2B5EF4-FFF2-40B4-BE49-F238E27FC236}">
                <a16:creationId xmlns:a16="http://schemas.microsoft.com/office/drawing/2014/main" id="{B485FF3C-1638-3A42-AC77-1863FCA2EB38}"/>
              </a:ext>
            </a:extLst>
          </p:cNvPr>
          <p:cNvSpPr/>
          <p:nvPr/>
        </p:nvSpPr>
        <p:spPr>
          <a:xfrm>
            <a:off x="248138" y="3517952"/>
            <a:ext cx="1591337" cy="1107419"/>
          </a:xfrm>
          <a:prstGeom prst="wedgeRoundRectCallout">
            <a:avLst>
              <a:gd name="adj1" fmla="val 2893"/>
              <a:gd name="adj2" fmla="val 95257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水やり機：</a:t>
            </a:r>
            <a:endParaRPr kumimoji="1" lang="en-US" altLang="ja-JP" sz="1600" dirty="0">
              <a:solidFill>
                <a:schemeClr val="tx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  <a:p>
            <a:pPr algn="ctr"/>
            <a:r>
              <a:rPr kumimoji="1" lang="ja-JP" altLang="en-US" sz="1600">
                <a:solidFill>
                  <a:schemeClr val="tx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自動で水やり</a:t>
            </a:r>
          </a:p>
        </p:txBody>
      </p:sp>
      <p:sp>
        <p:nvSpPr>
          <p:cNvPr id="36" name="角丸四角形吹き出し 35">
            <a:extLst>
              <a:ext uri="{FF2B5EF4-FFF2-40B4-BE49-F238E27FC236}">
                <a16:creationId xmlns:a16="http://schemas.microsoft.com/office/drawing/2014/main" id="{4EBD3FCA-F446-5741-A4CB-985D8E433DAD}"/>
              </a:ext>
            </a:extLst>
          </p:cNvPr>
          <p:cNvSpPr/>
          <p:nvPr/>
        </p:nvSpPr>
        <p:spPr>
          <a:xfrm>
            <a:off x="5643563" y="5422428"/>
            <a:ext cx="1771650" cy="1230833"/>
          </a:xfrm>
          <a:prstGeom prst="wedgeRoundRectCallout">
            <a:avLst>
              <a:gd name="adj1" fmla="val -60853"/>
              <a:gd name="adj2" fmla="val 1725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RasberryPi</a:t>
            </a:r>
            <a:r>
              <a:rPr kumimoji="1" lang="ja-JP" altLang="en-US" sz="1400">
                <a:solidFill>
                  <a:schemeClr val="tx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：</a:t>
            </a:r>
            <a:endParaRPr kumimoji="1" lang="en-US" altLang="ja-JP" sz="1400" dirty="0">
              <a:solidFill>
                <a:schemeClr val="tx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水やり機へ命令</a:t>
            </a:r>
            <a:endParaRPr kumimoji="1" lang="en-US" altLang="ja-JP" sz="1400" dirty="0">
              <a:solidFill>
                <a:schemeClr val="tx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DB</a:t>
            </a:r>
            <a:r>
              <a:rPr kumimoji="1" lang="ja-JP" altLang="en-US" sz="1400">
                <a:solidFill>
                  <a:schemeClr val="tx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更新</a:t>
            </a:r>
            <a:endParaRPr kumimoji="1" lang="en-US" altLang="ja-JP" sz="1400" dirty="0">
              <a:solidFill>
                <a:schemeClr val="tx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37" name="角丸四角形吹き出し 36">
            <a:extLst>
              <a:ext uri="{FF2B5EF4-FFF2-40B4-BE49-F238E27FC236}">
                <a16:creationId xmlns:a16="http://schemas.microsoft.com/office/drawing/2014/main" id="{1F6D7D83-1250-7F42-8B0B-4BADFCE26208}"/>
              </a:ext>
            </a:extLst>
          </p:cNvPr>
          <p:cNvSpPr/>
          <p:nvPr/>
        </p:nvSpPr>
        <p:spPr>
          <a:xfrm>
            <a:off x="7043738" y="2708854"/>
            <a:ext cx="1867213" cy="1191634"/>
          </a:xfrm>
          <a:prstGeom prst="wedgeRoundRectCallout">
            <a:avLst>
              <a:gd name="adj1" fmla="val 8073"/>
              <a:gd name="adj2" fmla="val 90481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Android</a:t>
            </a:r>
            <a:r>
              <a:rPr kumimoji="1" lang="ja-JP" altLang="en-US">
                <a:solidFill>
                  <a:schemeClr val="tx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：</a:t>
            </a:r>
            <a:endParaRPr kumimoji="1" lang="en-US" altLang="ja-JP" dirty="0">
              <a:solidFill>
                <a:schemeClr val="tx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DB</a:t>
            </a:r>
            <a:r>
              <a:rPr kumimoji="1" lang="ja-JP" altLang="en-US">
                <a:solidFill>
                  <a:schemeClr val="tx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の値を確認</a:t>
            </a:r>
            <a:endParaRPr kumimoji="1" lang="en-US" altLang="ja-JP" dirty="0">
              <a:solidFill>
                <a:schemeClr val="tx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  <a:p>
            <a:pPr algn="ctr"/>
            <a:endParaRPr kumimoji="1" lang="ja-JP" altLang="en-US">
              <a:solidFill>
                <a:schemeClr val="tx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717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5" grpId="0" animBg="1"/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0601B2-96BF-894A-A5B4-B89C73AF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野菜部分の実装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3FE61C-0DBE-E546-BCCC-ADD499808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6F0A43-FD30-A749-81BE-03A93B7E2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4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E2F064-D6AD-CE46-837E-5BDA068E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水やり部分の実装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14C9C4-BA79-5542-B45B-17411FBB6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EFB93F-F277-0F42-8F9B-6CCA6EE5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2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4EB32D-6E1D-2F47-835F-6C61FDBF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RasberryPi</a:t>
            </a:r>
            <a:r>
              <a:rPr kumimoji="1" lang="ja-JP" altLang="en-US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の実装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328FCD-8138-BA43-841F-0C86E6F76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B47788-84D6-0943-A19B-E0811EE4E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2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424A23-A48F-F74C-B48C-5ABED392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データベース部分の実装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3A8CA0-FB51-754A-ACDA-5AE76543C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273" y="1442366"/>
            <a:ext cx="7905749" cy="5241130"/>
          </a:xfrm>
        </p:spPr>
        <p:txBody>
          <a:bodyPr>
            <a:normAutofit/>
          </a:bodyPr>
          <a:lstStyle/>
          <a:p>
            <a:r>
              <a:rPr lang="en-US" altLang="ja-JP" sz="2400" b="1" dirty="0" err="1"/>
              <a:t>FireBase</a:t>
            </a:r>
            <a:r>
              <a:rPr lang="en-US" altLang="ja-JP" sz="2400" b="1" dirty="0"/>
              <a:t> </a:t>
            </a:r>
            <a:r>
              <a:rPr lang="ja-JP" altLang="en-US" sz="2400" b="1"/>
              <a:t>を使用</a:t>
            </a:r>
            <a:endParaRPr lang="en-US" altLang="ja-JP" sz="2400" b="1" dirty="0"/>
          </a:p>
          <a:p>
            <a:pPr lvl="1"/>
            <a:r>
              <a:rPr lang="en-US" altLang="ja-JP" sz="2000" dirty="0"/>
              <a:t>Google</a:t>
            </a:r>
            <a:r>
              <a:rPr lang="ja-JP" altLang="en-US" sz="2000"/>
              <a:t>の</a:t>
            </a:r>
            <a:r>
              <a:rPr lang="en-US" altLang="ja-JP" sz="2000" dirty="0"/>
              <a:t> </a:t>
            </a:r>
            <a:r>
              <a:rPr lang="pt-PT" altLang="ja-JP" sz="2000" dirty="0" err="1"/>
              <a:t>BaaS</a:t>
            </a:r>
            <a:r>
              <a:rPr lang="ja-JP" altLang="pt-PT" sz="2000"/>
              <a:t>（</a:t>
            </a:r>
            <a:r>
              <a:rPr lang="pt-PT" altLang="ja-JP" sz="2000" dirty="0" err="1"/>
              <a:t>Backend</a:t>
            </a:r>
            <a:r>
              <a:rPr lang="pt-PT" altLang="ja-JP" sz="2000" dirty="0"/>
              <a:t> as a </a:t>
            </a:r>
            <a:r>
              <a:rPr lang="pt-PT" altLang="ja-JP" sz="2000" dirty="0" err="1"/>
              <a:t>Service</a:t>
            </a:r>
            <a:r>
              <a:rPr lang="ja-JP" altLang="pt-PT" sz="2000"/>
              <a:t>）</a:t>
            </a:r>
            <a:endParaRPr lang="en-US" altLang="ja-JP" sz="2000" dirty="0"/>
          </a:p>
          <a:p>
            <a:pPr lvl="1"/>
            <a:r>
              <a:rPr kumimoji="1" lang="ja-JP" altLang="en-US" sz="2000"/>
              <a:t>リアルタイムデータベースを楽に実装できる</a:t>
            </a:r>
            <a:endParaRPr lang="en-US" altLang="ja-JP" sz="2200" dirty="0"/>
          </a:p>
          <a:p>
            <a:r>
              <a:rPr kumimoji="1" lang="en-US" altLang="ja-JP" sz="2400" b="1" dirty="0"/>
              <a:t>DB</a:t>
            </a:r>
            <a:r>
              <a:rPr kumimoji="1" lang="ja-JP" altLang="en-US" sz="2400" b="1"/>
              <a:t>の要素</a:t>
            </a:r>
            <a:endParaRPr kumimoji="1" lang="en-US" altLang="ja-JP" sz="2400" b="1" dirty="0"/>
          </a:p>
          <a:p>
            <a:pPr lvl="1"/>
            <a:r>
              <a:rPr kumimoji="1" lang="ja-JP" altLang="en-US" sz="2200"/>
              <a:t>野菜</a:t>
            </a:r>
            <a:r>
              <a:rPr kumimoji="1" lang="en-US" altLang="ja-JP" sz="2200" dirty="0"/>
              <a:t> (</a:t>
            </a:r>
            <a:r>
              <a:rPr kumimoji="1" lang="ja-JP" altLang="en-US" sz="2200"/>
              <a:t>複数</a:t>
            </a:r>
            <a:r>
              <a:rPr kumimoji="1" lang="en-US" altLang="ja-JP" sz="2200" dirty="0"/>
              <a:t>)</a:t>
            </a:r>
            <a:endParaRPr kumimoji="1" lang="en-US" altLang="ja-JP" sz="2000" dirty="0"/>
          </a:p>
          <a:p>
            <a:pPr lvl="2"/>
            <a:r>
              <a:rPr lang="en-US" altLang="ja-JP" sz="2000" dirty="0"/>
              <a:t>h</a:t>
            </a:r>
            <a:r>
              <a:rPr kumimoji="1" lang="en-US" altLang="ja-JP" sz="2000" dirty="0"/>
              <a:t>umidity</a:t>
            </a:r>
            <a:r>
              <a:rPr kumimoji="1" lang="ja-JP" altLang="en-US" sz="2000"/>
              <a:t>：土壌センサの値</a:t>
            </a:r>
            <a:r>
              <a:rPr kumimoji="1" lang="en-US" altLang="ja-JP" sz="2000" dirty="0"/>
              <a:t> 0 ~ 1000</a:t>
            </a:r>
          </a:p>
          <a:p>
            <a:pPr lvl="2"/>
            <a:r>
              <a:rPr lang="en-US" altLang="ja-JP" sz="2000" dirty="0"/>
              <a:t>t</a:t>
            </a:r>
            <a:r>
              <a:rPr kumimoji="1" lang="en-US" altLang="ja-JP" sz="2000" dirty="0"/>
              <a:t>ime</a:t>
            </a:r>
            <a:r>
              <a:rPr kumimoji="1" lang="ja-JP" altLang="en-US" sz="2000"/>
              <a:t>：更新した時間，</a:t>
            </a:r>
            <a:r>
              <a:rPr kumimoji="1" lang="en-US" altLang="ja-JP" sz="2000" dirty="0" err="1"/>
              <a:t>yyyymmddhhmm</a:t>
            </a:r>
            <a:endParaRPr kumimoji="1" lang="en-US" altLang="ja-JP" sz="2000" dirty="0"/>
          </a:p>
          <a:p>
            <a:pPr lvl="3"/>
            <a:r>
              <a:rPr lang="ja-JP" altLang="en-US" sz="1800"/>
              <a:t>例</a:t>
            </a:r>
            <a:r>
              <a:rPr lang="en-US" altLang="ja-JP" sz="1800" dirty="0"/>
              <a:t> 201806171500</a:t>
            </a:r>
          </a:p>
          <a:p>
            <a:pPr lvl="3"/>
            <a:endParaRPr kumimoji="1" lang="en-US" altLang="ja-JP" sz="1800" dirty="0"/>
          </a:p>
          <a:p>
            <a:pPr lvl="1"/>
            <a:r>
              <a:rPr lang="ja-JP" altLang="en-US" sz="2200"/>
              <a:t>水やり機</a:t>
            </a:r>
            <a:endParaRPr lang="en-US" altLang="ja-JP" sz="2200" dirty="0"/>
          </a:p>
          <a:p>
            <a:pPr lvl="2"/>
            <a:r>
              <a:rPr lang="en-US" altLang="ja-JP" sz="2000" dirty="0"/>
              <a:t>amount</a:t>
            </a:r>
            <a:r>
              <a:rPr lang="ja-JP" altLang="en-US" sz="2000"/>
              <a:t>：水量，</a:t>
            </a:r>
            <a:r>
              <a:rPr lang="en-US" altLang="ja-JP" sz="2000" dirty="0"/>
              <a:t>0~100</a:t>
            </a:r>
            <a:endParaRPr kumimoji="1" lang="en-US" altLang="ja-JP" sz="2000" dirty="0"/>
          </a:p>
          <a:p>
            <a:pPr lvl="2"/>
            <a:endParaRPr kumimoji="1" lang="en-US" altLang="ja-JP" sz="2000" dirty="0"/>
          </a:p>
          <a:p>
            <a:pPr marL="457200" lvl="1" indent="0">
              <a:buNone/>
            </a:pPr>
            <a:endParaRPr lang="en-US" altLang="ja-JP" sz="2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A2BA9D-5334-CA44-A594-1EF10C6A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44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9D08BD-AB48-A64E-B06D-7716EC8B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Android</a:t>
            </a:r>
            <a:r>
              <a:rPr kumimoji="1" lang="ja-JP" altLang="en-US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アプリ部分の実装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B0ED9C-DACF-F54F-8D6F-C6602F2A1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2C13C0-D2FB-0443-A064-6279AA7C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48557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364</TotalTime>
  <Words>258</Words>
  <Application>Microsoft Macintosh PowerPoint</Application>
  <PresentationFormat>画面に合わせる (4:3)</PresentationFormat>
  <Paragraphs>61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22" baseType="lpstr">
      <vt:lpstr>Hiragino Kaku Gothic StdN W8</vt:lpstr>
      <vt:lpstr>YuKyokasho Medium</vt:lpstr>
      <vt:lpstr>YuKyokasho Yoko Medium</vt:lpstr>
      <vt:lpstr>メイリオ</vt:lpstr>
      <vt:lpstr>游ゴシック</vt:lpstr>
      <vt:lpstr>Arial</vt:lpstr>
      <vt:lpstr>Century Gothic</vt:lpstr>
      <vt:lpstr>Petit Formal Script</vt:lpstr>
      <vt:lpstr>Waseem</vt:lpstr>
      <vt:lpstr>Wingdings 3</vt:lpstr>
      <vt:lpstr>ウィスプ</vt:lpstr>
      <vt:lpstr>PowerPoint プレゼンテーション</vt:lpstr>
      <vt:lpstr>背景</vt:lpstr>
      <vt:lpstr>概要</vt:lpstr>
      <vt:lpstr>設計概要</vt:lpstr>
      <vt:lpstr>野菜部分の実装</vt:lpstr>
      <vt:lpstr>水やり部分の実装</vt:lpstr>
      <vt:lpstr>RasberryPiの実装</vt:lpstr>
      <vt:lpstr>データベース部分の実装</vt:lpstr>
      <vt:lpstr>Androidアプリ部分の実装</vt:lpstr>
      <vt:lpstr>SOSOのデモ</vt:lpstr>
      <vt:lpstr>まとめ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我妻正太郎</dc:creator>
  <cp:lastModifiedBy>我妻正太郎</cp:lastModifiedBy>
  <cp:revision>14</cp:revision>
  <dcterms:created xsi:type="dcterms:W3CDTF">2018-06-18T08:11:58Z</dcterms:created>
  <dcterms:modified xsi:type="dcterms:W3CDTF">2018-06-18T14:16:47Z</dcterms:modified>
</cp:coreProperties>
</file>