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0" r:id="rId1"/>
  </p:sldMasterIdLst>
  <p:notesMasterIdLst>
    <p:notesMasterId r:id="rId36"/>
  </p:notesMasterIdLst>
  <p:sldIdLst>
    <p:sldId id="526" r:id="rId2"/>
    <p:sldId id="541" r:id="rId3"/>
    <p:sldId id="542" r:id="rId4"/>
    <p:sldId id="544" r:id="rId5"/>
    <p:sldId id="543" r:id="rId6"/>
    <p:sldId id="545" r:id="rId7"/>
    <p:sldId id="546" r:id="rId8"/>
    <p:sldId id="529" r:id="rId9"/>
    <p:sldId id="530" r:id="rId10"/>
    <p:sldId id="531" r:id="rId11"/>
    <p:sldId id="440" r:id="rId12"/>
    <p:sldId id="441" r:id="rId13"/>
    <p:sldId id="442" r:id="rId14"/>
    <p:sldId id="443" r:id="rId15"/>
    <p:sldId id="446" r:id="rId16"/>
    <p:sldId id="535" r:id="rId17"/>
    <p:sldId id="537" r:id="rId18"/>
    <p:sldId id="538" r:id="rId19"/>
    <p:sldId id="445" r:id="rId20"/>
    <p:sldId id="447" r:id="rId21"/>
    <p:sldId id="539" r:id="rId22"/>
    <p:sldId id="450" r:id="rId23"/>
    <p:sldId id="453" r:id="rId24"/>
    <p:sldId id="459" r:id="rId25"/>
    <p:sldId id="461" r:id="rId26"/>
    <p:sldId id="487" r:id="rId27"/>
    <p:sldId id="527" r:id="rId28"/>
    <p:sldId id="455" r:id="rId29"/>
    <p:sldId id="456" r:id="rId30"/>
    <p:sldId id="525" r:id="rId31"/>
    <p:sldId id="460" r:id="rId32"/>
    <p:sldId id="452" r:id="rId33"/>
    <p:sldId id="451" r:id="rId34"/>
    <p:sldId id="5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CCC051"/>
    <a:srgbClr val="009900"/>
    <a:srgbClr val="FF6600"/>
    <a:srgbClr val="1A1A4D"/>
    <a:srgbClr val="003300"/>
    <a:srgbClr val="008000"/>
    <a:srgbClr val="800000"/>
    <a:srgbClr val="FFFF00"/>
    <a:srgbClr val="864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9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34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7BCC5-5371-49A1-A2AE-8EADF96F8B32}" type="datetimeFigureOut">
              <a:rPr lang="en-US" smtClean="0"/>
              <a:pPr/>
              <a:t>2/7/25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B11BA1-F657-4329-AA38-502809ADA9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09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 bwMode="auto">
          <a:xfrm>
            <a:off x="0" y="1422341"/>
            <a:ext cx="12192000" cy="2205310"/>
          </a:xfrm>
          <a:prstGeom prst="rect">
            <a:avLst/>
          </a:prstGeom>
          <a:solidFill>
            <a:srgbClr val="A3FFB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14400" y="1556793"/>
            <a:ext cx="10363200" cy="2043658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006600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7" name="Picture 2" descr="http://miem.hse.ru/data/2014/01/22/1325773025/logo-HSE+MIEM.jpg.(473x161x123)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354" y="188640"/>
            <a:ext cx="3713292" cy="9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060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9744" y="0"/>
            <a:ext cx="12172256" cy="971376"/>
          </a:xfrm>
          <a:prstGeom prst="rect">
            <a:avLst/>
          </a:prstGeom>
        </p:spPr>
        <p:txBody>
          <a:bodyPr/>
          <a:lstStyle>
            <a:lvl1pPr algn="r">
              <a:lnSpc>
                <a:spcPct val="100000"/>
              </a:lnSpc>
              <a:spcBef>
                <a:spcPts val="2400"/>
              </a:spcBef>
              <a:defRPr sz="2800" b="1">
                <a:solidFill>
                  <a:srgbClr val="006600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cxnSp>
        <p:nvCxnSpPr>
          <p:cNvPr id="7" name="Straight Connector 2"/>
          <p:cNvCxnSpPr/>
          <p:nvPr userDrawn="1"/>
        </p:nvCxnSpPr>
        <p:spPr>
          <a:xfrm>
            <a:off x="0" y="1016000"/>
            <a:ext cx="12192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82848" y="6552728"/>
            <a:ext cx="2844800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 bwMode="auto">
          <a:xfrm>
            <a:off x="0" y="6669360"/>
            <a:ext cx="12211744" cy="1886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 bwMode="auto">
          <a:xfrm>
            <a:off x="10622623" y="6606889"/>
            <a:ext cx="1596661" cy="18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400" dirty="0">
                <a:solidFill>
                  <a:srgbClr val="000000"/>
                </a:solidFill>
              </a:rPr>
              <a:t>Слайд </a:t>
            </a:r>
            <a:fld id="{D17713BC-2123-4186-8BD3-9614D35FBC6C}" type="slidenum">
              <a:rPr lang="ru-RU" sz="14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25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2"/>
          <p:cNvCxnSpPr/>
          <p:nvPr userDrawn="1"/>
        </p:nvCxnSpPr>
        <p:spPr>
          <a:xfrm>
            <a:off x="0" y="1016000"/>
            <a:ext cx="12192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4"/>
          <p:cNvSpPr txBox="1">
            <a:spLocks noChangeArrowheads="1"/>
          </p:cNvSpPr>
          <p:nvPr userDrawn="1"/>
        </p:nvSpPr>
        <p:spPr bwMode="auto">
          <a:xfrm>
            <a:off x="82848" y="6552728"/>
            <a:ext cx="2844800" cy="26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 bwMode="auto">
          <a:xfrm>
            <a:off x="0" y="6669360"/>
            <a:ext cx="12211744" cy="18864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ru-RU" sz="1200" dirty="0">
              <a:solidFill>
                <a:srgbClr val="000000"/>
              </a:solidFill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 userDrawn="1"/>
        </p:nvSpPr>
        <p:spPr bwMode="auto">
          <a:xfrm>
            <a:off x="10622623" y="6606889"/>
            <a:ext cx="1596661" cy="188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ru-RU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1400" dirty="0">
                <a:solidFill>
                  <a:srgbClr val="000000"/>
                </a:solidFill>
              </a:rPr>
              <a:t>Слайд </a:t>
            </a:r>
            <a:fld id="{D17713BC-2123-4186-8BD3-9614D35FBC6C}" type="slidenum">
              <a:rPr lang="ru-RU" sz="1400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75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785" y="1776414"/>
            <a:ext cx="4796367" cy="3902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483351" y="1776414"/>
            <a:ext cx="4798483" cy="18748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483351" y="3803650"/>
            <a:ext cx="4798483" cy="1874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195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8" y="871539"/>
            <a:ext cx="10993967" cy="4984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785" y="1776414"/>
            <a:ext cx="4796367" cy="3902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3351" y="1776414"/>
            <a:ext cx="4798483" cy="3902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2508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0127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5" r:id="rId3"/>
    <p:sldLayoutId id="2147483707" r:id="rId4"/>
    <p:sldLayoutId id="2147483708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1309.2388" TargetMode="External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Limited-memory_BFGS" TargetMode="External"/><Relationship Id="rId5" Type="http://schemas.openxmlformats.org/officeDocument/2006/relationships/hyperlink" Target="https://en.wikipedia.org/wiki/Broyden%E2%80%93Fletcher%E2%80%93Goldfarb%E2%80%93Shanno_algorithm" TargetMode="External"/><Relationship Id="rId4" Type="http://schemas.openxmlformats.org/officeDocument/2006/relationships/hyperlink" Target="https://en.wikipedia.org/wiki/Conjugate_gradient_metho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auto_examples/inspection/plot_linear_model_coefficient_interpretation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838200" y="417442"/>
            <a:ext cx="10515600" cy="60529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b="1" dirty="0"/>
              <a:t>Курс «Классические модели»</a:t>
            </a:r>
          </a:p>
          <a:p>
            <a:pPr marL="0" indent="0" algn="ctr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Тема «Линейные модели»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8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u-RU" sz="3000" dirty="0">
                <a:latin typeface="Calibri" panose="020F0502020204030204" pitchFamily="34" charset="0"/>
              </a:rPr>
              <a:t>Лекция 1</a:t>
            </a:r>
          </a:p>
          <a:p>
            <a:pPr marL="0" indent="0" algn="ctr">
              <a:buNone/>
            </a:pPr>
            <a:r>
              <a:rPr lang="ru-RU" sz="3000" dirty="0">
                <a:latin typeface="Calibri" panose="020F0502020204030204" pitchFamily="34" charset="0"/>
              </a:rPr>
              <a:t>«Линейная регрессия»</a:t>
            </a:r>
          </a:p>
          <a:p>
            <a:pPr marL="0" indent="0" algn="ctr">
              <a:buNone/>
            </a:pPr>
            <a:endParaRPr lang="en-US" sz="30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ru-RU" sz="28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endParaRPr lang="ru-RU" sz="2800" dirty="0">
              <a:latin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ru-RU" sz="2200" dirty="0">
                <a:latin typeface="Calibri" panose="020F0502020204030204" pitchFamily="34" charset="0"/>
              </a:rPr>
              <a:t>Комаров Иван Владимирович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20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Подход машинного обучения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240357" y="1144540"/>
            <a:ext cx="972568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Есть данные, мы можем собрать другие данные. Теории взаимосвязей данных нет.</a:t>
            </a:r>
          </a:p>
          <a:p>
            <a:pPr marL="342900" indent="-342900">
              <a:buAutoNum type="arabicPeriod"/>
            </a:pPr>
            <a:endParaRPr lang="ru-RU" sz="2000" dirty="0"/>
          </a:p>
          <a:p>
            <a:pPr lvl="1"/>
            <a:r>
              <a:rPr lang="ru-RU" sz="2000" i="1" dirty="0"/>
              <a:t>Например, у нас есть данные о турникетах, через которые проходят наши посетители. </a:t>
            </a:r>
          </a:p>
          <a:p>
            <a:pPr lvl="1"/>
            <a:endParaRPr lang="ru-RU" sz="2000" dirty="0"/>
          </a:p>
          <a:p>
            <a:pPr marL="342900" indent="-342900">
              <a:buAutoNum type="arabicPeriod"/>
            </a:pPr>
            <a:r>
              <a:rPr lang="ru-RU" sz="2000" dirty="0"/>
              <a:t>Некоторые данные представляют для нас интерес, т.к. мы не можем их иногда наблюдать или мы хотим влиять на них через другие данные. </a:t>
            </a:r>
          </a:p>
          <a:p>
            <a:endParaRPr lang="ru-RU" sz="2000" dirty="0"/>
          </a:p>
          <a:p>
            <a:pPr lvl="1"/>
            <a:r>
              <a:rPr lang="ru-RU" sz="2000" i="1" dirty="0"/>
              <a:t>Например, мы хотим выяснить отдал ли Петр свой ключ к турникету кому-то из коллег. Зная систему посещения офиса всех коллег, мы для каждого «подозрительного» посещения можем предсказать, кто это был на основании истории посещений.</a:t>
            </a:r>
          </a:p>
          <a:p>
            <a:pPr lvl="1"/>
            <a:endParaRPr lang="ru-RU" sz="2000" dirty="0"/>
          </a:p>
          <a:p>
            <a:pPr marL="457200" indent="-457200">
              <a:buFont typeface="+mj-lt"/>
              <a:buAutoNum type="arabicPeriod" startAt="3"/>
            </a:pPr>
            <a:r>
              <a:rPr lang="ru-RU" sz="2000" dirty="0"/>
              <a:t>Как мы подойдем к решению? Линейная регрессия с регуляризацией.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5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Постановка задачи*</a:t>
            </a:r>
          </a:p>
        </p:txBody>
      </p:sp>
      <p:sp>
        <p:nvSpPr>
          <p:cNvPr id="5" name="Rectangle 4"/>
          <p:cNvSpPr/>
          <p:nvPr/>
        </p:nvSpPr>
        <p:spPr>
          <a:xfrm>
            <a:off x="2021514" y="1165171"/>
            <a:ext cx="837708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Обобщенная постановка линейной задачи:</a:t>
            </a:r>
          </a:p>
          <a:p>
            <a:br>
              <a:rPr lang="ru-RU" dirty="0"/>
            </a:br>
            <a:r>
              <a:rPr lang="en-US" b="1" dirty="0"/>
              <a:t>Y</a:t>
            </a:r>
            <a:r>
              <a:rPr lang="ru-RU" b="1" baseline="30000" dirty="0"/>
              <a:t>*</a:t>
            </a:r>
            <a:r>
              <a:rPr lang="ru-RU" b="1" dirty="0"/>
              <a:t> = </a:t>
            </a:r>
            <a:r>
              <a:rPr lang="en-US" b="1" dirty="0"/>
              <a:t>b</a:t>
            </a:r>
            <a:r>
              <a:rPr lang="ru-RU" b="1" baseline="-25000" dirty="0"/>
              <a:t>0</a:t>
            </a:r>
            <a:r>
              <a:rPr lang="ru-RU" b="1" dirty="0"/>
              <a:t> + </a:t>
            </a:r>
            <a:r>
              <a:rPr lang="en-US" b="1" dirty="0"/>
              <a:t>b</a:t>
            </a:r>
            <a:r>
              <a:rPr lang="ru-RU" b="1" baseline="-25000" dirty="0"/>
              <a:t>1</a:t>
            </a:r>
            <a:r>
              <a:rPr lang="en-US" b="1" dirty="0"/>
              <a:t>x</a:t>
            </a:r>
            <a:r>
              <a:rPr lang="ru-RU" b="1" baseline="-25000" dirty="0"/>
              <a:t>1</a:t>
            </a:r>
            <a:r>
              <a:rPr lang="ru-RU" b="1" baseline="30000" dirty="0"/>
              <a:t>* </a:t>
            </a:r>
            <a:r>
              <a:rPr lang="ru-RU" b="1" dirty="0"/>
              <a:t> + </a:t>
            </a:r>
            <a:r>
              <a:rPr lang="en-US" b="1" dirty="0"/>
              <a:t>b</a:t>
            </a:r>
            <a:r>
              <a:rPr lang="ru-RU" b="1" baseline="-25000" dirty="0"/>
              <a:t>2</a:t>
            </a:r>
            <a:r>
              <a:rPr lang="en-US" b="1" dirty="0"/>
              <a:t>x</a:t>
            </a:r>
            <a:r>
              <a:rPr lang="ru-RU" b="1" baseline="-25000" dirty="0"/>
              <a:t>2</a:t>
            </a:r>
            <a:r>
              <a:rPr lang="ru-RU" b="1" baseline="30000" dirty="0"/>
              <a:t>*</a:t>
            </a:r>
            <a:r>
              <a:rPr lang="ru-RU" b="1" dirty="0"/>
              <a:t> + … + </a:t>
            </a:r>
            <a:r>
              <a:rPr lang="en-US" b="1" dirty="0" err="1"/>
              <a:t>b</a:t>
            </a:r>
            <a:r>
              <a:rPr lang="en-US" b="1" baseline="-25000" dirty="0" err="1"/>
              <a:t>n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ru-RU" b="1" baseline="30000" dirty="0"/>
              <a:t>*</a:t>
            </a:r>
            <a:r>
              <a:rPr lang="ru-RU" b="1" dirty="0"/>
              <a:t> + ℇ</a:t>
            </a:r>
            <a:endParaRPr lang="en-US" dirty="0"/>
          </a:p>
          <a:p>
            <a:endParaRPr lang="ru-RU" dirty="0"/>
          </a:p>
          <a:p>
            <a:r>
              <a:rPr lang="ru-RU" dirty="0"/>
              <a:t>где x</a:t>
            </a:r>
            <a:r>
              <a:rPr lang="en-US" baseline="-25000" dirty="0"/>
              <a:t>j</a:t>
            </a:r>
            <a:r>
              <a:rPr lang="ru-RU" baseline="30000" dirty="0"/>
              <a:t>*</a:t>
            </a:r>
            <a:r>
              <a:rPr lang="ru-RU" dirty="0"/>
              <a:t> = f(x</a:t>
            </a:r>
            <a:r>
              <a:rPr lang="en-US" baseline="-25000" dirty="0"/>
              <a:t>j</a:t>
            </a:r>
            <a:r>
              <a:rPr lang="ru-RU" dirty="0"/>
              <a:t>), Y</a:t>
            </a:r>
            <a:r>
              <a:rPr lang="ru-RU" baseline="30000" dirty="0"/>
              <a:t>*</a:t>
            </a:r>
            <a:r>
              <a:rPr lang="ru-RU" dirty="0"/>
              <a:t> = g(Y),</a:t>
            </a:r>
            <a:br>
              <a:rPr lang="ru-RU" dirty="0"/>
            </a:br>
            <a:r>
              <a:rPr lang="ru-RU" dirty="0"/>
              <a:t>ℇ — случайная величина.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Несмотря на то, что f и g могут быть нелинейными функциями, и </a:t>
            </a:r>
            <a:r>
              <a:rPr lang="ru-RU" i="1" dirty="0"/>
              <a:t>Y</a:t>
            </a:r>
            <a:r>
              <a:rPr lang="ru-RU" dirty="0"/>
              <a:t> в результате может весьма нелинейно зависеть от </a:t>
            </a:r>
            <a:r>
              <a:rPr lang="ru-RU" i="1" dirty="0"/>
              <a:t>Х</a:t>
            </a:r>
            <a:r>
              <a:rPr lang="ru-RU" dirty="0"/>
              <a:t>, модель все равно остается линейной относительно параметров </a:t>
            </a:r>
            <a:r>
              <a:rPr lang="ru-RU" i="1" dirty="0"/>
              <a:t>b</a:t>
            </a:r>
            <a:r>
              <a:rPr lang="ru-RU" dirty="0"/>
              <a:t>. Именно поэтому она и называется </a:t>
            </a:r>
            <a:r>
              <a:rPr lang="ru-RU" u="sng" dirty="0"/>
              <a:t>линейной моделью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Х называют независимыми переменными (и также предикторами, факторами или регрессорами). А Y называют зависимыми (или объясняемыми, целевыми, </a:t>
            </a:r>
            <a:r>
              <a:rPr lang="ru-RU" dirty="0" err="1"/>
              <a:t>таргет</a:t>
            </a:r>
            <a:r>
              <a:rPr lang="ru-RU" dirty="0"/>
              <a:t>-) переменными. Обычно </a:t>
            </a:r>
            <a:r>
              <a:rPr lang="en-US" i="1" dirty="0"/>
              <a:t>n</a:t>
            </a:r>
            <a:r>
              <a:rPr lang="ru-RU" i="1" dirty="0"/>
              <a:t> </a:t>
            </a:r>
            <a:r>
              <a:rPr lang="en-US" i="1" dirty="0"/>
              <a:t>&gt; 1</a:t>
            </a:r>
            <a:r>
              <a:rPr lang="ru-RU" i="1" dirty="0"/>
              <a:t>, </a:t>
            </a:r>
            <a:r>
              <a:rPr lang="ru-RU" dirty="0"/>
              <a:t>а </a:t>
            </a:r>
            <a:r>
              <a:rPr lang="en-US" dirty="0"/>
              <a:t>Y* - </a:t>
            </a:r>
            <a:r>
              <a:rPr lang="ru-RU" dirty="0"/>
              <a:t>скаляр.</a:t>
            </a:r>
            <a:endParaRPr lang="en-US" dirty="0"/>
          </a:p>
          <a:p>
            <a:endParaRPr lang="en-US" dirty="0"/>
          </a:p>
          <a:p>
            <a:r>
              <a:rPr lang="ru-RU" dirty="0"/>
              <a:t>Есть </a:t>
            </a:r>
            <a:r>
              <a:rPr lang="en-US" dirty="0"/>
              <a:t>m </a:t>
            </a:r>
            <a:r>
              <a:rPr lang="ru-RU" dirty="0"/>
              <a:t>наборов наблюдений (</a:t>
            </a:r>
            <a:r>
              <a:rPr lang="en-US" b="1" dirty="0"/>
              <a:t>Y</a:t>
            </a:r>
            <a:r>
              <a:rPr lang="ru-RU" b="1" baseline="30000" dirty="0"/>
              <a:t>*</a:t>
            </a:r>
            <a:r>
              <a:rPr lang="ru-RU" b="1" dirty="0"/>
              <a:t>, </a:t>
            </a:r>
            <a:r>
              <a:rPr lang="en-US" b="1" dirty="0"/>
              <a:t>x</a:t>
            </a:r>
            <a:r>
              <a:rPr lang="ru-RU" b="1" baseline="-25000" dirty="0"/>
              <a:t>1</a:t>
            </a:r>
            <a:r>
              <a:rPr lang="ru-RU" b="1" baseline="30000" dirty="0"/>
              <a:t>*</a:t>
            </a:r>
            <a:r>
              <a:rPr lang="ru-RU" b="1" dirty="0"/>
              <a:t>, </a:t>
            </a:r>
            <a:r>
              <a:rPr lang="en-US" b="1" dirty="0"/>
              <a:t>x</a:t>
            </a:r>
            <a:r>
              <a:rPr lang="ru-RU" b="1" baseline="-25000" dirty="0"/>
              <a:t>2</a:t>
            </a:r>
            <a:r>
              <a:rPr lang="ru-RU" b="1" baseline="30000" dirty="0"/>
              <a:t>*</a:t>
            </a:r>
            <a:r>
              <a:rPr lang="ru-RU" b="1" dirty="0"/>
              <a:t>… </a:t>
            </a:r>
            <a:r>
              <a:rPr lang="en-US" b="1" dirty="0" err="1"/>
              <a:t>x</a:t>
            </a:r>
            <a:r>
              <a:rPr lang="en-US" b="1" baseline="-25000" dirty="0" err="1"/>
              <a:t>n</a:t>
            </a:r>
            <a:r>
              <a:rPr lang="ru-RU" b="1" baseline="30000" dirty="0"/>
              <a:t>*</a:t>
            </a:r>
            <a:r>
              <a:rPr lang="ru-RU" b="1" dirty="0"/>
              <a:t>)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34608" y="6243484"/>
            <a:ext cx="485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*По статье </a:t>
            </a:r>
            <a:r>
              <a:rPr lang="en-US" dirty="0"/>
              <a:t>https://habrahabr.ru/post/278513/</a:t>
            </a:r>
          </a:p>
        </p:txBody>
      </p:sp>
    </p:spTree>
    <p:extLst>
      <p:ext uri="{BB962C8B-B14F-4D97-AF65-F5344CB8AC3E}">
        <p14:creationId xmlns:p14="http://schemas.microsoft.com/office/powerpoint/2010/main" val="3074825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Примеры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9031"/>
              </p:ext>
            </p:extLst>
          </p:nvPr>
        </p:nvGraphicFramePr>
        <p:xfrm>
          <a:off x="2303032" y="1303847"/>
          <a:ext cx="7600336" cy="4949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765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4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91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938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800" baseline="-2500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X</a:t>
                      </a:r>
                      <a:r>
                        <a:rPr lang="ru-RU" sz="1800" baseline="-25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Вес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Рост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Возраст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201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Продажи сегодня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Продажи вчера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Продажи позавчера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Выпуск продукции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Человеко-часы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Затраты основных средств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Доход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Образование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Опыт работы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20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Оценка за</a:t>
                      </a:r>
                      <a:r>
                        <a:rPr lang="ru-RU" sz="1800" baseline="0" dirty="0">
                          <a:solidFill>
                            <a:schemeClr val="tx1"/>
                          </a:solidFill>
                          <a:effectLst/>
                        </a:rPr>
                        <a:t> курс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ДЗ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solidFill>
                            <a:schemeClr val="tx1"/>
                          </a:solidFill>
                          <a:effectLst/>
                        </a:rPr>
                        <a:t>Участие в конкурсе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02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Оптимизационная задача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434608" y="6243484"/>
            <a:ext cx="485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*По статье </a:t>
            </a:r>
            <a:r>
              <a:rPr lang="en-US" dirty="0"/>
              <a:t>https://habrahabr.ru/post/278513/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4658" y="1943319"/>
            <a:ext cx="83770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Из-за случайностей ℇ мы не можем легко рассчитать искомые коэффициенты </a:t>
            </a:r>
            <a:r>
              <a:rPr lang="ru-RU" i="1" dirty="0"/>
              <a:t>b</a:t>
            </a:r>
            <a:r>
              <a:rPr lang="ru-RU" dirty="0"/>
              <a:t> нашей модели. </a:t>
            </a:r>
            <a:endParaRPr lang="en-US" dirty="0"/>
          </a:p>
          <a:p>
            <a:endParaRPr lang="en-US" dirty="0"/>
          </a:p>
          <a:p>
            <a:r>
              <a:rPr lang="ru-RU" dirty="0"/>
              <a:t>Решаем оптимизационную задачу вида </a:t>
            </a:r>
          </a:p>
          <a:p>
            <a:endParaRPr lang="ru-RU" i="1" dirty="0"/>
          </a:p>
          <a:p>
            <a:r>
              <a:rPr lang="ru-RU" i="1" dirty="0"/>
              <a:t>b</a:t>
            </a:r>
            <a:r>
              <a:rPr lang="ru-RU" i="1" baseline="30000" dirty="0"/>
              <a:t>*</a:t>
            </a:r>
            <a:r>
              <a:rPr lang="ru-RU" i="1" dirty="0"/>
              <a:t> = </a:t>
            </a:r>
            <a:r>
              <a:rPr lang="ru-RU" i="1" dirty="0" err="1"/>
              <a:t>argmin</a:t>
            </a:r>
            <a:r>
              <a:rPr lang="ru-RU" i="1" dirty="0"/>
              <a:t> F(b | X,Y)</a:t>
            </a:r>
            <a:r>
              <a:rPr lang="ru-RU" dirty="0"/>
              <a:t>, где </a:t>
            </a:r>
            <a:r>
              <a:rPr lang="ru-RU" i="1" dirty="0"/>
              <a:t>F</a:t>
            </a:r>
            <a:r>
              <a:rPr lang="ru-RU" dirty="0"/>
              <a:t> — некий функционал («ошибка алгоритма», функция потерь, </a:t>
            </a:r>
            <a:r>
              <a:rPr lang="en-US" dirty="0"/>
              <a:t>loss function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Например, ∑ ℇ</a:t>
            </a:r>
            <a:r>
              <a:rPr lang="ru-RU" baseline="30000" dirty="0"/>
              <a:t>2</a:t>
            </a:r>
            <a:r>
              <a:rPr lang="en-US" dirty="0"/>
              <a:t> – </a:t>
            </a:r>
            <a:r>
              <a:rPr lang="ru-RU" dirty="0"/>
              <a:t>сумма квадратов ошибки, но можно задать и другие.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6890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Решение МНК графически:</a:t>
            </a:r>
          </a:p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линейный тренд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404852" y="6243484"/>
            <a:ext cx="537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*Картинка </a:t>
            </a:r>
            <a:r>
              <a:rPr lang="en-US" dirty="0"/>
              <a:t>https://smart-lab.ru/blog/262998.php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398" y="2088926"/>
            <a:ext cx="6676921" cy="27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87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980303" y="0"/>
            <a:ext cx="10107827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400" b="1" spc="-1" dirty="0">
                <a:solidFill>
                  <a:srgbClr val="006600"/>
                </a:solidFill>
                <a:latin typeface="Arial"/>
              </a:rPr>
              <a:t>3 самых важных предположения, </a:t>
            </a:r>
          </a:p>
          <a:p>
            <a:pPr algn="r"/>
            <a:r>
              <a:rPr lang="ru-RU" sz="2400" b="1" spc="-1" dirty="0">
                <a:solidFill>
                  <a:srgbClr val="006600"/>
                </a:solidFill>
                <a:latin typeface="Arial"/>
              </a:rPr>
              <a:t>о которых вы должны помнить всегда + 1 </a:t>
            </a:r>
            <a:r>
              <a:rPr lang="ru-RU" sz="2400" b="1" u="sng" spc="-1" dirty="0">
                <a:solidFill>
                  <a:srgbClr val="006600"/>
                </a:solidFill>
                <a:latin typeface="Arial"/>
              </a:rPr>
              <a:t>самое-самое важное</a:t>
            </a:r>
            <a:endParaRPr sz="1600" u="sng" dirty="0"/>
          </a:p>
        </p:txBody>
      </p:sp>
      <p:sp>
        <p:nvSpPr>
          <p:cNvPr id="12" name="Rectangle 11"/>
          <p:cNvSpPr/>
          <p:nvPr/>
        </p:nvSpPr>
        <p:spPr>
          <a:xfrm>
            <a:off x="1865497" y="1541377"/>
            <a:ext cx="847540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 этих предположениях помнят эконометристы, чтобы быть уверенным в несмещенности оценки (E(b*)=b) и ее состоятельности («предельной точности»).</a:t>
            </a:r>
          </a:p>
          <a:p>
            <a:endParaRPr lang="ru-RU" dirty="0"/>
          </a:p>
          <a:p>
            <a:r>
              <a:rPr lang="ru-RU" dirty="0"/>
              <a:t>Об этих предположениях помнят дата-</a:t>
            </a:r>
            <a:r>
              <a:rPr lang="ru-RU" dirty="0" err="1"/>
              <a:t>сайентисты</a:t>
            </a:r>
            <a:r>
              <a:rPr lang="ru-RU" dirty="0"/>
              <a:t>, чтобы сделать более точную модель и чтобы не попасть впросак с причинно-следственными связями. </a:t>
            </a:r>
          </a:p>
          <a:p>
            <a:endParaRPr lang="ru-RU" dirty="0"/>
          </a:p>
          <a:p>
            <a:r>
              <a:rPr lang="ru-RU" dirty="0"/>
              <a:t>Эти предположения легко обобщаются для любых других моделей обучения с учителем и о них нужно помнить всегда. </a:t>
            </a:r>
            <a:endParaRPr lang="en-US" dirty="0"/>
          </a:p>
          <a:p>
            <a:endParaRPr lang="en-US" dirty="0"/>
          </a:p>
          <a:p>
            <a:r>
              <a:rPr lang="ru-RU" i="1" u="sng" dirty="0"/>
              <a:t>Нулевое предположение, самое важное</a:t>
            </a:r>
            <a:r>
              <a:rPr lang="ru-RU" i="1" dirty="0"/>
              <a:t> (в котором вам не помогут данные): вы собрали именно те данные, которые предполагали, в данных нет ошибок ввода или форматирования, модель которую вы собираетесь строить действительно даст вам то, что вы ищете.</a:t>
            </a:r>
          </a:p>
          <a:p>
            <a:r>
              <a:rPr lang="en-US" dirty="0"/>
              <a:t>	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341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 algn="r">
              <a:buAutoNum type="arabicParenR"/>
            </a:pPr>
            <a:r>
              <a:rPr lang="ru-RU" sz="2400" b="1" spc="-1" dirty="0">
                <a:solidFill>
                  <a:srgbClr val="006600"/>
                </a:solidFill>
              </a:rPr>
              <a:t>Корректная спецификация (</a:t>
            </a:r>
            <a:r>
              <a:rPr lang="en-US" sz="2400" b="1" spc="-1" dirty="0">
                <a:solidFill>
                  <a:srgbClr val="006600"/>
                </a:solidFill>
              </a:rPr>
              <a:t>correct specification)</a:t>
            </a:r>
            <a:endParaRPr lang="ru-RU" sz="2400" b="1" spc="-1" dirty="0">
              <a:solidFill>
                <a:srgbClr val="006600"/>
              </a:solidFill>
            </a:endParaRPr>
          </a:p>
          <a:p>
            <a:pPr algn="r"/>
            <a:r>
              <a:rPr lang="en-US" sz="2400" b="1" spc="-1" dirty="0">
                <a:solidFill>
                  <a:srgbClr val="006600"/>
                </a:solidFill>
              </a:rPr>
              <a:t>y = </a:t>
            </a:r>
            <a:r>
              <a:rPr lang="en-US" sz="2400" b="1" u="sng" spc="-1" dirty="0">
                <a:solidFill>
                  <a:srgbClr val="006600"/>
                </a:solidFill>
              </a:rPr>
              <a:t>F</a:t>
            </a:r>
            <a:r>
              <a:rPr lang="en-US" sz="2400" b="1" spc="-1" dirty="0">
                <a:solidFill>
                  <a:srgbClr val="006600"/>
                </a:solidFill>
              </a:rPr>
              <a:t>(X) </a:t>
            </a:r>
            <a:endParaRPr sz="1600" dirty="0"/>
          </a:p>
        </p:txBody>
      </p:sp>
      <p:sp>
        <p:nvSpPr>
          <p:cNvPr id="12" name="Rectangle 11"/>
          <p:cNvSpPr/>
          <p:nvPr/>
        </p:nvSpPr>
        <p:spPr>
          <a:xfrm>
            <a:off x="1865497" y="1203627"/>
            <a:ext cx="8475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Реальная взаимосвязь переменных должна быть линейна в параметрах.</a:t>
            </a: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r>
              <a:rPr lang="ru-RU" dirty="0"/>
              <a:t>Если есть подозрения или графически видно, что </a:t>
            </a:r>
            <a:r>
              <a:rPr lang="en-US" dirty="0"/>
              <a:t>Y </a:t>
            </a:r>
            <a:r>
              <a:rPr lang="ru-RU" dirty="0"/>
              <a:t>нелинейно зависит от Х, то линейная модель будет очень плохо предсказывать.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293" y="2525559"/>
            <a:ext cx="5199813" cy="396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7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400" b="1" spc="-1" dirty="0">
                <a:solidFill>
                  <a:srgbClr val="006600"/>
                </a:solidFill>
                <a:latin typeface="Arial"/>
              </a:rPr>
              <a:t>2) </a:t>
            </a:r>
            <a:r>
              <a:rPr lang="ru-RU" sz="2400" b="1" spc="-1" dirty="0">
                <a:solidFill>
                  <a:srgbClr val="006600"/>
                </a:solidFill>
              </a:rPr>
              <a:t>Случайность (и репрезентативность) выборки (</a:t>
            </a:r>
            <a:r>
              <a:rPr lang="en-US" sz="2400" b="1" spc="-1" dirty="0">
                <a:solidFill>
                  <a:srgbClr val="006600"/>
                </a:solidFill>
              </a:rPr>
              <a:t>random sampling &amp; sample representativeness), X</a:t>
            </a:r>
            <a:endParaRPr sz="1600" dirty="0"/>
          </a:p>
        </p:txBody>
      </p:sp>
      <p:sp>
        <p:nvSpPr>
          <p:cNvPr id="12" name="Rectangle 11"/>
          <p:cNvSpPr/>
          <p:nvPr/>
        </p:nvSpPr>
        <p:spPr>
          <a:xfrm>
            <a:off x="1865497" y="1203627"/>
            <a:ext cx="84754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Наблюдения </a:t>
            </a:r>
            <a:r>
              <a:rPr lang="en-US" dirty="0"/>
              <a:t>x</a:t>
            </a:r>
            <a:r>
              <a:rPr lang="en-US" baseline="-25000" dirty="0"/>
              <a:t>i </a:t>
            </a:r>
            <a:r>
              <a:rPr lang="ru-RU" dirty="0"/>
              <a:t>(</a:t>
            </a:r>
            <a:r>
              <a:rPr lang="en-US" dirty="0" err="1"/>
              <a:t>i</a:t>
            </a:r>
            <a:r>
              <a:rPr lang="en-US" dirty="0"/>
              <a:t> = 1…n) </a:t>
            </a:r>
            <a:r>
              <a:rPr lang="ru-RU" dirty="0"/>
              <a:t>получены случайно со всей генеральной совокупности.</a:t>
            </a:r>
          </a:p>
          <a:p>
            <a:pPr marL="342900" indent="-342900">
              <a:buAutoNum type="arabicParenR"/>
            </a:pPr>
            <a:endParaRPr lang="ru-RU" dirty="0"/>
          </a:p>
          <a:p>
            <a:r>
              <a:rPr lang="ru-RU" i="1" dirty="0"/>
              <a:t>Обычно нарушение этого предположения связано с процессом получения данных. </a:t>
            </a:r>
            <a:endParaRPr lang="en-US" sz="1600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095" y="2607826"/>
            <a:ext cx="4965731" cy="383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817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en-US" sz="2400" b="1" spc="-1" dirty="0">
                <a:solidFill>
                  <a:srgbClr val="006600"/>
                </a:solidFill>
                <a:latin typeface="Arial"/>
              </a:rPr>
              <a:t>3) C</a:t>
            </a:r>
            <a:r>
              <a:rPr lang="ru-RU" sz="2400" b="1" spc="-1" dirty="0">
                <a:solidFill>
                  <a:srgbClr val="006600"/>
                </a:solidFill>
              </a:rPr>
              <a:t>трогая </a:t>
            </a:r>
            <a:r>
              <a:rPr lang="ru-RU" sz="2400" b="1" spc="-1" dirty="0" err="1">
                <a:solidFill>
                  <a:srgbClr val="006600"/>
                </a:solidFill>
              </a:rPr>
              <a:t>экзогенность</a:t>
            </a:r>
            <a:r>
              <a:rPr lang="en-US" sz="2400" b="1" spc="-1" dirty="0">
                <a:solidFill>
                  <a:srgbClr val="006600"/>
                </a:solidFill>
              </a:rPr>
              <a:t> (strict </a:t>
            </a:r>
            <a:r>
              <a:rPr lang="en-US" sz="2400" b="1" spc="-1" dirty="0" err="1">
                <a:solidFill>
                  <a:srgbClr val="006600"/>
                </a:solidFill>
              </a:rPr>
              <a:t>exogeneity</a:t>
            </a:r>
            <a:r>
              <a:rPr lang="en-US" sz="2400" b="1" spc="-1" dirty="0">
                <a:solidFill>
                  <a:srgbClr val="006600"/>
                </a:solidFill>
              </a:rPr>
              <a:t>)</a:t>
            </a:r>
          </a:p>
          <a:p>
            <a:pPr algn="r"/>
            <a:r>
              <a:rPr lang="en-US" sz="2400" b="1" spc="-1" dirty="0">
                <a:solidFill>
                  <a:srgbClr val="006600"/>
                </a:solidFill>
              </a:rPr>
              <a:t>y = F(X, </a:t>
            </a:r>
            <a:r>
              <a:rPr lang="en-US" sz="2400" b="1" u="sng" spc="-1" dirty="0">
                <a:solidFill>
                  <a:srgbClr val="006600"/>
                </a:solidFill>
              </a:rPr>
              <a:t>ε</a:t>
            </a:r>
            <a:r>
              <a:rPr lang="en-US" sz="2400" b="1" spc="-1" dirty="0">
                <a:solidFill>
                  <a:srgbClr val="006600"/>
                </a:solidFill>
              </a:rPr>
              <a:t>)</a:t>
            </a:r>
            <a:endParaRPr sz="2400" b="1" spc="-1" dirty="0">
              <a:solidFill>
                <a:srgbClr val="0066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807832" y="1541378"/>
            <a:ext cx="847540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Ошибки регрессии имеют условное математическое ожидание равное нулю</a:t>
            </a:r>
            <a:r>
              <a:rPr lang="en-US" dirty="0"/>
              <a:t>: E[</a:t>
            </a:r>
            <a:r>
              <a:rPr lang="en-US" dirty="0" err="1"/>
              <a:t>ε|X</a:t>
            </a:r>
            <a:r>
              <a:rPr lang="en-US" dirty="0"/>
              <a:t>]=0</a:t>
            </a:r>
            <a:r>
              <a:rPr lang="ru-RU" dirty="0"/>
              <a:t>, т.е. для любых наборов наблюдений математическое ожидание ошибки равно нулю.</a:t>
            </a:r>
            <a:endParaRPr lang="en-US" dirty="0"/>
          </a:p>
          <a:p>
            <a:r>
              <a:rPr lang="en-US" dirty="0"/>
              <a:t> </a:t>
            </a:r>
            <a:endParaRPr lang="ru-RU" dirty="0"/>
          </a:p>
          <a:p>
            <a:r>
              <a:rPr lang="ru-RU" dirty="0"/>
              <a:t>Следствия и проверка: </a:t>
            </a:r>
            <a:r>
              <a:rPr lang="en-US" dirty="0"/>
              <a:t>E[ε] = 0 </a:t>
            </a:r>
            <a:r>
              <a:rPr lang="ru-RU" dirty="0"/>
              <a:t>и </a:t>
            </a:r>
            <a:r>
              <a:rPr lang="en-US" dirty="0" err="1"/>
              <a:t>corr</a:t>
            </a:r>
            <a:r>
              <a:rPr lang="en-US" dirty="0"/>
              <a:t>(X, ε</a:t>
            </a:r>
            <a:r>
              <a:rPr lang="ru-RU" dirty="0"/>
              <a:t>) = 0.</a:t>
            </a:r>
          </a:p>
          <a:p>
            <a:endParaRPr lang="ru-RU" dirty="0"/>
          </a:p>
          <a:p>
            <a:r>
              <a:rPr lang="en-US" dirty="0"/>
              <a:t>X </a:t>
            </a:r>
            <a:r>
              <a:rPr lang="ru-RU" dirty="0"/>
              <a:t>называются экзогенными, если ошибка модели никак не влияет на </a:t>
            </a:r>
            <a:r>
              <a:rPr lang="en-US" dirty="0"/>
              <a:t>X </a:t>
            </a:r>
            <a:r>
              <a:rPr lang="ru-RU" dirty="0"/>
              <a:t>(и </a:t>
            </a:r>
            <a:r>
              <a:rPr lang="en-US" dirty="0"/>
              <a:t>Y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Что может привести к ситуации нарушения предположения 3? </a:t>
            </a:r>
          </a:p>
          <a:p>
            <a:endParaRPr lang="ru-RU" dirty="0"/>
          </a:p>
          <a:p>
            <a:r>
              <a:rPr lang="ru-RU" dirty="0"/>
              <a:t>Какой-то важный фактор не учли в модели, а он влияет и на </a:t>
            </a:r>
            <a:r>
              <a:rPr lang="en-US" dirty="0"/>
              <a:t>Y </a:t>
            </a:r>
            <a:r>
              <a:rPr lang="ru-RU" dirty="0"/>
              <a:t>и на Х. </a:t>
            </a:r>
          </a:p>
          <a:p>
            <a:endParaRPr lang="ru-RU" dirty="0"/>
          </a:p>
          <a:p>
            <a:r>
              <a:rPr lang="ru-RU" i="1" dirty="0"/>
              <a:t>Пример: Исследуем зависимость цен от продаж. Не учитываем установку цен в зависимости от продаж, что влияет и на цены, и на продажи.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2485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378940" y="0"/>
            <a:ext cx="11244649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400" b="1" spc="-1" dirty="0">
                <a:solidFill>
                  <a:srgbClr val="006600"/>
                </a:solidFill>
              </a:rPr>
              <a:t>Еще предположения, </a:t>
            </a:r>
          </a:p>
          <a:p>
            <a:pPr algn="r"/>
            <a:r>
              <a:rPr lang="ru-RU" sz="2400" b="1" spc="-1" dirty="0">
                <a:solidFill>
                  <a:srgbClr val="006600"/>
                </a:solidFill>
              </a:rPr>
              <a:t>чтобы оценка МНК была самая эффективная</a:t>
            </a:r>
            <a:endParaRPr lang="ru-RU" sz="2400" dirty="0"/>
          </a:p>
        </p:txBody>
      </p:sp>
      <p:pic>
        <p:nvPicPr>
          <p:cNvPr id="5133" name="Picture 13" descr="\epsilon_{i} \sim iid(0,\sigma^{2}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9910" y="4498151"/>
            <a:ext cx="1436914" cy="26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2760790" y="4167409"/>
            <a:ext cx="6446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При выполнении этих предположений и 1)-3) можно все предположения заменить                           т.е. ошибки одинаково и независимо распределены с нулевым математическим ожиданием и постоянной дисперсией.</a:t>
            </a:r>
            <a:endParaRPr lang="en-US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60790" y="1367889"/>
            <a:ext cx="65379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4) </a:t>
            </a:r>
            <a:r>
              <a:rPr lang="ru-RU" dirty="0"/>
              <a:t>Нет </a:t>
            </a:r>
            <a:r>
              <a:rPr lang="ru-RU" dirty="0" err="1"/>
              <a:t>гетероскедастичности</a:t>
            </a:r>
            <a:r>
              <a:rPr lang="ru-RU" dirty="0"/>
              <a:t>, равная дисперсия у ошибок</a:t>
            </a:r>
          </a:p>
          <a:p>
            <a:endParaRPr lang="ru-RU" dirty="0"/>
          </a:p>
          <a:p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dirty="0" err="1"/>
              <a:t>ε|X</a:t>
            </a:r>
            <a:r>
              <a:rPr lang="en-US" dirty="0"/>
              <a:t>) =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endParaRPr lang="ru-RU" dirty="0"/>
          </a:p>
          <a:p>
            <a:endParaRPr lang="ru-RU" dirty="0"/>
          </a:p>
          <a:p>
            <a:r>
              <a:rPr lang="ru-RU" dirty="0"/>
              <a:t>5) Нет автокорреляции между ошибками, ошибки независимо распределены</a:t>
            </a:r>
          </a:p>
          <a:p>
            <a:endParaRPr lang="ru-RU" dirty="0"/>
          </a:p>
          <a:p>
            <a:r>
              <a:rPr lang="en-US" dirty="0" err="1"/>
              <a:t>Cov</a:t>
            </a:r>
            <a:r>
              <a:rPr lang="en-US" dirty="0"/>
              <a:t>(</a:t>
            </a:r>
            <a:r>
              <a:rPr lang="en-US" dirty="0" err="1"/>
              <a:t>ε</a:t>
            </a:r>
            <a:r>
              <a:rPr lang="en-US" i="1" baseline="-25000" dirty="0" err="1"/>
              <a:t>i</a:t>
            </a:r>
            <a:r>
              <a:rPr lang="en-US" dirty="0"/>
              <a:t>, </a:t>
            </a:r>
            <a:r>
              <a:rPr lang="en-US" dirty="0" err="1"/>
              <a:t>ε</a:t>
            </a:r>
            <a:r>
              <a:rPr lang="en-US" i="1" baseline="-25000" dirty="0" err="1"/>
              <a:t>j</a:t>
            </a:r>
            <a:r>
              <a:rPr lang="en-US" dirty="0"/>
              <a:t> | x</a:t>
            </a:r>
            <a:r>
              <a:rPr lang="en-US" i="1" baseline="-25000" dirty="0"/>
              <a:t>i</a:t>
            </a:r>
            <a:r>
              <a:rPr lang="en-US" dirty="0"/>
              <a:t>, </a:t>
            </a:r>
            <a:r>
              <a:rPr lang="en-US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) = 0</a:t>
            </a:r>
            <a:r>
              <a:rPr lang="ru-RU" dirty="0"/>
              <a:t> </a:t>
            </a:r>
            <a:r>
              <a:rPr lang="en-US" dirty="0"/>
              <a:t>Ɐ</a:t>
            </a:r>
            <a:r>
              <a:rPr lang="ru-RU" dirty="0"/>
              <a:t> </a:t>
            </a:r>
            <a:r>
              <a:rPr lang="en-US" i="1" dirty="0" err="1"/>
              <a:t>i</a:t>
            </a:r>
            <a:r>
              <a:rPr lang="en-US" i="1" dirty="0"/>
              <a:t> ≠ j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02544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Откуда взялась линейная регрессия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290556" y="2127902"/>
            <a:ext cx="83770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Представим, что шеф вам ставит задачу: создайте систему, которая на основе данных будет среди наших сотрудников находить лучших.</a:t>
            </a:r>
          </a:p>
          <a:p>
            <a:pPr marL="342900" indent="-342900">
              <a:buAutoNum type="arabicPeriod"/>
            </a:pPr>
            <a:endParaRPr lang="ru-RU" sz="2000" dirty="0"/>
          </a:p>
          <a:p>
            <a:pPr marL="342900" indent="-342900">
              <a:buAutoNum type="arabicPeriod"/>
            </a:pPr>
            <a:r>
              <a:rPr lang="ru-RU" sz="2000" dirty="0"/>
              <a:t>Или представьте, что вы решаете задачу выбора лучшей квартиры для покупки (кто уже решал такую задачу?).</a:t>
            </a:r>
          </a:p>
          <a:p>
            <a:pPr marL="342900" indent="-342900">
              <a:buAutoNum type="arabicPeriod"/>
            </a:pPr>
            <a:endParaRPr lang="ru-RU" sz="2000" dirty="0"/>
          </a:p>
          <a:p>
            <a:pPr marL="342900" indent="-342900">
              <a:buAutoNum type="arabicPeriod"/>
            </a:pPr>
            <a:r>
              <a:rPr lang="ru-RU" sz="2000" dirty="0"/>
              <a:t>Как вы подойдете к решению этих задач?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0904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МНК - самый-самый лучший</a:t>
            </a:r>
            <a:r>
              <a:rPr lang="en-US" sz="2800" b="1" spc="-1" dirty="0">
                <a:solidFill>
                  <a:srgbClr val="006600"/>
                </a:solidFill>
              </a:rPr>
              <a:t> </a:t>
            </a:r>
            <a:r>
              <a:rPr lang="ru-RU" sz="2800" b="1" spc="-1" dirty="0">
                <a:solidFill>
                  <a:srgbClr val="006600"/>
                </a:solidFill>
              </a:rPr>
              <a:t>метод </a:t>
            </a:r>
          </a:p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среди всех возможных, если…</a:t>
            </a:r>
            <a:endParaRPr lang="ru-RU" sz="2800" dirty="0"/>
          </a:p>
        </p:txBody>
      </p:sp>
      <p:pic>
        <p:nvPicPr>
          <p:cNvPr id="6146" name="Picture 2" descr="&#10;    \varepsilon \mid X\sim \mathcal{N}(0, \sigma^2I_n).&#10; 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261" y="2270591"/>
            <a:ext cx="2344404" cy="32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6114" y="4193534"/>
            <a:ext cx="779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Коэффициенты регрессии тогда распределены по </a:t>
            </a:r>
            <a:r>
              <a:rPr lang="en-US" i="1" dirty="0"/>
              <a:t>t (</a:t>
            </a:r>
            <a:r>
              <a:rPr lang="ru-RU" i="1" dirty="0"/>
              <a:t>Стьюденту).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3580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Зачем дата-</a:t>
            </a:r>
            <a:r>
              <a:rPr lang="ru-RU" sz="2800" b="1" spc="-1" dirty="0" err="1">
                <a:solidFill>
                  <a:srgbClr val="006600"/>
                </a:solidFill>
              </a:rPr>
              <a:t>сайентисту</a:t>
            </a:r>
            <a:r>
              <a:rPr lang="ru-RU" sz="2800" b="1" spc="-1" dirty="0">
                <a:solidFill>
                  <a:srgbClr val="006600"/>
                </a:solidFill>
              </a:rPr>
              <a:t> </a:t>
            </a:r>
          </a:p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предположения 4 и 5?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1865497" y="1727789"/>
            <a:ext cx="847540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Не нужны. Главное – прогноз.</a:t>
            </a:r>
          </a:p>
          <a:p>
            <a:endParaRPr lang="ru-RU" dirty="0"/>
          </a:p>
          <a:p>
            <a:r>
              <a:rPr lang="ru-RU" dirty="0"/>
              <a:t>Зачем они </a:t>
            </a:r>
            <a:r>
              <a:rPr lang="ru-RU" dirty="0" err="1"/>
              <a:t>эконометристу</a:t>
            </a:r>
            <a:r>
              <a:rPr lang="ru-RU" dirty="0"/>
              <a:t>? </a:t>
            </a:r>
          </a:p>
          <a:p>
            <a:endParaRPr lang="ru-RU" dirty="0"/>
          </a:p>
          <a:p>
            <a:r>
              <a:rPr lang="ru-RU" dirty="0"/>
              <a:t>Для того, чтобы правильно оценить эффекты, и сделать модель интерпретируемой. </a:t>
            </a:r>
          </a:p>
          <a:p>
            <a:endParaRPr lang="ru-RU" dirty="0"/>
          </a:p>
          <a:p>
            <a:r>
              <a:rPr lang="ru-RU" dirty="0"/>
              <a:t>Если интерпретируемость – задача дата-</a:t>
            </a:r>
            <a:r>
              <a:rPr lang="ru-RU" dirty="0" err="1"/>
              <a:t>сайентиста</a:t>
            </a:r>
            <a:r>
              <a:rPr lang="ru-RU" dirty="0"/>
              <a:t>, предположения о гомоскедастичности и некоррелированности ошибок, или о нормальности ошибок могут быть обязательны. </a:t>
            </a:r>
          </a:p>
          <a:p>
            <a:endParaRPr lang="ru-RU" dirty="0"/>
          </a:p>
          <a:p>
            <a:r>
              <a:rPr lang="ru-RU" b="1" dirty="0"/>
              <a:t>При принятии предположений, МНК-решение – самое оптимальное, коэффициенты показывают влияние фактора, и можно статистически проверить влияет ли фактор вообще.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142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Некоторые моменты относительно Х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456537" y="1287907"/>
            <a:ext cx="828983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Мультиколлинеарность</a:t>
            </a:r>
            <a:r>
              <a:rPr lang="ru-RU" b="1" dirty="0"/>
              <a:t>:</a:t>
            </a:r>
            <a:r>
              <a:rPr lang="en-US" dirty="0"/>
              <a:t> </a:t>
            </a:r>
            <a:r>
              <a:rPr lang="ru-RU" dirty="0"/>
              <a:t>Переменные Х должны быть линейно независимы</a:t>
            </a:r>
            <a:r>
              <a:rPr lang="en-US" dirty="0"/>
              <a:t> </a:t>
            </a:r>
            <a:r>
              <a:rPr lang="ru-RU" dirty="0"/>
              <a:t>между собой: </a:t>
            </a:r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≠ (</a:t>
            </a:r>
            <a:r>
              <a:rPr lang="ru-RU" dirty="0"/>
              <a:t>∑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/>
              <a:t>*</a:t>
            </a:r>
            <a:r>
              <a:rPr lang="en-US" dirty="0" err="1"/>
              <a:t>X</a:t>
            </a:r>
            <a:r>
              <a:rPr lang="en-US" baseline="-25000" dirty="0" err="1"/>
              <a:t>j</a:t>
            </a:r>
            <a:r>
              <a:rPr lang="en-US" dirty="0"/>
              <a:t> + d) </a:t>
            </a:r>
            <a:r>
              <a:rPr lang="ru-RU" dirty="0"/>
              <a:t>для любых </a:t>
            </a:r>
            <a:r>
              <a:rPr lang="en-US" dirty="0" err="1"/>
              <a:t>i,j</a:t>
            </a:r>
            <a:r>
              <a:rPr lang="en-US" dirty="0"/>
              <a:t>, </a:t>
            </a:r>
            <a:r>
              <a:rPr lang="en-US" dirty="0" err="1"/>
              <a:t>c</a:t>
            </a:r>
            <a:r>
              <a:rPr lang="en-US" baseline="-25000" dirty="0" err="1"/>
              <a:t>j</a:t>
            </a:r>
            <a:r>
              <a:rPr lang="en-US" dirty="0" err="1"/>
              <a:t>,d</a:t>
            </a:r>
            <a:endParaRPr lang="ru-RU" dirty="0"/>
          </a:p>
          <a:p>
            <a:endParaRPr lang="ru-RU" dirty="0"/>
          </a:p>
          <a:p>
            <a:r>
              <a:rPr lang="ru-RU" dirty="0" err="1"/>
              <a:t>Коллинеарность</a:t>
            </a:r>
            <a:r>
              <a:rPr lang="ru-RU" dirty="0"/>
              <a:t>. Проблема для </a:t>
            </a:r>
            <a:r>
              <a:rPr lang="ru-RU" dirty="0" err="1"/>
              <a:t>эконометристов</a:t>
            </a:r>
            <a:r>
              <a:rPr lang="ru-RU" dirty="0"/>
              <a:t>, не проблема для дата-</a:t>
            </a:r>
            <a:r>
              <a:rPr lang="ru-RU" dirty="0" err="1"/>
              <a:t>сайентистов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Независимые переменные могут быть: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Бинарные - </a:t>
            </a:r>
            <a:r>
              <a:rPr lang="en-US" dirty="0"/>
              <a:t>dummy </a:t>
            </a:r>
            <a:r>
              <a:rPr lang="ru-RU" dirty="0"/>
              <a:t>(Беременна)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Категориальные - </a:t>
            </a:r>
            <a:r>
              <a:rPr lang="en-US" dirty="0"/>
              <a:t>categorical </a:t>
            </a:r>
            <a:r>
              <a:rPr lang="ru-RU" dirty="0"/>
              <a:t>(Регионы страны)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Упорядоченно-категориальные - </a:t>
            </a:r>
            <a:r>
              <a:rPr lang="en-US" dirty="0"/>
              <a:t>ordinal</a:t>
            </a:r>
            <a:r>
              <a:rPr lang="ru-RU" dirty="0"/>
              <a:t> (Оценка на экзамене)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«Контрольные». Например, регион, отрасль. Что это значит?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Описывающие убывающие функции. Как? Пример?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Что, если Х</a:t>
            </a:r>
            <a:r>
              <a:rPr lang="en-US" baseline="-25000" dirty="0" err="1"/>
              <a:t>i</a:t>
            </a:r>
            <a:r>
              <a:rPr lang="ru-RU" dirty="0"/>
              <a:t> для некоторых наблюдений</a:t>
            </a:r>
            <a:r>
              <a:rPr lang="en-US" dirty="0"/>
              <a:t> – </a:t>
            </a:r>
            <a:r>
              <a:rPr lang="ru-RU" dirty="0"/>
              <a:t>одинаковы?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Нужна ли константа?</a:t>
            </a:r>
          </a:p>
        </p:txBody>
      </p:sp>
    </p:spTree>
    <p:extLst>
      <p:ext uri="{BB962C8B-B14F-4D97-AF65-F5344CB8AC3E}">
        <p14:creationId xmlns:p14="http://schemas.microsoft.com/office/powerpoint/2010/main" val="3305731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Функции потерь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655150" y="2368416"/>
            <a:ext cx="68961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— наименьшие квадраты: </a:t>
            </a:r>
            <a:r>
              <a:rPr lang="ru-RU" dirty="0" err="1"/>
              <a:t>min</a:t>
            </a:r>
            <a:r>
              <a:rPr lang="ru-RU" dirty="0"/>
              <a:t> ∑ (</a:t>
            </a:r>
            <a:r>
              <a:rPr lang="ru-RU" dirty="0" err="1"/>
              <a:t>Y</a:t>
            </a:r>
            <a:r>
              <a:rPr lang="ru-RU" baseline="-25000" dirty="0" err="1"/>
              <a:t>i</a:t>
            </a:r>
            <a:r>
              <a:rPr lang="ru-RU" baseline="30000" dirty="0"/>
              <a:t>*</a:t>
            </a:r>
            <a:r>
              <a:rPr lang="ru-RU" dirty="0"/>
              <a:t> — </a:t>
            </a:r>
            <a:r>
              <a:rPr lang="ru-RU" dirty="0" err="1"/>
              <a:t>b</a:t>
            </a:r>
            <a:r>
              <a:rPr lang="ru-RU" baseline="30000" dirty="0" err="1"/>
              <a:t>T</a:t>
            </a:r>
            <a:r>
              <a:rPr lang="ru-RU" dirty="0" err="1"/>
              <a:t>X</a:t>
            </a:r>
            <a:r>
              <a:rPr lang="ru-RU" baseline="-25000" dirty="0" err="1"/>
              <a:t>i</a:t>
            </a:r>
            <a:r>
              <a:rPr lang="ru-RU" baseline="30000" dirty="0"/>
              <a:t>*</a:t>
            </a:r>
            <a:r>
              <a:rPr lang="ru-RU" dirty="0"/>
              <a:t>)</a:t>
            </a:r>
            <a:r>
              <a:rPr lang="ru-RU" baseline="30000" dirty="0"/>
              <a:t>2</a:t>
            </a:r>
          </a:p>
          <a:p>
            <a:br>
              <a:rPr lang="ru-RU" dirty="0"/>
            </a:br>
            <a:r>
              <a:rPr lang="ru-RU" dirty="0"/>
              <a:t>— взвешенные наименьшие квадраты: </a:t>
            </a:r>
            <a:r>
              <a:rPr lang="ru-RU" dirty="0" err="1"/>
              <a:t>min</a:t>
            </a:r>
            <a:r>
              <a:rPr lang="ru-RU" dirty="0"/>
              <a:t> ∑ </a:t>
            </a:r>
            <a:r>
              <a:rPr lang="ru-RU" dirty="0" err="1"/>
              <a:t>W</a:t>
            </a:r>
            <a:r>
              <a:rPr lang="ru-RU" baseline="-25000" dirty="0" err="1"/>
              <a:t>i</a:t>
            </a:r>
            <a:r>
              <a:rPr lang="ru-RU" dirty="0"/>
              <a:t> (</a:t>
            </a:r>
            <a:r>
              <a:rPr lang="ru-RU" dirty="0" err="1"/>
              <a:t>Y</a:t>
            </a:r>
            <a:r>
              <a:rPr lang="ru-RU" baseline="-25000" dirty="0" err="1"/>
              <a:t>i</a:t>
            </a:r>
            <a:r>
              <a:rPr lang="ru-RU" baseline="30000" dirty="0"/>
              <a:t>*</a:t>
            </a:r>
            <a:r>
              <a:rPr lang="ru-RU" dirty="0"/>
              <a:t> — </a:t>
            </a:r>
            <a:r>
              <a:rPr lang="ru-RU" dirty="0" err="1"/>
              <a:t>b</a:t>
            </a:r>
            <a:r>
              <a:rPr lang="ru-RU" baseline="30000" dirty="0" err="1"/>
              <a:t>T</a:t>
            </a:r>
            <a:r>
              <a:rPr lang="ru-RU" dirty="0" err="1"/>
              <a:t>X</a:t>
            </a:r>
            <a:r>
              <a:rPr lang="ru-RU" baseline="-25000" dirty="0" err="1"/>
              <a:t>i</a:t>
            </a:r>
            <a:r>
              <a:rPr lang="ru-RU" baseline="30000" dirty="0"/>
              <a:t>*</a:t>
            </a:r>
            <a:r>
              <a:rPr lang="ru-RU" dirty="0"/>
              <a:t>)</a:t>
            </a:r>
            <a:r>
              <a:rPr lang="ru-RU" baseline="30000" dirty="0"/>
              <a:t>2</a:t>
            </a:r>
            <a:r>
              <a:rPr lang="ru-RU" dirty="0"/>
              <a:t>, например, недавним данным можно придать больший вес или так бороться с </a:t>
            </a:r>
            <a:r>
              <a:rPr lang="ru-RU" dirty="0" err="1"/>
              <a:t>гетероскедастичностью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684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Эконометристы: </a:t>
            </a:r>
          </a:p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решение аналитически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881293" y="1748573"/>
            <a:ext cx="68961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После того как мы определили функцию потерь можно приступать к решению. Есть два основных пути:</a:t>
            </a:r>
          </a:p>
          <a:p>
            <a:br>
              <a:rPr lang="ru-RU" dirty="0"/>
            </a:br>
            <a:r>
              <a:rPr lang="ru-RU" dirty="0"/>
              <a:t>— решение в аналитическом виде</a:t>
            </a:r>
            <a:br>
              <a:rPr lang="ru-RU" dirty="0"/>
            </a:br>
            <a:r>
              <a:rPr lang="ru-RU" dirty="0"/>
              <a:t>— численное решение</a:t>
            </a:r>
          </a:p>
          <a:p>
            <a:endParaRPr lang="ru-RU" dirty="0"/>
          </a:p>
          <a:p>
            <a:r>
              <a:rPr lang="ru-RU" dirty="0"/>
              <a:t>Оценка методом наименьших квадратов (без регуляризации):</a:t>
            </a:r>
            <a:endParaRPr lang="en-US" dirty="0"/>
          </a:p>
          <a:p>
            <a:endParaRPr lang="en-US" dirty="0"/>
          </a:p>
          <a:p>
            <a:r>
              <a:rPr lang="en-US" dirty="0"/>
              <a:t>b*</a:t>
            </a:r>
            <a:r>
              <a:rPr lang="ru-RU" dirty="0"/>
              <a:t> = </a:t>
            </a:r>
            <a:r>
              <a:rPr lang="en-US" dirty="0"/>
              <a:t>(X</a:t>
            </a:r>
            <a:r>
              <a:rPr lang="en-US" baseline="30000" dirty="0"/>
              <a:t>T</a:t>
            </a:r>
            <a:r>
              <a:rPr lang="en-US" dirty="0"/>
              <a:t>X)</a:t>
            </a:r>
            <a:r>
              <a:rPr lang="en-US" baseline="30000" dirty="0"/>
              <a:t>-1</a:t>
            </a:r>
            <a:r>
              <a:rPr lang="en-US" dirty="0"/>
              <a:t>X</a:t>
            </a:r>
            <a:r>
              <a:rPr lang="en-US" baseline="30000" dirty="0"/>
              <a:t>T</a:t>
            </a:r>
            <a:r>
              <a:rPr lang="en-US" dirty="0"/>
              <a:t>y</a:t>
            </a:r>
            <a:endParaRPr lang="ru-RU" dirty="0"/>
          </a:p>
          <a:p>
            <a:endParaRPr lang="ru-RU" dirty="0"/>
          </a:p>
          <a:p>
            <a:r>
              <a:rPr lang="ru-RU" dirty="0"/>
              <a:t>С </a:t>
            </a:r>
            <a:r>
              <a:rPr lang="en-US" dirty="0"/>
              <a:t>ridge-</a:t>
            </a:r>
            <a:r>
              <a:rPr lang="ru-RU" dirty="0"/>
              <a:t>регуляризацией:</a:t>
            </a:r>
          </a:p>
          <a:p>
            <a:endParaRPr lang="ru-R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489" y="4479459"/>
            <a:ext cx="26098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7217" y="2086975"/>
            <a:ext cx="68039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Обычно же аналитическое решение вообще недоступно, и приходится прибегать к численным методам и тут, конечно, мы сталкиваемся к разнообразием алгоритмов:</a:t>
            </a:r>
            <a:endParaRPr lang="en-US" dirty="0"/>
          </a:p>
          <a:p>
            <a:br>
              <a:rPr lang="ru-RU" dirty="0"/>
            </a:br>
            <a:r>
              <a:rPr lang="ru-RU" dirty="0"/>
              <a:t>— </a:t>
            </a:r>
            <a:r>
              <a:rPr lang="ru-RU" dirty="0">
                <a:hlinkClick r:id="rId2"/>
              </a:rPr>
              <a:t>стохастический градиентный спуск</a:t>
            </a:r>
            <a:r>
              <a:rPr lang="en-US" dirty="0"/>
              <a:t> (SGD)</a:t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>
                <a:hlinkClick r:id="rId3"/>
              </a:rPr>
              <a:t>стохастический средний градиент</a:t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>
                <a:hlinkClick r:id="rId4"/>
              </a:rPr>
              <a:t>метод сопряженных градиентов</a:t>
            </a:r>
            <a:br>
              <a:rPr lang="ru-RU" dirty="0"/>
            </a:br>
            <a:r>
              <a:rPr lang="ru-RU" dirty="0"/>
              <a:t>— </a:t>
            </a:r>
            <a:r>
              <a:rPr lang="ru-RU" dirty="0">
                <a:hlinkClick r:id="rId5"/>
              </a:rPr>
              <a:t>Алгоритм </a:t>
            </a:r>
            <a:r>
              <a:rPr lang="ru-RU" dirty="0" err="1">
                <a:hlinkClick r:id="rId5"/>
              </a:rPr>
              <a:t>Бройдена</a:t>
            </a:r>
            <a:r>
              <a:rPr lang="ru-RU" dirty="0">
                <a:hlinkClick r:id="rId5"/>
              </a:rPr>
              <a:t> — </a:t>
            </a:r>
            <a:r>
              <a:rPr lang="ru-RU" dirty="0" err="1">
                <a:hlinkClick r:id="rId5"/>
              </a:rPr>
              <a:t>Флетчера</a:t>
            </a:r>
            <a:r>
              <a:rPr lang="ru-RU" dirty="0">
                <a:hlinkClick r:id="rId5"/>
              </a:rPr>
              <a:t> — Гольдфарба — </a:t>
            </a:r>
            <a:r>
              <a:rPr lang="ru-RU" dirty="0" err="1">
                <a:hlinkClick r:id="rId5"/>
              </a:rPr>
              <a:t>Шанно</a:t>
            </a:r>
            <a:r>
              <a:rPr lang="ru-RU" dirty="0"/>
              <a:t>, а также его модификация с ограниченной памятью </a:t>
            </a:r>
            <a:r>
              <a:rPr lang="ru-RU" dirty="0">
                <a:hlinkClick r:id="rId6"/>
              </a:rPr>
              <a:t>L-BFGS</a:t>
            </a:r>
            <a:r>
              <a:rPr lang="ru-RU" dirty="0"/>
              <a:t>.</a:t>
            </a:r>
            <a:br>
              <a:rPr lang="ru-RU" dirty="0"/>
            </a:br>
            <a:endParaRPr lang="en-US" dirty="0"/>
          </a:p>
        </p:txBody>
      </p:sp>
      <p:sp>
        <p:nvSpPr>
          <p:cNvPr id="3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Дата-</a:t>
            </a:r>
            <a:r>
              <a:rPr lang="ru-RU" sz="2800" b="1" spc="-1" dirty="0" err="1">
                <a:solidFill>
                  <a:srgbClr val="006600"/>
                </a:solidFill>
              </a:rPr>
              <a:t>сайентисты</a:t>
            </a:r>
            <a:r>
              <a:rPr lang="ru-RU" sz="2800" b="1" spc="-1" dirty="0">
                <a:solidFill>
                  <a:srgbClr val="006600"/>
                </a:solidFill>
              </a:rPr>
              <a:t>:</a:t>
            </a:r>
          </a:p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решение численными методами</a:t>
            </a:r>
            <a:endParaRPr lang="ru-RU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434608" y="6243484"/>
            <a:ext cx="485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*По статье </a:t>
            </a:r>
            <a:r>
              <a:rPr lang="en-US" dirty="0"/>
              <a:t>https://habrahabr.ru/post/278513/</a:t>
            </a:r>
          </a:p>
        </p:txBody>
      </p:sp>
    </p:spTree>
    <p:extLst>
      <p:ext uri="{BB962C8B-B14F-4D97-AF65-F5344CB8AC3E}">
        <p14:creationId xmlns:p14="http://schemas.microsoft.com/office/powerpoint/2010/main" val="27223776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71438"/>
            <a:ext cx="8820150" cy="836612"/>
          </a:xfrm>
        </p:spPr>
        <p:txBody>
          <a:bodyPr/>
          <a:lstStyle/>
          <a:p>
            <a:r>
              <a:rPr lang="ru-RU" altLang="en-US" dirty="0"/>
              <a:t>Результаты: </a:t>
            </a:r>
            <a:br>
              <a:rPr lang="en-US" altLang="en-US" dirty="0"/>
            </a:br>
            <a:r>
              <a:rPr lang="en-US" altLang="en-US" dirty="0" err="1"/>
              <a:t>statsmodels</a:t>
            </a:r>
            <a:endParaRPr lang="en-GB" altLang="en-US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73" y="141378"/>
            <a:ext cx="6902225" cy="6395217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698" y="3988525"/>
            <a:ext cx="4208194" cy="1964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37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8761" y="2103451"/>
            <a:ext cx="97910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dirty="0"/>
              <a:t>Не надо нормировать признаки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Надо выкидывать одну категорию из </a:t>
            </a:r>
            <a:r>
              <a:rPr lang="ru-RU" dirty="0" err="1"/>
              <a:t>бинаризованных</a:t>
            </a:r>
            <a:r>
              <a:rPr lang="ru-RU" dirty="0"/>
              <a:t> категориальных переменных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Надо выкидывать почти-коллинеарные переменные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Коэффициенты легко </a:t>
            </a:r>
            <a:r>
              <a:rPr lang="ru-RU" dirty="0" err="1"/>
              <a:t>интепретируются</a:t>
            </a:r>
            <a:r>
              <a:rPr lang="ru-RU" dirty="0"/>
              <a:t> и показывают влияние на </a:t>
            </a:r>
            <a:r>
              <a:rPr lang="ru-RU" dirty="0" err="1"/>
              <a:t>таргет</a:t>
            </a:r>
            <a:r>
              <a:rPr lang="ru-RU" dirty="0"/>
              <a:t> именно данного признака с учетом влияния всех остальных</a:t>
            </a:r>
          </a:p>
          <a:p>
            <a:pPr marL="342900" indent="-342900">
              <a:buAutoNum type="arabicPeriod"/>
            </a:pPr>
            <a:endParaRPr lang="ru-RU" dirty="0"/>
          </a:p>
          <a:p>
            <a:pPr marL="342900" indent="-342900">
              <a:buAutoNum type="arabicPeriod"/>
            </a:pPr>
            <a:r>
              <a:rPr lang="ru-RU" dirty="0"/>
              <a:t>Можно сразу же оценить значимость признаков (насколько коэффициент отличается от 0)</a:t>
            </a:r>
            <a:br>
              <a:rPr lang="ru-RU" dirty="0"/>
            </a:br>
            <a:endParaRPr lang="en-US" dirty="0"/>
          </a:p>
        </p:txBody>
      </p:sp>
      <p:sp>
        <p:nvSpPr>
          <p:cNvPr id="3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Свойства </a:t>
            </a:r>
            <a:r>
              <a:rPr lang="en-US" sz="2800" b="1" spc="-1" dirty="0">
                <a:solidFill>
                  <a:srgbClr val="006600"/>
                </a:solidFill>
              </a:rPr>
              <a:t>OLS</a:t>
            </a:r>
            <a:r>
              <a:rPr lang="ru-RU" sz="2800" b="1" spc="-1" dirty="0">
                <a:solidFill>
                  <a:srgbClr val="006600"/>
                </a:solidFill>
              </a:rPr>
              <a:t> </a:t>
            </a:r>
          </a:p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(регрессии без регуляризации)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04426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Регуляризация</a:t>
            </a:r>
          </a:p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определение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094272" y="1434352"/>
            <a:ext cx="80427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Функционал содержит регуляризацию, которая обычно представлена в виде дополнительного </a:t>
            </a:r>
            <a:r>
              <a:rPr lang="ru-RU" dirty="0" err="1"/>
              <a:t>регуляризационного</a:t>
            </a:r>
            <a:r>
              <a:rPr lang="ru-RU" dirty="0"/>
              <a:t> слагаемого: </a:t>
            </a:r>
          </a:p>
          <a:p>
            <a:endParaRPr lang="ru-RU" i="1" dirty="0"/>
          </a:p>
          <a:p>
            <a:r>
              <a:rPr lang="ru-RU" i="1" dirty="0" err="1"/>
              <a:t>min</a:t>
            </a:r>
            <a:r>
              <a:rPr lang="ru-RU" i="1" dirty="0"/>
              <a:t> ℒ(b) + λ ℱ(b)</a:t>
            </a:r>
            <a:r>
              <a:rPr lang="ru-RU" dirty="0"/>
              <a:t>, где </a:t>
            </a:r>
          </a:p>
          <a:p>
            <a:endParaRPr lang="ru-RU" i="1" dirty="0"/>
          </a:p>
          <a:p>
            <a:r>
              <a:rPr lang="ru-RU" i="1" dirty="0"/>
              <a:t>ℒ(b)</a:t>
            </a:r>
            <a:r>
              <a:rPr lang="ru-RU" dirty="0"/>
              <a:t> — функция потерь, </a:t>
            </a:r>
            <a:r>
              <a:rPr lang="ru-RU" i="1" dirty="0"/>
              <a:t>ℱ(b)</a:t>
            </a:r>
            <a:r>
              <a:rPr lang="ru-RU" dirty="0"/>
              <a:t> — </a:t>
            </a:r>
            <a:r>
              <a:rPr lang="ru-RU" dirty="0" err="1"/>
              <a:t>регуляризационная</a:t>
            </a:r>
            <a:r>
              <a:rPr lang="ru-RU" dirty="0"/>
              <a:t> функция, </a:t>
            </a:r>
            <a:r>
              <a:rPr lang="ru-RU" i="1" dirty="0"/>
              <a:t>λ</a:t>
            </a:r>
            <a:r>
              <a:rPr lang="ru-RU" dirty="0"/>
              <a:t> — параметр, задающий степень влияния регуляризации.</a:t>
            </a:r>
            <a:br>
              <a:rPr lang="ru-RU" dirty="0"/>
            </a:br>
            <a:endParaRPr lang="ru-RU" dirty="0"/>
          </a:p>
          <a:p>
            <a:r>
              <a:rPr lang="ru-RU" dirty="0"/>
              <a:t>Регуляризация предназначена для регулирования сложности модели и ее целью является упрощение модели. Это, в частности, помогает бороться с переобучением и позволяет увеличить обобщающую способность модели.</a:t>
            </a:r>
            <a:endParaRPr lang="en-US" dirty="0"/>
          </a:p>
          <a:p>
            <a:endParaRPr lang="en-US" dirty="0"/>
          </a:p>
          <a:p>
            <a:r>
              <a:rPr lang="ru-RU" dirty="0"/>
              <a:t>Часто его применяют, когда независимые переменные коррелируют друг с другом (т.е. имеет место мультиколлинеарность).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34608" y="6243484"/>
            <a:ext cx="485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*По статье </a:t>
            </a:r>
            <a:r>
              <a:rPr lang="en-US" dirty="0"/>
              <a:t>https://habrahabr.ru/post/278513/</a:t>
            </a:r>
          </a:p>
        </p:txBody>
      </p:sp>
    </p:spTree>
    <p:extLst>
      <p:ext uri="{BB962C8B-B14F-4D97-AF65-F5344CB8AC3E}">
        <p14:creationId xmlns:p14="http://schemas.microsoft.com/office/powerpoint/2010/main" val="1102191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Регуляризация</a:t>
            </a:r>
          </a:p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Лассо и </a:t>
            </a:r>
            <a:r>
              <a:rPr lang="ru-RU" sz="2800" b="1" spc="-1" dirty="0" err="1">
                <a:solidFill>
                  <a:srgbClr val="006600"/>
                </a:solidFill>
              </a:rPr>
              <a:t>Ридж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655150" y="1345045"/>
            <a:ext cx="68961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Типичные примеры </a:t>
            </a:r>
            <a:r>
              <a:rPr lang="ru-RU" dirty="0" err="1"/>
              <a:t>регуляризационных</a:t>
            </a:r>
            <a:r>
              <a:rPr lang="ru-RU" dirty="0"/>
              <a:t> функций:</a:t>
            </a:r>
          </a:p>
          <a:p>
            <a:br>
              <a:rPr lang="ru-RU" dirty="0"/>
            </a:br>
            <a:r>
              <a:rPr lang="ru-RU" dirty="0"/>
              <a:t>1. </a:t>
            </a:r>
            <a:r>
              <a:rPr lang="ru-RU" i="1" dirty="0"/>
              <a:t>L</a:t>
            </a:r>
            <a:r>
              <a:rPr lang="ru-RU" i="1" baseline="30000" dirty="0"/>
              <a:t>2</a:t>
            </a:r>
            <a:r>
              <a:rPr lang="ru-RU" i="1" dirty="0"/>
              <a:t> = ∑ b</a:t>
            </a:r>
            <a:r>
              <a:rPr lang="ru-RU" i="1" baseline="30000" dirty="0"/>
              <a:t>2</a:t>
            </a:r>
            <a:br>
              <a:rPr lang="ru-RU" dirty="0"/>
            </a:br>
            <a:r>
              <a:rPr lang="ru-RU" dirty="0"/>
              <a:t>Иногда ее называют </a:t>
            </a:r>
            <a:r>
              <a:rPr lang="ru-RU" dirty="0" err="1"/>
              <a:t>ridge</a:t>
            </a:r>
            <a:r>
              <a:rPr lang="ru-RU" dirty="0"/>
              <a:t>-регуляризацией, и она позволяет минимизировать значения коэффициентов модели, а заодно сделать ее робастной к незначительным изменениям исходных данных. А еще она хорошо дифференцируется, а значит модель можно рассчитать аналитически.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  <a:p>
            <a:r>
              <a:rPr lang="ru-RU" dirty="0"/>
              <a:t>2. </a:t>
            </a:r>
            <a:r>
              <a:rPr lang="ru-RU" i="1" dirty="0"/>
              <a:t>L</a:t>
            </a:r>
            <a:r>
              <a:rPr lang="ru-RU" i="1" baseline="30000" dirty="0"/>
              <a:t>1</a:t>
            </a:r>
            <a:r>
              <a:rPr lang="ru-RU" i="1" dirty="0"/>
              <a:t> = ∑ |b|</a:t>
            </a:r>
            <a:br>
              <a:rPr lang="ru-RU" dirty="0"/>
            </a:br>
            <a:r>
              <a:rPr lang="ru-RU" dirty="0"/>
              <a:t>Известная как LASSO-регуляризация (</a:t>
            </a:r>
            <a:r>
              <a:rPr lang="ru-RU" dirty="0" err="1"/>
              <a:t>Least</a:t>
            </a:r>
            <a:r>
              <a:rPr lang="ru-RU" dirty="0"/>
              <a:t> </a:t>
            </a:r>
            <a:r>
              <a:rPr lang="ru-RU" dirty="0" err="1"/>
              <a:t>Absolute</a:t>
            </a:r>
            <a:r>
              <a:rPr lang="ru-RU" dirty="0"/>
              <a:t> </a:t>
            </a:r>
            <a:r>
              <a:rPr lang="ru-RU" dirty="0" err="1"/>
              <a:t>Shrinkage</a:t>
            </a:r>
            <a:r>
              <a:rPr lang="ru-RU" dirty="0"/>
              <a:t> </a:t>
            </a:r>
            <a:r>
              <a:rPr lang="ru-RU" dirty="0" err="1"/>
              <a:t>and</a:t>
            </a:r>
            <a:r>
              <a:rPr lang="ru-RU" dirty="0"/>
              <a:t> </a:t>
            </a:r>
            <a:r>
              <a:rPr lang="ru-RU" dirty="0" err="1"/>
              <a:t>Selection</a:t>
            </a:r>
            <a:r>
              <a:rPr lang="ru-RU" dirty="0"/>
              <a:t> </a:t>
            </a:r>
            <a:r>
              <a:rPr lang="ru-RU" dirty="0" err="1"/>
              <a:t>Operator</a:t>
            </a:r>
            <a:r>
              <a:rPr lang="ru-RU" dirty="0"/>
              <a:t>), и, как несложно догадаться из названия, она позволяет снижать размерность коэффициентов, обращая некоторые из них в нули. И это весьма удобно, когда исходные данные сильно коррелированы.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34608" y="6243484"/>
            <a:ext cx="4857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*По статье </a:t>
            </a:r>
            <a:r>
              <a:rPr lang="en-US" dirty="0"/>
              <a:t>https://habrahabr.ru/post/278513/</a:t>
            </a:r>
          </a:p>
        </p:txBody>
      </p:sp>
    </p:spTree>
    <p:extLst>
      <p:ext uri="{BB962C8B-B14F-4D97-AF65-F5344CB8AC3E}">
        <p14:creationId xmlns:p14="http://schemas.microsoft.com/office/powerpoint/2010/main" val="39875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Факторный анализ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914658" y="1444162"/>
            <a:ext cx="837708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Для задачи про лучших сотрудников вам нужно определиться, что значит «лучший». Для первой задачи вы смотрите на данные в системе учета кадров и находите следующие подходящие данные: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Как на основании этих данных можно сравнить и выбрать лучшего сотрудника?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00" y="3002562"/>
            <a:ext cx="80010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190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Регуляризация:</a:t>
            </a:r>
          </a:p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Лассо </a:t>
            </a:r>
            <a:r>
              <a:rPr lang="ru-RU" sz="2800" b="1" spc="-1" dirty="0" err="1">
                <a:solidFill>
                  <a:srgbClr val="006600"/>
                </a:solidFill>
              </a:rPr>
              <a:t>зануляет</a:t>
            </a:r>
            <a:r>
              <a:rPr lang="ru-RU" sz="2800" b="1" spc="-1" dirty="0">
                <a:solidFill>
                  <a:srgbClr val="006600"/>
                </a:solidFill>
              </a:rPr>
              <a:t>, Гребень - нет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1054442" y="5216307"/>
            <a:ext cx="496134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ru-RU" dirty="0"/>
            </a:br>
            <a:r>
              <a:rPr lang="ru-RU" dirty="0"/>
              <a:t>1. </a:t>
            </a:r>
            <a:r>
              <a:rPr lang="ru-RU" i="1" dirty="0"/>
              <a:t>L</a:t>
            </a:r>
            <a:r>
              <a:rPr lang="en-US" i="1" baseline="30000" dirty="0"/>
              <a:t>2</a:t>
            </a:r>
            <a:r>
              <a:rPr lang="ru-RU" i="1" dirty="0"/>
              <a:t> = ∑ b</a:t>
            </a:r>
            <a:r>
              <a:rPr lang="ru-RU" i="1" baseline="30000" dirty="0"/>
              <a:t>2 </a:t>
            </a:r>
            <a:r>
              <a:rPr lang="ru-RU" i="1" dirty="0"/>
              <a:t>		</a:t>
            </a:r>
            <a:r>
              <a:rPr lang="ru-RU" dirty="0"/>
              <a:t>2. </a:t>
            </a:r>
            <a:r>
              <a:rPr lang="ru-RU" i="1" dirty="0"/>
              <a:t>L</a:t>
            </a:r>
            <a:r>
              <a:rPr lang="en-US" i="1" baseline="30000" dirty="0"/>
              <a:t>1</a:t>
            </a:r>
            <a:r>
              <a:rPr lang="ru-RU" i="1" dirty="0"/>
              <a:t> = ∑ |b|</a:t>
            </a:r>
            <a:br>
              <a:rPr lang="ru-RU" dirty="0"/>
            </a:b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891" y="3702467"/>
            <a:ext cx="5398996" cy="8837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27" y="1107651"/>
            <a:ext cx="5495925" cy="397192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5464" y="2893588"/>
            <a:ext cx="2609850" cy="4000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74754" y="6139637"/>
            <a:ext cx="492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https://habr.com/ru/company/ods/blog/322076/</a:t>
            </a:r>
            <a:endParaRPr lang="ru-RU" dirty="0"/>
          </a:p>
        </p:txBody>
      </p:sp>
      <p:sp>
        <p:nvSpPr>
          <p:cNvPr id="8" name="Rectangle 7"/>
          <p:cNvSpPr/>
          <p:nvPr/>
        </p:nvSpPr>
        <p:spPr>
          <a:xfrm>
            <a:off x="6491416" y="1379749"/>
            <a:ext cx="55784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Почему работает регуляризация? Посмотрите на гребневую регуляризацию, которая решает задачу регрессии даже при полной </a:t>
            </a:r>
            <a:r>
              <a:rPr lang="ru-RU" dirty="0" err="1"/>
              <a:t>мультиколлинеарности</a:t>
            </a:r>
            <a:r>
              <a:rPr lang="ru-RU" dirty="0"/>
              <a:t> </a:t>
            </a:r>
            <a:r>
              <a:rPr lang="en-US" dirty="0"/>
              <a:t>X</a:t>
            </a:r>
            <a:r>
              <a:rPr lang="ru-RU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47492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Нормирование </a:t>
            </a:r>
            <a:r>
              <a:rPr lang="en-US" sz="2800" b="1" spc="-1" dirty="0">
                <a:solidFill>
                  <a:srgbClr val="006600"/>
                </a:solidFill>
              </a:rPr>
              <a:t>X</a:t>
            </a:r>
            <a:r>
              <a:rPr lang="ru-RU" sz="2800" b="1" spc="-1" dirty="0">
                <a:solidFill>
                  <a:srgbClr val="006600"/>
                </a:solidFill>
              </a:rPr>
              <a:t> обязательно </a:t>
            </a:r>
          </a:p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при использовании регуляризации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300580" y="1226618"/>
            <a:ext cx="76052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A value is standardized as follows:</a:t>
            </a:r>
          </a:p>
          <a:p>
            <a:r>
              <a:rPr lang="en-US" dirty="0" err="1">
                <a:solidFill>
                  <a:srgbClr val="555555"/>
                </a:solidFill>
                <a:latin typeface="Helvetica Neue"/>
              </a:rPr>
              <a:t>x_std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 = (x – mean) / 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standard_deviation</a:t>
            </a:r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Where the </a:t>
            </a:r>
            <a:r>
              <a:rPr lang="en-US" i="1" dirty="0">
                <a:solidFill>
                  <a:srgbClr val="555555"/>
                </a:solidFill>
                <a:latin typeface="Helvetica Neue"/>
              </a:rPr>
              <a:t>mean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 is calculated as: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mean = sum(x) / count(x)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And the </a:t>
            </a:r>
            <a:r>
              <a:rPr lang="en-US" i="1" dirty="0" err="1">
                <a:solidFill>
                  <a:srgbClr val="555555"/>
                </a:solidFill>
                <a:latin typeface="Helvetica Neue"/>
              </a:rPr>
              <a:t>standard_deviation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 is calculated as:</a:t>
            </a:r>
          </a:p>
          <a:p>
            <a:r>
              <a:rPr lang="en-US" dirty="0" err="1">
                <a:solidFill>
                  <a:srgbClr val="555555"/>
                </a:solidFill>
                <a:latin typeface="Helvetica Neue"/>
              </a:rPr>
              <a:t>standard_deviation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 = 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sqrt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( sum( (x – mean)^2 ) / count(x))</a:t>
            </a:r>
            <a:endParaRPr lang="ru-RU" dirty="0">
              <a:solidFill>
                <a:srgbClr val="555555"/>
              </a:solidFill>
              <a:latin typeface="Helvetica Neue"/>
            </a:endParaRPr>
          </a:p>
          <a:p>
            <a:endParaRPr lang="en-US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or</a:t>
            </a:r>
          </a:p>
          <a:p>
            <a:endParaRPr lang="ru-RU" b="0" i="0" dirty="0">
              <a:solidFill>
                <a:srgbClr val="555555"/>
              </a:solidFill>
              <a:effectLst/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from 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sklearn.preprocessing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 import 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StandardScaler</a:t>
            </a:r>
            <a:endParaRPr lang="en-US" dirty="0">
              <a:solidFill>
                <a:srgbClr val="555555"/>
              </a:solidFill>
              <a:latin typeface="Helvetica Neue"/>
            </a:endParaRP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data = [[0, 0], [0, 0], [1, 1], [1, 1]]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scaler = 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StandardScaler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()</a:t>
            </a:r>
          </a:p>
          <a:p>
            <a:r>
              <a:rPr lang="en-US" dirty="0" err="1">
                <a:solidFill>
                  <a:srgbClr val="555555"/>
                </a:solidFill>
                <a:latin typeface="Helvetica Neue"/>
              </a:rPr>
              <a:t>scaler.fit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(data)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print(</a:t>
            </a:r>
            <a:r>
              <a:rPr lang="en-US" dirty="0" err="1">
                <a:solidFill>
                  <a:srgbClr val="555555"/>
                </a:solidFill>
                <a:latin typeface="Helvetica Neue"/>
              </a:rPr>
              <a:t>scaler.transform</a:t>
            </a:r>
            <a:r>
              <a:rPr lang="en-US" dirty="0">
                <a:solidFill>
                  <a:srgbClr val="555555"/>
                </a:solidFill>
                <a:latin typeface="Helvetica Neue"/>
              </a:rPr>
              <a:t>(data))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[[-1. -1.]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 [-1. -1.]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 [ 1.  1.]</a:t>
            </a:r>
          </a:p>
          <a:p>
            <a:r>
              <a:rPr lang="en-US" dirty="0">
                <a:solidFill>
                  <a:srgbClr val="555555"/>
                </a:solidFill>
                <a:latin typeface="Helvetica Neue"/>
              </a:rPr>
              <a:t> [ 1.  1.]]</a:t>
            </a:r>
          </a:p>
        </p:txBody>
      </p:sp>
    </p:spTree>
    <p:extLst>
      <p:ext uri="{BB962C8B-B14F-4D97-AF65-F5344CB8AC3E}">
        <p14:creationId xmlns:p14="http://schemas.microsoft.com/office/powerpoint/2010/main" val="2944844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Некоторые вопросы относительно Х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517498" y="1355694"/>
            <a:ext cx="68961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Что, если некоторых наблюдений нет?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Чем можно заменить неизвестные наблюдения?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ли количество предикторов быть большим?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 не запихать ли все на свете в предикторы?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 узнать, насколько важен предиктор?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Как узнать, насколько хороши все предикторы?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Что, если какого-то предиктора нет, хотя он необходим?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Что, если засунуть ненужный предиктор (потребление мороженого в Бразилии)?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Что если Х имеют разный масштаб?</a:t>
            </a:r>
          </a:p>
        </p:txBody>
      </p:sp>
    </p:spTree>
    <p:extLst>
      <p:ext uri="{BB962C8B-B14F-4D97-AF65-F5344CB8AC3E}">
        <p14:creationId xmlns:p14="http://schemas.microsoft.com/office/powerpoint/2010/main" val="19715406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Некоторые вопросы относительно </a:t>
            </a:r>
            <a:r>
              <a:rPr lang="en-US" sz="2800" b="1" spc="-1" dirty="0">
                <a:solidFill>
                  <a:srgbClr val="006600"/>
                </a:solidFill>
              </a:rPr>
              <a:t>Y</a:t>
            </a:r>
            <a:endParaRPr lang="ru-RU" sz="2800" dirty="0"/>
          </a:p>
        </p:txBody>
      </p:sp>
      <p:sp>
        <p:nvSpPr>
          <p:cNvPr id="5" name="Rectangle 4"/>
          <p:cNvSpPr/>
          <p:nvPr/>
        </p:nvSpPr>
        <p:spPr>
          <a:xfrm>
            <a:off x="2655150" y="2053784"/>
            <a:ext cx="68961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Что, если все </a:t>
            </a:r>
            <a:r>
              <a:rPr lang="en-US" dirty="0"/>
              <a:t>Y </a:t>
            </a:r>
            <a:r>
              <a:rPr lang="ru-RU" dirty="0"/>
              <a:t>– одинаковы? Или почти одинаковы?</a:t>
            </a:r>
          </a:p>
          <a:p>
            <a:endParaRPr lang="ru-RU" dirty="0"/>
          </a:p>
          <a:p>
            <a:r>
              <a:rPr lang="ru-RU" dirty="0"/>
              <a:t>Сколько нужно наблюдений?</a:t>
            </a:r>
          </a:p>
          <a:p>
            <a:endParaRPr lang="ru-RU" dirty="0"/>
          </a:p>
          <a:p>
            <a:r>
              <a:rPr lang="ru-RU" dirty="0"/>
              <a:t>Что, если </a:t>
            </a:r>
            <a:r>
              <a:rPr lang="en-US" dirty="0"/>
              <a:t>Y – </a:t>
            </a:r>
            <a:r>
              <a:rPr lang="ru-RU" dirty="0"/>
              <a:t>ограничена (сверху, снизу, с обоих сторон)?</a:t>
            </a:r>
          </a:p>
          <a:p>
            <a:endParaRPr lang="ru-RU" dirty="0"/>
          </a:p>
          <a:p>
            <a:r>
              <a:rPr lang="ru-RU" dirty="0"/>
              <a:t>Что делать, если </a:t>
            </a:r>
            <a:r>
              <a:rPr lang="en-US" dirty="0"/>
              <a:t>Y – </a:t>
            </a:r>
            <a:r>
              <a:rPr lang="ru-RU" dirty="0"/>
              <a:t>бинарная или категориальная?</a:t>
            </a:r>
          </a:p>
          <a:p>
            <a:endParaRPr lang="ru-RU" dirty="0"/>
          </a:p>
          <a:p>
            <a:r>
              <a:rPr lang="ru-RU" dirty="0"/>
              <a:t>Можно ли </a:t>
            </a:r>
            <a:r>
              <a:rPr lang="en-US" dirty="0"/>
              <a:t>Y </a:t>
            </a:r>
            <a:r>
              <a:rPr lang="ru-RU" dirty="0"/>
              <a:t>поменять с </a:t>
            </a:r>
            <a:r>
              <a:rPr lang="en-US" dirty="0"/>
              <a:t>X</a:t>
            </a:r>
            <a:r>
              <a:rPr lang="ru-RU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599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Линейная регрессия</a:t>
            </a:r>
          </a:p>
          <a:p>
            <a:pPr algn="r"/>
            <a:r>
              <a:rPr lang="ru-RU" sz="2800" b="1" spc="-1" dirty="0">
                <a:solidFill>
                  <a:srgbClr val="006600"/>
                </a:solidFill>
              </a:rPr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9854" y="3235237"/>
            <a:ext cx="110466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https://scikit-learn.org/stable/auto_examples/inspection/plot_linear_model_coefficient_interpretation.html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501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Веса - назначаем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914658" y="1444162"/>
            <a:ext cx="83770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Можно опросить экспертов определить веса этим факторам.</a:t>
            </a:r>
          </a:p>
          <a:p>
            <a:endParaRPr lang="ru-RU" sz="2000" dirty="0"/>
          </a:p>
          <a:p>
            <a:r>
              <a:rPr lang="ru-RU" sz="2000" dirty="0"/>
              <a:t>В этом случае, эксперты определят значения весов факторов:</a:t>
            </a:r>
          </a:p>
          <a:p>
            <a:r>
              <a:rPr lang="ru-RU" sz="2000" dirty="0"/>
              <a:t>Стаж = 4, Повышения = 8, Лайки = 10, определяя «формулу лучшего». Определение лучшего будет результатом расчета взвешенной суммы по факторам.</a:t>
            </a:r>
          </a:p>
          <a:p>
            <a:endParaRPr lang="ru-R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267" y="1241210"/>
            <a:ext cx="8753475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58" y="5391278"/>
            <a:ext cx="76009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Веса - определяем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914658" y="1444162"/>
            <a:ext cx="83770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А можно попросить поставить оценки применительно к званию «Лучший» по всем сотрудникам от 0 до 10.</a:t>
            </a:r>
          </a:p>
          <a:p>
            <a:endParaRPr lang="ru-RU" sz="2000" dirty="0"/>
          </a:p>
          <a:p>
            <a:r>
              <a:rPr lang="ru-RU" sz="2000" dirty="0"/>
              <a:t>В этом случае, формулу определения лучшего сотрудника нужно вывести. </a:t>
            </a:r>
          </a:p>
          <a:p>
            <a:endParaRPr lang="ru-RU" sz="2000" dirty="0"/>
          </a:p>
          <a:p>
            <a:r>
              <a:rPr lang="ru-RU" sz="2000" dirty="0"/>
              <a:t>Это будет задача регрессии.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58" y="1193327"/>
            <a:ext cx="7779093" cy="1979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03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Решаем линейную регрессию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1914658" y="1444162"/>
            <a:ext cx="837708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ru-RU" sz="2000" dirty="0"/>
          </a:p>
          <a:p>
            <a:endParaRPr lang="en-US" sz="2000" dirty="0"/>
          </a:p>
          <a:p>
            <a:r>
              <a:rPr lang="ru-RU" sz="2000" dirty="0"/>
              <a:t>В результате решения этой задачи мы должны вычислить веса. И на основании весов, определять кто лучший впоследствии.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658" y="1171188"/>
            <a:ext cx="7984653" cy="400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22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Откуда взялась линейная регрессия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290556" y="1246454"/>
            <a:ext cx="837708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Решение задачи, наподобие приведенной </a:t>
            </a:r>
          </a:p>
          <a:p>
            <a:endParaRPr lang="ru-RU" sz="2000" dirty="0"/>
          </a:p>
          <a:p>
            <a:r>
              <a:rPr lang="ru-RU" sz="2000" dirty="0"/>
              <a:t>(а решение задачи выбора квартиры оставим вам на опциональное домашнее задание – когда-то при покупке вам придется решать ее) </a:t>
            </a:r>
          </a:p>
          <a:p>
            <a:endParaRPr lang="ru-RU" sz="2000" dirty="0"/>
          </a:p>
          <a:p>
            <a:r>
              <a:rPr lang="ru-RU" sz="2000" dirty="0"/>
              <a:t>логично, а линейная регрессия – очевидное решение. </a:t>
            </a:r>
          </a:p>
          <a:p>
            <a:endParaRPr lang="ru-RU" sz="2000" dirty="0"/>
          </a:p>
          <a:p>
            <a:r>
              <a:rPr lang="ru-RU" sz="2000" dirty="0"/>
              <a:t>Нам нужен </a:t>
            </a:r>
            <a:r>
              <a:rPr lang="ru-RU" sz="2000" b="1" dirty="0"/>
              <a:t>рейтинг</a:t>
            </a:r>
            <a:r>
              <a:rPr lang="ru-RU" sz="2000" dirty="0"/>
              <a:t> для решения, нам нужен исход, и тогда мы оптимально вычислим вклад каждого фактора в уравнение рейтинга.</a:t>
            </a:r>
          </a:p>
          <a:p>
            <a:endParaRPr lang="ru-RU" sz="2000" dirty="0"/>
          </a:p>
          <a:p>
            <a:r>
              <a:rPr lang="ru-RU" sz="2000" dirty="0"/>
              <a:t>Заход к решению от факторов, когда мы не можем создать рейтинг – тоже вариант, однако насколько точно вы можете определить вклад каждого фактора в ранг целевой переменной </a:t>
            </a:r>
            <a:r>
              <a:rPr lang="en-US" sz="2000" i="1" dirty="0"/>
              <a:t>a</a:t>
            </a:r>
            <a:r>
              <a:rPr lang="ru-RU" sz="2000" i="1" dirty="0"/>
              <a:t> </a:t>
            </a:r>
            <a:r>
              <a:rPr lang="en-US" sz="2000" i="1" dirty="0"/>
              <a:t>priori</a:t>
            </a:r>
            <a:r>
              <a:rPr lang="ru-RU" sz="2000" dirty="0"/>
              <a:t>?</a:t>
            </a:r>
          </a:p>
          <a:p>
            <a:endParaRPr lang="ru-RU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823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2 подхода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167207" y="1861703"/>
            <a:ext cx="8377084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Есть 2 подхода к использованию линейных моделей. </a:t>
            </a:r>
          </a:p>
          <a:p>
            <a:endParaRPr lang="ru-RU" sz="2000" dirty="0"/>
          </a:p>
          <a:p>
            <a:r>
              <a:rPr lang="ru-RU" sz="2000" dirty="0"/>
              <a:t>Если упорядочивать исторически, то это:</a:t>
            </a:r>
          </a:p>
          <a:p>
            <a:endParaRPr lang="ru-RU" sz="2000" dirty="0"/>
          </a:p>
          <a:p>
            <a:pPr marL="457200" indent="-457200">
              <a:buFont typeface="+mj-lt"/>
              <a:buAutoNum type="arabicPeriod"/>
            </a:pPr>
            <a:r>
              <a:rPr lang="ru-RU" sz="2000" dirty="0"/>
              <a:t>Эконометрический подход (научный)</a:t>
            </a:r>
          </a:p>
          <a:p>
            <a:pPr marL="342900" indent="-342900">
              <a:buFontTx/>
              <a:buChar char="-"/>
            </a:pPr>
            <a:r>
              <a:rPr lang="ru-RU" sz="2000" dirty="0"/>
              <a:t>проверка гипотез</a:t>
            </a:r>
          </a:p>
          <a:p>
            <a:pPr marL="457200" indent="-457200">
              <a:buFont typeface="+mj-lt"/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/>
              <a:t>Подход машинного обучения</a:t>
            </a:r>
            <a:r>
              <a:rPr lang="en-US" sz="2000" dirty="0"/>
              <a:t> </a:t>
            </a:r>
            <a:endParaRPr lang="ru-RU" sz="2000" dirty="0"/>
          </a:p>
          <a:p>
            <a:pPr marL="342900" indent="-342900">
              <a:buFontTx/>
              <a:buChar char="-"/>
            </a:pPr>
            <a:r>
              <a:rPr lang="ru-RU" sz="2000" dirty="0"/>
              <a:t>прогноз 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159573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Shape 1"/>
          <p:cNvSpPr txBox="1"/>
          <p:nvPr/>
        </p:nvSpPr>
        <p:spPr>
          <a:xfrm>
            <a:off x="1538760" y="0"/>
            <a:ext cx="9128880" cy="97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/>
            <a:r>
              <a:rPr lang="ru-RU" sz="2800" b="1" spc="-1" dirty="0">
                <a:solidFill>
                  <a:srgbClr val="006600"/>
                </a:solidFill>
                <a:latin typeface="Arial"/>
              </a:rPr>
              <a:t>Эконометрический подход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2097539" y="1548194"/>
            <a:ext cx="83770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/>
              <a:t>Есть теория реальности, которую мы описываем, исходя из каких-то наблюдений. </a:t>
            </a:r>
          </a:p>
          <a:p>
            <a:pPr marL="342900" indent="-342900">
              <a:buAutoNum type="arabicPeriod"/>
            </a:pPr>
            <a:endParaRPr lang="ru-RU" sz="2000" dirty="0"/>
          </a:p>
          <a:p>
            <a:r>
              <a:rPr lang="ru-RU" sz="2000" i="1" dirty="0"/>
              <a:t>Например, теория такая: при увеличении цены, падает количество покупок.</a:t>
            </a:r>
          </a:p>
          <a:p>
            <a:pPr marL="342900" indent="-342900">
              <a:buAutoNum type="arabicPeriod"/>
            </a:pPr>
            <a:endParaRPr lang="ru-RU" sz="2000" dirty="0"/>
          </a:p>
          <a:p>
            <a:pPr marL="457200" indent="-457200">
              <a:buFont typeface="+mj-lt"/>
              <a:buAutoNum type="arabicPeriod" startAt="2"/>
            </a:pPr>
            <a:r>
              <a:rPr lang="ru-RU" sz="2000" dirty="0"/>
              <a:t>Нам нужно оценить теоретические связи.</a:t>
            </a:r>
          </a:p>
          <a:p>
            <a:pPr marL="457200" indent="-457200">
              <a:buFont typeface="+mj-lt"/>
              <a:buAutoNum type="arabicPeriod" startAt="2"/>
            </a:pPr>
            <a:endParaRPr lang="ru-RU" sz="2000" dirty="0"/>
          </a:p>
          <a:p>
            <a:r>
              <a:rPr lang="ru-RU" sz="2000" i="1" dirty="0"/>
              <a:t>Собирая определенным образом данные, мы можем оценить эффект, который оказывает увеличение цены на уменьшение количества покупок.</a:t>
            </a:r>
          </a:p>
          <a:p>
            <a:pPr marL="342900" indent="-342900">
              <a:buAutoNum type="arabicPeriod" startAt="2"/>
            </a:pPr>
            <a:endParaRPr lang="ru-RU" sz="2000" dirty="0"/>
          </a:p>
          <a:p>
            <a:pPr marL="342900" indent="-342900">
              <a:buAutoNum type="arabicPeriod" startAt="2"/>
            </a:pPr>
            <a:r>
              <a:rPr lang="ru-RU" sz="2000" dirty="0"/>
              <a:t>Как мы подойдем к решению? Регрессионный анализ МНК.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848064"/>
      </p:ext>
    </p:extLst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17677</TotalTime>
  <Words>2285</Words>
  <Application>Microsoft Macintosh PowerPoint</Application>
  <PresentationFormat>Широкоэкранный</PresentationFormat>
  <Paragraphs>327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Helvetica Neue</vt:lpstr>
      <vt:lpstr>Оформление по умолчанию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Результаты:  statsmodels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Презентации к курсу</dc:title>
  <dc:creator>Комаров И.В.</dc:creator>
  <cp:lastModifiedBy>Комаров Иван Владимирович</cp:lastModifiedBy>
  <cp:revision>465</cp:revision>
  <cp:lastPrinted>2016-01-12T11:01:13Z</cp:lastPrinted>
  <dcterms:created xsi:type="dcterms:W3CDTF">2008-05-03T12:27:01Z</dcterms:created>
  <dcterms:modified xsi:type="dcterms:W3CDTF">2025-02-07T10:39:24Z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6</vt:i4>
  </property>
</Properties>
</file>