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One" charset="1" panose="02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
      <p:font typeface="Nunito" charset="1" panose="00000500000000000000"/>
      <p:regular r:id="rId17"/>
    </p:embeddedFont>
    <p:embeddedFont>
      <p:font typeface="Nunito Bold" charset="1" panose="00000800000000000000"/>
      <p:regular r:id="rId18"/>
    </p:embeddedFont>
    <p:embeddedFont>
      <p:font typeface="Nunito Bold Italics" charset="1" panose="00000000000000000000"/>
      <p:regular r:id="rId19"/>
    </p:embeddedFont>
    <p:embeddedFont>
      <p:font typeface="Nunito Light" charset="1" panose="00000400000000000000"/>
      <p:regular r:id="rId20"/>
    </p:embeddedFont>
    <p:embeddedFont>
      <p:font typeface="Nunito Heavy" charset="1" panose="00000000000000000000"/>
      <p:regular r:id="rId21"/>
    </p:embeddedFont>
    <p:embeddedFont>
      <p:font typeface="Nunito Heavy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8.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0.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5260714" cy="4123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403247" y="1675134"/>
            <a:ext cx="2942276" cy="2942276"/>
          </a:xfrm>
          <a:custGeom>
            <a:avLst/>
            <a:gdLst/>
            <a:ahLst/>
            <a:cxnLst/>
            <a:rect r="r" b="b" t="t" l="l"/>
            <a:pathLst>
              <a:path h="2942276" w="2942276">
                <a:moveTo>
                  <a:pt x="0" y="0"/>
                </a:moveTo>
                <a:lnTo>
                  <a:pt x="2942276" y="0"/>
                </a:lnTo>
                <a:lnTo>
                  <a:pt x="2942276" y="2942277"/>
                </a:lnTo>
                <a:lnTo>
                  <a:pt x="0" y="29422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399945" y="6010601"/>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403247" y="2159723"/>
            <a:ext cx="16031602" cy="1868325"/>
          </a:xfrm>
          <a:prstGeom prst="rect">
            <a:avLst/>
          </a:prstGeom>
        </p:spPr>
        <p:txBody>
          <a:bodyPr anchor="t" rtlCol="false" tIns="0" lIns="0" bIns="0" rIns="0">
            <a:spAutoFit/>
          </a:bodyPr>
          <a:lstStyle/>
          <a:p>
            <a:pPr algn="ctr">
              <a:lnSpc>
                <a:spcPts val="7506"/>
              </a:lnSpc>
            </a:pPr>
            <a:r>
              <a:rPr lang="en-US" sz="5361">
                <a:solidFill>
                  <a:srgbClr val="000000"/>
                </a:solidFill>
                <a:latin typeface="Fredoka One Bold"/>
              </a:rPr>
              <a:t>PEMROGRAMAN BERORIENTASI OBJEK</a:t>
            </a:r>
          </a:p>
          <a:p>
            <a:pPr algn="ctr">
              <a:lnSpc>
                <a:spcPts val="7506"/>
              </a:lnSpc>
            </a:pPr>
            <a:r>
              <a:rPr lang="en-US" sz="5361">
                <a:solidFill>
                  <a:srgbClr val="000000"/>
                </a:solidFill>
                <a:latin typeface="Fredoka One Bold"/>
              </a:rPr>
              <a:t>APLIKASI PENGHITUNG LUAS LINGKARAN</a:t>
            </a:r>
          </a:p>
        </p:txBody>
      </p:sp>
      <p:sp>
        <p:nvSpPr>
          <p:cNvPr name="TextBox 11" id="11"/>
          <p:cNvSpPr txBox="true"/>
          <p:nvPr/>
        </p:nvSpPr>
        <p:spPr>
          <a:xfrm rot="0">
            <a:off x="4190453" y="4782782"/>
            <a:ext cx="9907094" cy="2107126"/>
          </a:xfrm>
          <a:prstGeom prst="rect">
            <a:avLst/>
          </a:prstGeom>
        </p:spPr>
        <p:txBody>
          <a:bodyPr anchor="t" rtlCol="false" tIns="0" lIns="0" bIns="0" rIns="0">
            <a:spAutoFit/>
          </a:bodyPr>
          <a:lstStyle/>
          <a:p>
            <a:pPr algn="ctr">
              <a:lnSpc>
                <a:spcPts val="5604"/>
              </a:lnSpc>
            </a:pPr>
            <a:r>
              <a:rPr lang="en-US" sz="4002">
                <a:solidFill>
                  <a:srgbClr val="000000"/>
                </a:solidFill>
                <a:latin typeface="Nunito Bold"/>
              </a:rPr>
              <a:t>IPMAWATI DWI REFINDA</a:t>
            </a:r>
          </a:p>
          <a:p>
            <a:pPr algn="ctr">
              <a:lnSpc>
                <a:spcPts val="5604"/>
              </a:lnSpc>
            </a:pPr>
            <a:r>
              <a:rPr lang="en-US" sz="4002">
                <a:solidFill>
                  <a:srgbClr val="000000"/>
                </a:solidFill>
                <a:latin typeface="Nunito Bold"/>
              </a:rPr>
              <a:t>2200018311</a:t>
            </a:r>
          </a:p>
          <a:p>
            <a:pPr algn="ctr">
              <a:lnSpc>
                <a:spcPts val="5604"/>
              </a:lnSpc>
            </a:pPr>
            <a:r>
              <a:rPr lang="en-US" sz="4002">
                <a:solidFill>
                  <a:srgbClr val="000000"/>
                </a:solidFill>
                <a:latin typeface="Nunito Bold"/>
              </a:rPr>
              <a:t>G</a:t>
            </a:r>
          </a:p>
        </p:txBody>
      </p:sp>
      <p:sp>
        <p:nvSpPr>
          <p:cNvPr name="TextBox 12" id="12"/>
          <p:cNvSpPr txBox="true"/>
          <p:nvPr/>
        </p:nvSpPr>
        <p:spPr>
          <a:xfrm rot="0">
            <a:off x="6206774" y="8777991"/>
            <a:ext cx="7041029"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rPr>
              <a:t>https://github.com/ipmawati30/TA_PBO </a:t>
            </a:r>
          </a:p>
        </p:txBody>
      </p:sp>
      <p:sp>
        <p:nvSpPr>
          <p:cNvPr name="Freeform 13" id="13"/>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270472" y="408694"/>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271355" y="3089512"/>
            <a:ext cx="16230600" cy="6382179"/>
            <a:chOff x="0" y="0"/>
            <a:chExt cx="4274726" cy="1680903"/>
          </a:xfrm>
        </p:grpSpPr>
        <p:sp>
          <p:nvSpPr>
            <p:cNvPr name="Freeform 7" id="7"/>
            <p:cNvSpPr/>
            <p:nvPr/>
          </p:nvSpPr>
          <p:spPr>
            <a:xfrm flipH="false" flipV="false" rot="0">
              <a:off x="0" y="0"/>
              <a:ext cx="4274726" cy="1680903"/>
            </a:xfrm>
            <a:custGeom>
              <a:avLst/>
              <a:gdLst/>
              <a:ahLst/>
              <a:cxnLst/>
              <a:rect r="r" b="b" t="t" l="l"/>
              <a:pathLst>
                <a:path h="1680903" w="4274726">
                  <a:moveTo>
                    <a:pt x="0" y="0"/>
                  </a:moveTo>
                  <a:lnTo>
                    <a:pt x="4274726" y="0"/>
                  </a:lnTo>
                  <a:lnTo>
                    <a:pt x="4274726" y="1680903"/>
                  </a:lnTo>
                  <a:lnTo>
                    <a:pt x="0" y="1680903"/>
                  </a:lnTo>
                  <a:close/>
                </a:path>
              </a:pathLst>
            </a:custGeom>
            <a:solidFill>
              <a:srgbClr val="F1F2F2"/>
            </a:solidFill>
          </p:spPr>
        </p:sp>
        <p:sp>
          <p:nvSpPr>
            <p:cNvPr name="TextBox 8" id="8"/>
            <p:cNvSpPr txBox="true"/>
            <p:nvPr/>
          </p:nvSpPr>
          <p:spPr>
            <a:xfrm>
              <a:off x="0" y="-38100"/>
              <a:ext cx="4274726" cy="171900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034291" y="687305"/>
            <a:ext cx="13950772" cy="2148121"/>
            <a:chOff x="0" y="0"/>
            <a:chExt cx="3674277" cy="565760"/>
          </a:xfrm>
        </p:grpSpPr>
        <p:sp>
          <p:nvSpPr>
            <p:cNvPr name="Freeform 10" id="10"/>
            <p:cNvSpPr/>
            <p:nvPr/>
          </p:nvSpPr>
          <p:spPr>
            <a:xfrm flipH="false" flipV="false" rot="0">
              <a:off x="0" y="0"/>
              <a:ext cx="3674278" cy="565760"/>
            </a:xfrm>
            <a:custGeom>
              <a:avLst/>
              <a:gdLst/>
              <a:ahLst/>
              <a:cxnLst/>
              <a:rect r="r" b="b" t="t" l="l"/>
              <a:pathLst>
                <a:path h="565760" w="3674278">
                  <a:moveTo>
                    <a:pt x="0" y="0"/>
                  </a:moveTo>
                  <a:lnTo>
                    <a:pt x="3674278" y="0"/>
                  </a:lnTo>
                  <a:lnTo>
                    <a:pt x="3674278" y="565760"/>
                  </a:lnTo>
                  <a:lnTo>
                    <a:pt x="0" y="565760"/>
                  </a:lnTo>
                  <a:close/>
                </a:path>
              </a:pathLst>
            </a:custGeom>
            <a:solidFill>
              <a:srgbClr val="DDDEDE"/>
            </a:solidFill>
            <a:ln w="38100" cap="sq">
              <a:solidFill>
                <a:srgbClr val="F1F2F2"/>
              </a:solidFill>
              <a:prstDash val="solid"/>
              <a:miter/>
            </a:ln>
          </p:spPr>
        </p:sp>
        <p:sp>
          <p:nvSpPr>
            <p:cNvPr name="TextBox 11" id="11"/>
            <p:cNvSpPr txBox="true"/>
            <p:nvPr/>
          </p:nvSpPr>
          <p:spPr>
            <a:xfrm>
              <a:off x="0" y="-38100"/>
              <a:ext cx="3674277" cy="60386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6397482" y="687305"/>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3204036" y="3730568"/>
            <a:ext cx="12365238" cy="5100068"/>
          </a:xfrm>
          <a:custGeom>
            <a:avLst/>
            <a:gdLst/>
            <a:ahLst/>
            <a:cxnLst/>
            <a:rect r="r" b="b" t="t" l="l"/>
            <a:pathLst>
              <a:path h="5100068" w="12365238">
                <a:moveTo>
                  <a:pt x="0" y="0"/>
                </a:moveTo>
                <a:lnTo>
                  <a:pt x="12365237" y="0"/>
                </a:lnTo>
                <a:lnTo>
                  <a:pt x="12365237" y="5100068"/>
                </a:lnTo>
                <a:lnTo>
                  <a:pt x="0" y="5100068"/>
                </a:lnTo>
                <a:lnTo>
                  <a:pt x="0" y="0"/>
                </a:lnTo>
                <a:close/>
              </a:path>
            </a:pathLst>
          </a:custGeom>
          <a:blipFill>
            <a:blip r:embed="rId8"/>
            <a:stretch>
              <a:fillRect l="0" t="-11198" r="0" b="-25245"/>
            </a:stretch>
          </a:blipFill>
        </p:spPr>
      </p:sp>
      <p:sp>
        <p:nvSpPr>
          <p:cNvPr name="TextBox 14" id="14"/>
          <p:cNvSpPr txBox="true"/>
          <p:nvPr/>
        </p:nvSpPr>
        <p:spPr>
          <a:xfrm rot="0">
            <a:off x="1800186" y="684473"/>
            <a:ext cx="14687628" cy="3232894"/>
          </a:xfrm>
          <a:prstGeom prst="rect">
            <a:avLst/>
          </a:prstGeom>
        </p:spPr>
        <p:txBody>
          <a:bodyPr anchor="t" rtlCol="false" tIns="0" lIns="0" bIns="0" rIns="0">
            <a:spAutoFit/>
          </a:bodyPr>
          <a:lstStyle/>
          <a:p>
            <a:pPr algn="ctr">
              <a:lnSpc>
                <a:spcPts val="8633"/>
              </a:lnSpc>
            </a:pPr>
            <a:r>
              <a:rPr lang="en-US" sz="6166">
                <a:solidFill>
                  <a:srgbClr val="000000"/>
                </a:solidFill>
                <a:latin typeface="Fredoka One Bold"/>
              </a:rPr>
              <a:t>SCREENSHOT TAMPILAN LUARAN PROGRAM</a:t>
            </a:r>
          </a:p>
          <a:p>
            <a:pPr algn="ctr">
              <a:lnSpc>
                <a:spcPts val="8633"/>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05835" y="237277"/>
            <a:ext cx="9517864" cy="1730229"/>
            <a:chOff x="0" y="0"/>
            <a:chExt cx="2506762" cy="455698"/>
          </a:xfrm>
        </p:grpSpPr>
        <p:sp>
          <p:nvSpPr>
            <p:cNvPr name="Freeform 9" id="9"/>
            <p:cNvSpPr/>
            <p:nvPr/>
          </p:nvSpPr>
          <p:spPr>
            <a:xfrm flipH="false" flipV="false" rot="0">
              <a:off x="0" y="0"/>
              <a:ext cx="2506762" cy="455698"/>
            </a:xfrm>
            <a:custGeom>
              <a:avLst/>
              <a:gdLst/>
              <a:ahLst/>
              <a:cxnLst/>
              <a:rect r="r" b="b" t="t" l="l"/>
              <a:pathLst>
                <a:path h="455698" w="2506762">
                  <a:moveTo>
                    <a:pt x="0" y="0"/>
                  </a:moveTo>
                  <a:lnTo>
                    <a:pt x="2506762" y="0"/>
                  </a:lnTo>
                  <a:lnTo>
                    <a:pt x="2506762"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506762" cy="49379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76611" y="8801100"/>
            <a:ext cx="19974273" cy="1861295"/>
            <a:chOff x="0" y="0"/>
            <a:chExt cx="5260714" cy="490218"/>
          </a:xfrm>
        </p:grpSpPr>
        <p:sp>
          <p:nvSpPr>
            <p:cNvPr name="Freeform 12" id="12"/>
            <p:cNvSpPr/>
            <p:nvPr/>
          </p:nvSpPr>
          <p:spPr>
            <a:xfrm flipH="false" flipV="false" rot="0">
              <a:off x="0" y="0"/>
              <a:ext cx="5260714" cy="490218"/>
            </a:xfrm>
            <a:custGeom>
              <a:avLst/>
              <a:gdLst/>
              <a:ahLst/>
              <a:cxnLst/>
              <a:rect r="r" b="b" t="t" l="l"/>
              <a:pathLst>
                <a:path h="490218" w="5260714">
                  <a:moveTo>
                    <a:pt x="0" y="0"/>
                  </a:moveTo>
                  <a:lnTo>
                    <a:pt x="5260714" y="0"/>
                  </a:lnTo>
                  <a:lnTo>
                    <a:pt x="5260714" y="490218"/>
                  </a:lnTo>
                  <a:lnTo>
                    <a:pt x="0" y="490218"/>
                  </a:lnTo>
                  <a:close/>
                </a:path>
              </a:pathLst>
            </a:custGeom>
            <a:solidFill>
              <a:srgbClr val="F1F2F2"/>
            </a:solidFill>
          </p:spPr>
        </p:sp>
        <p:sp>
          <p:nvSpPr>
            <p:cNvPr name="TextBox 13" id="13"/>
            <p:cNvSpPr txBox="true"/>
            <p:nvPr/>
          </p:nvSpPr>
          <p:spPr>
            <a:xfrm>
              <a:off x="0" y="-38100"/>
              <a:ext cx="5260714" cy="52831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4114857" y="2078127"/>
            <a:ext cx="10899821" cy="5576991"/>
          </a:xfrm>
          <a:custGeom>
            <a:avLst/>
            <a:gdLst/>
            <a:ahLst/>
            <a:cxnLst/>
            <a:rect r="r" b="b" t="t" l="l"/>
            <a:pathLst>
              <a:path h="5576991" w="10899821">
                <a:moveTo>
                  <a:pt x="0" y="0"/>
                </a:moveTo>
                <a:lnTo>
                  <a:pt x="10899821" y="0"/>
                </a:lnTo>
                <a:lnTo>
                  <a:pt x="10899821" y="5576991"/>
                </a:lnTo>
                <a:lnTo>
                  <a:pt x="0" y="5576991"/>
                </a:lnTo>
                <a:lnTo>
                  <a:pt x="0" y="0"/>
                </a:lnTo>
                <a:close/>
              </a:path>
            </a:pathLst>
          </a:custGeom>
          <a:blipFill>
            <a:blip r:embed="rId8"/>
            <a:stretch>
              <a:fillRect l="0" t="-10039" r="0" b="-8057"/>
            </a:stretch>
          </a:blipFill>
        </p:spPr>
      </p:sp>
      <p:sp>
        <p:nvSpPr>
          <p:cNvPr name="TextBox 17" id="17"/>
          <p:cNvSpPr txBox="true"/>
          <p:nvPr/>
        </p:nvSpPr>
        <p:spPr>
          <a:xfrm rot="0">
            <a:off x="4575218" y="271664"/>
            <a:ext cx="9979099" cy="2477775"/>
          </a:xfrm>
          <a:prstGeom prst="rect">
            <a:avLst/>
          </a:prstGeom>
        </p:spPr>
        <p:txBody>
          <a:bodyPr anchor="t" rtlCol="false" tIns="0" lIns="0" bIns="0" rIns="0">
            <a:spAutoFit/>
          </a:bodyPr>
          <a:lstStyle/>
          <a:p>
            <a:pPr algn="ctr">
              <a:lnSpc>
                <a:spcPts val="6592"/>
              </a:lnSpc>
            </a:pPr>
            <a:r>
              <a:rPr lang="en-US" sz="4708">
                <a:solidFill>
                  <a:srgbClr val="000000"/>
                </a:solidFill>
                <a:latin typeface="Fredoka One Bold"/>
              </a:rPr>
              <a:t>UJI COBA PROGRAM BESERTA CAPTURE SUKSES</a:t>
            </a:r>
          </a:p>
          <a:p>
            <a:pPr algn="ctr">
              <a:lnSpc>
                <a:spcPts val="6592"/>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412467" y="687305"/>
            <a:ext cx="11947899" cy="1524152"/>
            <a:chOff x="0" y="0"/>
            <a:chExt cx="3146772" cy="401423"/>
          </a:xfrm>
        </p:grpSpPr>
        <p:sp>
          <p:nvSpPr>
            <p:cNvPr name="Freeform 6" id="6"/>
            <p:cNvSpPr/>
            <p:nvPr/>
          </p:nvSpPr>
          <p:spPr>
            <a:xfrm flipH="false" flipV="false" rot="0">
              <a:off x="0" y="0"/>
              <a:ext cx="3146772" cy="401423"/>
            </a:xfrm>
            <a:custGeom>
              <a:avLst/>
              <a:gdLst/>
              <a:ahLst/>
              <a:cxnLst/>
              <a:rect r="r" b="b" t="t" l="l"/>
              <a:pathLst>
                <a:path h="401423" w="3146772">
                  <a:moveTo>
                    <a:pt x="0" y="0"/>
                  </a:moveTo>
                  <a:lnTo>
                    <a:pt x="3146772" y="0"/>
                  </a:lnTo>
                  <a:lnTo>
                    <a:pt x="3146772" y="401423"/>
                  </a:lnTo>
                  <a:lnTo>
                    <a:pt x="0" y="401423"/>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146772" cy="439523"/>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a:off x="2932173" y="2868682"/>
            <a:ext cx="12423654" cy="0"/>
          </a:xfrm>
          <a:prstGeom prst="line">
            <a:avLst/>
          </a:prstGeom>
          <a:ln cap="flat" w="133350">
            <a:solidFill>
              <a:srgbClr val="DDDEDE"/>
            </a:solidFill>
            <a:prstDash val="solid"/>
            <a:headEnd type="none" len="sm" w="sm"/>
            <a:tailEnd type="none" len="sm" w="sm"/>
          </a:ln>
        </p:spPr>
      </p:sp>
      <p:grpSp>
        <p:nvGrpSpPr>
          <p:cNvPr name="Group 9" id="9"/>
          <p:cNvGrpSpPr/>
          <p:nvPr/>
        </p:nvGrpSpPr>
        <p:grpSpPr>
          <a:xfrm rot="0">
            <a:off x="2932173" y="2872127"/>
            <a:ext cx="480294" cy="655427"/>
            <a:chOff x="0" y="0"/>
            <a:chExt cx="126497" cy="172623"/>
          </a:xfrm>
        </p:grpSpPr>
        <p:sp>
          <p:nvSpPr>
            <p:cNvPr name="Freeform 10" id="10"/>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11" id="11"/>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8903853" y="2872127"/>
            <a:ext cx="480294" cy="655427"/>
            <a:chOff x="0" y="0"/>
            <a:chExt cx="126497" cy="172623"/>
          </a:xfrm>
        </p:grpSpPr>
        <p:sp>
          <p:nvSpPr>
            <p:cNvPr name="Freeform 13" id="13"/>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14" id="14"/>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4880072" y="2872127"/>
            <a:ext cx="480294" cy="655427"/>
            <a:chOff x="0" y="0"/>
            <a:chExt cx="126497" cy="172623"/>
          </a:xfrm>
        </p:grpSpPr>
        <p:sp>
          <p:nvSpPr>
            <p:cNvPr name="Freeform 16" id="16"/>
            <p:cNvSpPr/>
            <p:nvPr/>
          </p:nvSpPr>
          <p:spPr>
            <a:xfrm flipH="false" flipV="false" rot="0">
              <a:off x="0" y="0"/>
              <a:ext cx="126497" cy="172623"/>
            </a:xfrm>
            <a:custGeom>
              <a:avLst/>
              <a:gdLst/>
              <a:ahLst/>
              <a:cxnLst/>
              <a:rect r="r" b="b" t="t" l="l"/>
              <a:pathLst>
                <a:path h="172623" w="126497">
                  <a:moveTo>
                    <a:pt x="0" y="0"/>
                  </a:moveTo>
                  <a:lnTo>
                    <a:pt x="126497" y="0"/>
                  </a:lnTo>
                  <a:lnTo>
                    <a:pt x="126497" y="172623"/>
                  </a:lnTo>
                  <a:lnTo>
                    <a:pt x="0" y="172623"/>
                  </a:lnTo>
                  <a:close/>
                </a:path>
              </a:pathLst>
            </a:custGeom>
            <a:solidFill>
              <a:srgbClr val="DDDEDE"/>
            </a:solidFill>
          </p:spPr>
        </p:sp>
        <p:sp>
          <p:nvSpPr>
            <p:cNvPr name="TextBox 17" id="17"/>
            <p:cNvSpPr txBox="true"/>
            <p:nvPr/>
          </p:nvSpPr>
          <p:spPr>
            <a:xfrm>
              <a:off x="0" y="-38100"/>
              <a:ext cx="126497" cy="210723"/>
            </a:xfrm>
            <a:prstGeom prst="rect">
              <a:avLst/>
            </a:prstGeom>
          </p:spPr>
          <p:txBody>
            <a:bodyPr anchor="ctr" rtlCol="false" tIns="50800" lIns="50800" bIns="50800" rIns="50800"/>
            <a:lstStyle/>
            <a:p>
              <a:pPr algn="ctr">
                <a:lnSpc>
                  <a:spcPts val="2659"/>
                </a:lnSpc>
                <a:spcBef>
                  <a:spcPct val="0"/>
                </a:spcBef>
              </a:pPr>
            </a:p>
          </p:txBody>
        </p:sp>
      </p:grpSp>
      <p:sp>
        <p:nvSpPr>
          <p:cNvPr name="Freeform 18" id="18"/>
          <p:cNvSpPr/>
          <p:nvPr/>
        </p:nvSpPr>
        <p:spPr>
          <a:xfrm flipH="false" flipV="false" rot="0">
            <a:off x="17119441" y="559518"/>
            <a:ext cx="2942276" cy="2942276"/>
          </a:xfrm>
          <a:custGeom>
            <a:avLst/>
            <a:gdLst/>
            <a:ahLst/>
            <a:cxnLst/>
            <a:rect r="r" b="b" t="t" l="l"/>
            <a:pathLst>
              <a:path h="2942276" w="2942276">
                <a:moveTo>
                  <a:pt x="0" y="0"/>
                </a:moveTo>
                <a:lnTo>
                  <a:pt x="2942276" y="0"/>
                </a:lnTo>
                <a:lnTo>
                  <a:pt x="2942276" y="2942277"/>
                </a:lnTo>
                <a:lnTo>
                  <a:pt x="0" y="29422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true" flipV="false" rot="0">
            <a:off x="-1183252" y="2277294"/>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2932173" y="3527554"/>
            <a:ext cx="12428192" cy="5816454"/>
          </a:xfrm>
          <a:custGeom>
            <a:avLst/>
            <a:gdLst/>
            <a:ahLst/>
            <a:cxnLst/>
            <a:rect r="r" b="b" t="t" l="l"/>
            <a:pathLst>
              <a:path h="5816454" w="12428192">
                <a:moveTo>
                  <a:pt x="0" y="0"/>
                </a:moveTo>
                <a:lnTo>
                  <a:pt x="12428192" y="0"/>
                </a:lnTo>
                <a:lnTo>
                  <a:pt x="12428192" y="5816454"/>
                </a:lnTo>
                <a:lnTo>
                  <a:pt x="0" y="5816454"/>
                </a:lnTo>
                <a:lnTo>
                  <a:pt x="0" y="0"/>
                </a:lnTo>
                <a:close/>
              </a:path>
            </a:pathLst>
          </a:custGeom>
          <a:blipFill>
            <a:blip r:embed="rId8"/>
            <a:stretch>
              <a:fillRect l="0" t="-10123" r="0" b="-10123"/>
            </a:stretch>
          </a:blipFill>
        </p:spPr>
      </p:sp>
      <p:sp>
        <p:nvSpPr>
          <p:cNvPr name="TextBox 21" id="21"/>
          <p:cNvSpPr txBox="true"/>
          <p:nvPr/>
        </p:nvSpPr>
        <p:spPr>
          <a:xfrm rot="0">
            <a:off x="605602" y="793209"/>
            <a:ext cx="17081335" cy="2008799"/>
          </a:xfrm>
          <a:prstGeom prst="rect">
            <a:avLst/>
          </a:prstGeom>
        </p:spPr>
        <p:txBody>
          <a:bodyPr anchor="t" rtlCol="false" tIns="0" lIns="0" bIns="0" rIns="0">
            <a:spAutoFit/>
          </a:bodyPr>
          <a:lstStyle/>
          <a:p>
            <a:pPr algn="ctr">
              <a:lnSpc>
                <a:spcPts val="5335"/>
              </a:lnSpc>
            </a:pPr>
            <a:r>
              <a:rPr lang="en-US" sz="3811">
                <a:solidFill>
                  <a:srgbClr val="000000"/>
                </a:solidFill>
                <a:latin typeface="Fredoka One Bold"/>
              </a:rPr>
              <a:t>SCREENSHOT TAMPILAN UNGGAHAN </a:t>
            </a:r>
          </a:p>
          <a:p>
            <a:pPr algn="ctr">
              <a:lnSpc>
                <a:spcPts val="5335"/>
              </a:lnSpc>
            </a:pPr>
            <a:r>
              <a:rPr lang="en-US" sz="3811">
                <a:solidFill>
                  <a:srgbClr val="000000"/>
                </a:solidFill>
                <a:latin typeface="Fredoka One Bold"/>
              </a:rPr>
              <a:t>HALAMAN PROJEK GITHUB</a:t>
            </a:r>
          </a:p>
          <a:p>
            <a:pPr algn="ctr">
              <a:lnSpc>
                <a:spcPts val="5335"/>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5260714" cy="4123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076251" y="1662606"/>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2120044" y="6010601"/>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3006189" y="3373843"/>
            <a:ext cx="11749054" cy="2214427"/>
          </a:xfrm>
          <a:prstGeom prst="rect">
            <a:avLst/>
          </a:prstGeom>
        </p:spPr>
        <p:txBody>
          <a:bodyPr anchor="t" rtlCol="false" tIns="0" lIns="0" bIns="0" rIns="0">
            <a:spAutoFit/>
          </a:bodyPr>
          <a:lstStyle/>
          <a:p>
            <a:pPr algn="ctr">
              <a:lnSpc>
                <a:spcPts val="18119"/>
              </a:lnSpc>
            </a:pPr>
            <a:r>
              <a:rPr lang="en-US" sz="12942">
                <a:solidFill>
                  <a:srgbClr val="000000"/>
                </a:solidFill>
                <a:latin typeface="Fredoka One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8248974"/>
            <a:chOff x="0" y="0"/>
            <a:chExt cx="4274726" cy="2172569"/>
          </a:xfrm>
        </p:grpSpPr>
        <p:sp>
          <p:nvSpPr>
            <p:cNvPr name="Freeform 6" id="6"/>
            <p:cNvSpPr/>
            <p:nvPr/>
          </p:nvSpPr>
          <p:spPr>
            <a:xfrm flipH="false" flipV="false" rot="0">
              <a:off x="0" y="0"/>
              <a:ext cx="4274726" cy="2172569"/>
            </a:xfrm>
            <a:custGeom>
              <a:avLst/>
              <a:gdLst/>
              <a:ahLst/>
              <a:cxnLst/>
              <a:rect r="r" b="b" t="t" l="l"/>
              <a:pathLst>
                <a:path h="2172569" w="4274726">
                  <a:moveTo>
                    <a:pt x="0" y="0"/>
                  </a:moveTo>
                  <a:lnTo>
                    <a:pt x="4274726" y="0"/>
                  </a:lnTo>
                  <a:lnTo>
                    <a:pt x="4274726" y="2172569"/>
                  </a:lnTo>
                  <a:lnTo>
                    <a:pt x="0" y="2172569"/>
                  </a:lnTo>
                  <a:close/>
                </a:path>
              </a:pathLst>
            </a:custGeom>
            <a:solidFill>
              <a:srgbClr val="F1F2F2"/>
            </a:solidFill>
          </p:spPr>
        </p:sp>
        <p:sp>
          <p:nvSpPr>
            <p:cNvPr name="TextBox 7" id="7"/>
            <p:cNvSpPr txBox="true"/>
            <p:nvPr/>
          </p:nvSpPr>
          <p:spPr>
            <a:xfrm>
              <a:off x="0" y="-38100"/>
              <a:ext cx="4274726" cy="221066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41367" y="664564"/>
            <a:ext cx="8605267" cy="1730229"/>
            <a:chOff x="0" y="0"/>
            <a:chExt cx="2266408" cy="455698"/>
          </a:xfrm>
        </p:grpSpPr>
        <p:sp>
          <p:nvSpPr>
            <p:cNvPr name="Freeform 9" id="9"/>
            <p:cNvSpPr/>
            <p:nvPr/>
          </p:nvSpPr>
          <p:spPr>
            <a:xfrm flipH="false" flipV="false" rot="0">
              <a:off x="0" y="0"/>
              <a:ext cx="2266408" cy="455698"/>
            </a:xfrm>
            <a:custGeom>
              <a:avLst/>
              <a:gdLst/>
              <a:ahLst/>
              <a:cxnLst/>
              <a:rect r="r" b="b" t="t" l="l"/>
              <a:pathLst>
                <a:path h="455698" w="2266408">
                  <a:moveTo>
                    <a:pt x="0" y="0"/>
                  </a:moveTo>
                  <a:lnTo>
                    <a:pt x="2266408" y="0"/>
                  </a:lnTo>
                  <a:lnTo>
                    <a:pt x="2266408"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266408"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543721" y="904875"/>
            <a:ext cx="9200557"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DESKRIPSI APLIKASI</a:t>
            </a:r>
          </a:p>
        </p:txBody>
      </p:sp>
      <p:sp>
        <p:nvSpPr>
          <p:cNvPr name="TextBox 12" id="12"/>
          <p:cNvSpPr txBox="true"/>
          <p:nvPr/>
        </p:nvSpPr>
        <p:spPr>
          <a:xfrm rot="0">
            <a:off x="1832614" y="2544771"/>
            <a:ext cx="14811954" cy="9582150"/>
          </a:xfrm>
          <a:prstGeom prst="rect">
            <a:avLst/>
          </a:prstGeom>
        </p:spPr>
        <p:txBody>
          <a:bodyPr anchor="t" rtlCol="false" tIns="0" lIns="0" bIns="0" rIns="0">
            <a:spAutoFit/>
          </a:bodyPr>
          <a:lstStyle/>
          <a:p>
            <a:pPr>
              <a:lnSpc>
                <a:spcPts val="4200"/>
              </a:lnSpc>
            </a:pPr>
            <a:r>
              <a:rPr lang="en-US" sz="3000">
                <a:solidFill>
                  <a:srgbClr val="000000"/>
                </a:solidFill>
                <a:latin typeface="Nunito Bold"/>
              </a:rPr>
              <a:t>   Aplikasi sederhana penghitungan luas lingkaran menggunakan Java di IntelliJ Idea ini adalah solusi sederhana untuk menghitung luas lingkaran berdasarkan input radius yang diberikan pengguna. Aplikasi ini dirancang untuk memberikan pengalaman pengguna yang intuitif dan mudah digunakan.</a:t>
            </a:r>
          </a:p>
          <a:p>
            <a:pPr>
              <a:lnSpc>
                <a:spcPts val="4200"/>
              </a:lnSpc>
            </a:pPr>
            <a:r>
              <a:rPr lang="en-US" sz="3000">
                <a:solidFill>
                  <a:srgbClr val="000000"/>
                </a:solidFill>
                <a:latin typeface="Nunito Bold"/>
              </a:rPr>
              <a:t>   Pertama-tama, aplikasi akan meminta pengguna untuk memasukkan nilai radius melalui antarmuka yang ramah pengguna. Setelah pengguna memasukkan nilai, aplikasi akan melakukan perhitungan luas lingkaran menggunakan rumus pi x r kuadrat.Hasil perhitungan luas lingkaran akan ditampilkan dengan jelas pada antarmuka, memberikan informasi yang jelas kepada pengguna.     </a:t>
            </a:r>
          </a:p>
          <a:p>
            <a:pPr>
              <a:lnSpc>
                <a:spcPts val="4200"/>
              </a:lnSpc>
            </a:pPr>
            <a:r>
              <a:rPr lang="en-US" sz="3000">
                <a:solidFill>
                  <a:srgbClr val="000000"/>
                </a:solidFill>
                <a:latin typeface="Nunito Bold"/>
              </a:rPr>
              <a:t>   Keseluruhannya, aplikasi ini memberikan solusi praktis untuk perhitungan luas lingkaran dengan menggunakan Java, memberikan pengalaman pengguna yang lancar dan memudahkan pengguna untuk mendapatkan hasil yang diinginkan dengan cepat dan akurat.</a:t>
            </a:r>
          </a:p>
          <a:p>
            <a:pPr>
              <a:lnSpc>
                <a:spcPts val="4200"/>
              </a:lnSpc>
            </a:pPr>
          </a:p>
          <a:p>
            <a:pPr>
              <a:lnSpc>
                <a:spcPts val="4200"/>
              </a:lnSpc>
            </a:pPr>
          </a:p>
          <a:p>
            <a:pPr>
              <a:lnSpc>
                <a:spcPts val="4200"/>
              </a:lnSpc>
            </a:pPr>
          </a:p>
          <a:p>
            <a:pPr>
              <a:lnSpc>
                <a:spcPts val="4200"/>
              </a:lnSpc>
            </a:pPr>
          </a:p>
          <a:p>
            <a:pPr>
              <a:lnSpc>
                <a:spcPts val="4200"/>
              </a:lnSpc>
            </a:pPr>
          </a:p>
        </p:txBody>
      </p:sp>
      <p:sp>
        <p:nvSpPr>
          <p:cNvPr name="Freeform 13" id="13"/>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3864096" y="8733587"/>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505943"/>
            <a:ext cx="16230600" cy="6526651"/>
            <a:chOff x="0" y="0"/>
            <a:chExt cx="4274726" cy="1718953"/>
          </a:xfrm>
        </p:grpSpPr>
        <p:sp>
          <p:nvSpPr>
            <p:cNvPr name="Freeform 6" id="6"/>
            <p:cNvSpPr/>
            <p:nvPr/>
          </p:nvSpPr>
          <p:spPr>
            <a:xfrm flipH="false" flipV="false" rot="0">
              <a:off x="0" y="0"/>
              <a:ext cx="4274726" cy="1718953"/>
            </a:xfrm>
            <a:custGeom>
              <a:avLst/>
              <a:gdLst/>
              <a:ahLst/>
              <a:cxnLst/>
              <a:rect r="r" b="b" t="t" l="l"/>
              <a:pathLst>
                <a:path h="1718953" w="4274726">
                  <a:moveTo>
                    <a:pt x="0" y="0"/>
                  </a:moveTo>
                  <a:lnTo>
                    <a:pt x="4274726" y="0"/>
                  </a:lnTo>
                  <a:lnTo>
                    <a:pt x="4274726" y="1718953"/>
                  </a:lnTo>
                  <a:lnTo>
                    <a:pt x="0" y="1718953"/>
                  </a:lnTo>
                  <a:close/>
                </a:path>
              </a:pathLst>
            </a:custGeom>
            <a:solidFill>
              <a:srgbClr val="F1F2F2"/>
            </a:solidFill>
          </p:spPr>
        </p:sp>
        <p:sp>
          <p:nvSpPr>
            <p:cNvPr name="TextBox 7" id="7"/>
            <p:cNvSpPr txBox="true"/>
            <p:nvPr/>
          </p:nvSpPr>
          <p:spPr>
            <a:xfrm>
              <a:off x="0" y="-38100"/>
              <a:ext cx="4274726" cy="17570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39012" y="687305"/>
            <a:ext cx="8009976" cy="1730229"/>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726302" y="2586630"/>
            <a:ext cx="13795916" cy="4921250"/>
          </a:xfrm>
          <a:prstGeom prst="rect">
            <a:avLst/>
          </a:prstGeom>
        </p:spPr>
        <p:txBody>
          <a:bodyPr anchor="t" rtlCol="false" tIns="0" lIns="0" bIns="0" rIns="0">
            <a:spAutoFit/>
          </a:bodyPr>
          <a:lstStyle/>
          <a:p>
            <a:pPr marL="755649" indent="-377824" lvl="1">
              <a:lnSpc>
                <a:spcPts val="4899"/>
              </a:lnSpc>
              <a:buFont typeface="Arial"/>
              <a:buChar char="•"/>
            </a:pPr>
            <a:r>
              <a:rPr lang="en-US" sz="3499">
                <a:solidFill>
                  <a:srgbClr val="000000"/>
                </a:solidFill>
                <a:latin typeface="Nunito Bold"/>
              </a:rPr>
              <a:t>TextField untuk Jari-Jari (tfJariJari)</a:t>
            </a:r>
          </a:p>
          <a:p>
            <a:pPr marL="755649" indent="-377824" lvl="1">
              <a:lnSpc>
                <a:spcPts val="4899"/>
              </a:lnSpc>
              <a:buFont typeface="Arial"/>
              <a:buChar char="•"/>
            </a:pPr>
            <a:r>
              <a:rPr lang="en-US" sz="3499">
                <a:solidFill>
                  <a:srgbClr val="000000"/>
                </a:solidFill>
                <a:latin typeface="Nunito Bold"/>
              </a:rPr>
              <a:t>TextField untuk Luas (tfLuas)</a:t>
            </a:r>
          </a:p>
          <a:p>
            <a:pPr marL="755649" indent="-377824" lvl="1">
              <a:lnSpc>
                <a:spcPts val="4899"/>
              </a:lnSpc>
              <a:buFont typeface="Arial"/>
              <a:buChar char="•"/>
            </a:pPr>
            <a:r>
              <a:rPr lang="en-US" sz="3499">
                <a:solidFill>
                  <a:srgbClr val="000000"/>
                </a:solidFill>
                <a:latin typeface="Nunito Bold"/>
              </a:rPr>
              <a:t>Tombol Hitung (hitungButton)</a:t>
            </a:r>
          </a:p>
          <a:p>
            <a:pPr marL="755649" indent="-377824" lvl="1">
              <a:lnSpc>
                <a:spcPts val="4899"/>
              </a:lnSpc>
              <a:buFont typeface="Arial"/>
              <a:buChar char="•"/>
            </a:pPr>
            <a:r>
              <a:rPr lang="en-US" sz="3499">
                <a:solidFill>
                  <a:srgbClr val="000000"/>
                </a:solidFill>
                <a:latin typeface="Nunito Bold"/>
              </a:rPr>
              <a:t>Tombol Batal (batalButton)</a:t>
            </a:r>
          </a:p>
          <a:p>
            <a:pPr marL="755649" indent="-377824" lvl="1">
              <a:lnSpc>
                <a:spcPts val="4899"/>
              </a:lnSpc>
              <a:buFont typeface="Arial"/>
              <a:buChar char="•"/>
            </a:pPr>
            <a:r>
              <a:rPr lang="en-US" sz="3499">
                <a:solidFill>
                  <a:srgbClr val="000000"/>
                </a:solidFill>
                <a:latin typeface="Nunito Bold"/>
              </a:rPr>
              <a:t>Tombol Keluar (keluarButton)</a:t>
            </a:r>
          </a:p>
          <a:p>
            <a:pPr marL="755649" indent="-377824" lvl="1">
              <a:lnSpc>
                <a:spcPts val="4899"/>
              </a:lnSpc>
              <a:buFont typeface="Arial"/>
              <a:buChar char="•"/>
            </a:pPr>
            <a:r>
              <a:rPr lang="en-US" sz="3499">
                <a:solidFill>
                  <a:srgbClr val="000000"/>
                </a:solidFill>
                <a:latin typeface="Nunito Bold"/>
              </a:rPr>
              <a:t>Event Handler (ActionListener)</a:t>
            </a:r>
          </a:p>
          <a:p>
            <a:pPr marL="755649" indent="-377824" lvl="1">
              <a:lnSpc>
                <a:spcPts val="4899"/>
              </a:lnSpc>
              <a:buFont typeface="Arial"/>
              <a:buChar char="•"/>
            </a:pPr>
            <a:r>
              <a:rPr lang="en-US" sz="3499">
                <a:solidFill>
                  <a:srgbClr val="000000"/>
                </a:solidFill>
                <a:latin typeface="Nunito Bold"/>
              </a:rPr>
              <a:t>Main Method (main)</a:t>
            </a:r>
          </a:p>
          <a:p>
            <a:pPr>
              <a:lnSpc>
                <a:spcPts val="4899"/>
              </a:lnSpc>
            </a:pPr>
          </a:p>
        </p:txBody>
      </p:sp>
      <p:sp>
        <p:nvSpPr>
          <p:cNvPr name="Freeform 12" id="12"/>
          <p:cNvSpPr/>
          <p:nvPr/>
        </p:nvSpPr>
        <p:spPr>
          <a:xfrm flipH="false" flipV="false" rot="0">
            <a:off x="15824275" y="6533193"/>
            <a:ext cx="1949375" cy="1949375"/>
          </a:xfrm>
          <a:custGeom>
            <a:avLst/>
            <a:gdLst/>
            <a:ahLst/>
            <a:cxnLst/>
            <a:rect r="r" b="b" t="t" l="l"/>
            <a:pathLst>
              <a:path h="1949375" w="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668902" y="1028700"/>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543721" y="923925"/>
            <a:ext cx="9200557" cy="2076260"/>
          </a:xfrm>
          <a:prstGeom prst="rect">
            <a:avLst/>
          </a:prstGeom>
        </p:spPr>
        <p:txBody>
          <a:bodyPr anchor="t" rtlCol="false" tIns="0" lIns="0" bIns="0" rIns="0">
            <a:spAutoFit/>
          </a:bodyPr>
          <a:lstStyle/>
          <a:p>
            <a:pPr algn="ctr">
              <a:lnSpc>
                <a:spcPts val="7570"/>
              </a:lnSpc>
            </a:pPr>
            <a:r>
              <a:rPr lang="en-US" sz="5407">
                <a:solidFill>
                  <a:srgbClr val="000000"/>
                </a:solidFill>
                <a:latin typeface="Fredoka One Bold"/>
              </a:rPr>
              <a:t>FITUR-FITUR APLIKASI</a:t>
            </a:r>
          </a:p>
          <a:p>
            <a:pPr algn="ctr">
              <a:lnSpc>
                <a:spcPts val="9250"/>
              </a:lnSpc>
            </a:pPr>
          </a:p>
        </p:txBody>
      </p:sp>
      <p:sp>
        <p:nvSpPr>
          <p:cNvPr name="Freeform 15" id="15"/>
          <p:cNvSpPr/>
          <p:nvPr/>
        </p:nvSpPr>
        <p:spPr>
          <a:xfrm flipH="false" flipV="false" rot="0">
            <a:off x="7446398" y="8733587"/>
            <a:ext cx="3395204" cy="1049427"/>
          </a:xfrm>
          <a:custGeom>
            <a:avLst/>
            <a:gdLst/>
            <a:ahLst/>
            <a:cxnLst/>
            <a:rect r="r" b="b" t="t" l="l"/>
            <a:pathLst>
              <a:path h="1049427" w="3395204">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2392516" y="102870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10800000">
            <a:off x="1417915" y="6010601"/>
            <a:ext cx="4097333" cy="1266449"/>
          </a:xfrm>
          <a:custGeom>
            <a:avLst/>
            <a:gdLst/>
            <a:ahLst/>
            <a:cxnLst/>
            <a:rect r="r" b="b" t="t" l="l"/>
            <a:pathLst>
              <a:path h="1266449" w="4097333">
                <a:moveTo>
                  <a:pt x="4097334" y="0"/>
                </a:moveTo>
                <a:lnTo>
                  <a:pt x="0" y="0"/>
                </a:lnTo>
                <a:lnTo>
                  <a:pt x="0" y="1266448"/>
                </a:lnTo>
                <a:lnTo>
                  <a:pt x="4097334" y="1266448"/>
                </a:lnTo>
                <a:lnTo>
                  <a:pt x="409733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144000" y="347515"/>
            <a:ext cx="1996888" cy="9258300"/>
          </a:xfrm>
          <a:custGeom>
            <a:avLst/>
            <a:gdLst/>
            <a:ahLst/>
            <a:cxnLst/>
            <a:rect r="r" b="b" t="t" l="l"/>
            <a:pathLst>
              <a:path h="9258300" w="1996888">
                <a:moveTo>
                  <a:pt x="0" y="0"/>
                </a:moveTo>
                <a:lnTo>
                  <a:pt x="1996888" y="0"/>
                </a:lnTo>
                <a:lnTo>
                  <a:pt x="1996888" y="9258300"/>
                </a:lnTo>
                <a:lnTo>
                  <a:pt x="0" y="9258300"/>
                </a:lnTo>
                <a:lnTo>
                  <a:pt x="0" y="0"/>
                </a:lnTo>
                <a:close/>
              </a:path>
            </a:pathLst>
          </a:custGeom>
          <a:blipFill>
            <a:blip r:embed="rId8"/>
            <a:stretch>
              <a:fillRect l="0" t="0" r="0" b="0"/>
            </a:stretch>
          </a:blipFill>
        </p:spPr>
      </p:sp>
      <p:grpSp>
        <p:nvGrpSpPr>
          <p:cNvPr name="Group 8" id="8"/>
          <p:cNvGrpSpPr/>
          <p:nvPr/>
        </p:nvGrpSpPr>
        <p:grpSpPr>
          <a:xfrm rot="0">
            <a:off x="738808" y="596425"/>
            <a:ext cx="6596976" cy="1730229"/>
            <a:chOff x="0" y="0"/>
            <a:chExt cx="1737475" cy="455698"/>
          </a:xfrm>
        </p:grpSpPr>
        <p:sp>
          <p:nvSpPr>
            <p:cNvPr name="Freeform 9" id="9"/>
            <p:cNvSpPr/>
            <p:nvPr/>
          </p:nvSpPr>
          <p:spPr>
            <a:xfrm flipH="false" flipV="false" rot="0">
              <a:off x="0" y="0"/>
              <a:ext cx="1737475" cy="455698"/>
            </a:xfrm>
            <a:custGeom>
              <a:avLst/>
              <a:gdLst/>
              <a:ahLst/>
              <a:cxnLst/>
              <a:rect r="r" b="b" t="t" l="l"/>
              <a:pathLst>
                <a:path h="455698" w="1737475">
                  <a:moveTo>
                    <a:pt x="0" y="0"/>
                  </a:moveTo>
                  <a:lnTo>
                    <a:pt x="1737475" y="0"/>
                  </a:lnTo>
                  <a:lnTo>
                    <a:pt x="1737475"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1737475"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782632" y="536824"/>
            <a:ext cx="9200557" cy="2295567"/>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ALUR KERJA </a:t>
            </a:r>
          </a:p>
          <a:p>
            <a:pPr algn="ctr">
              <a:lnSpc>
                <a:spcPts val="9250"/>
              </a:lnSpc>
            </a:pPr>
          </a:p>
        </p:txBody>
      </p:sp>
      <p:sp>
        <p:nvSpPr>
          <p:cNvPr name="Freeform 12" id="12"/>
          <p:cNvSpPr/>
          <p:nvPr/>
        </p:nvSpPr>
        <p:spPr>
          <a:xfrm flipH="true" flipV="false" rot="0">
            <a:off x="16098385" y="8304403"/>
            <a:ext cx="2189615" cy="1982597"/>
          </a:xfrm>
          <a:custGeom>
            <a:avLst/>
            <a:gdLst/>
            <a:ahLst/>
            <a:cxnLst/>
            <a:rect r="r" b="b" t="t" l="l"/>
            <a:pathLst>
              <a:path h="1982597" w="2189615">
                <a:moveTo>
                  <a:pt x="2189615" y="0"/>
                </a:moveTo>
                <a:lnTo>
                  <a:pt x="0" y="0"/>
                </a:lnTo>
                <a:lnTo>
                  <a:pt x="0" y="1982597"/>
                </a:lnTo>
                <a:lnTo>
                  <a:pt x="2189615" y="1982597"/>
                </a:lnTo>
                <a:lnTo>
                  <a:pt x="2189615"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360323" y="2591287"/>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48453" y="8352821"/>
            <a:ext cx="4927677" cy="1532060"/>
          </a:xfrm>
          <a:custGeom>
            <a:avLst/>
            <a:gdLst/>
            <a:ahLst/>
            <a:cxnLst/>
            <a:rect r="r" b="b" t="t" l="l"/>
            <a:pathLst>
              <a:path h="1532060" w="4927677">
                <a:moveTo>
                  <a:pt x="0" y="0"/>
                </a:moveTo>
                <a:lnTo>
                  <a:pt x="4927676" y="0"/>
                </a:lnTo>
                <a:lnTo>
                  <a:pt x="4927676" y="1532060"/>
                </a:lnTo>
                <a:lnTo>
                  <a:pt x="0" y="1532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514350" y="3357317"/>
            <a:ext cx="17259300" cy="6527564"/>
            <a:chOff x="0" y="0"/>
            <a:chExt cx="4545659" cy="1719194"/>
          </a:xfrm>
        </p:grpSpPr>
        <p:sp>
          <p:nvSpPr>
            <p:cNvPr name="Freeform 8" id="8"/>
            <p:cNvSpPr/>
            <p:nvPr/>
          </p:nvSpPr>
          <p:spPr>
            <a:xfrm flipH="false" flipV="false" rot="0">
              <a:off x="0" y="0"/>
              <a:ext cx="4545659" cy="1719194"/>
            </a:xfrm>
            <a:custGeom>
              <a:avLst/>
              <a:gdLst/>
              <a:ahLst/>
              <a:cxnLst/>
              <a:rect r="r" b="b" t="t" l="l"/>
              <a:pathLst>
                <a:path h="1719194" w="4545659">
                  <a:moveTo>
                    <a:pt x="0" y="0"/>
                  </a:moveTo>
                  <a:lnTo>
                    <a:pt x="4545659" y="0"/>
                  </a:lnTo>
                  <a:lnTo>
                    <a:pt x="4545659" y="1719194"/>
                  </a:lnTo>
                  <a:lnTo>
                    <a:pt x="0" y="1719194"/>
                  </a:lnTo>
                  <a:close/>
                </a:path>
              </a:pathLst>
            </a:custGeom>
            <a:solidFill>
              <a:srgbClr val="F1F2F2"/>
            </a:solidFill>
          </p:spPr>
        </p:sp>
        <p:sp>
          <p:nvSpPr>
            <p:cNvPr name="TextBox 9" id="9"/>
            <p:cNvSpPr txBox="true"/>
            <p:nvPr/>
          </p:nvSpPr>
          <p:spPr>
            <a:xfrm>
              <a:off x="0" y="-38100"/>
              <a:ext cx="4545659" cy="1757294"/>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5002105" y="506330"/>
            <a:ext cx="8816841" cy="1730229"/>
            <a:chOff x="0" y="0"/>
            <a:chExt cx="2322131" cy="455698"/>
          </a:xfrm>
        </p:grpSpPr>
        <p:sp>
          <p:nvSpPr>
            <p:cNvPr name="Freeform 11" id="11"/>
            <p:cNvSpPr/>
            <p:nvPr/>
          </p:nvSpPr>
          <p:spPr>
            <a:xfrm flipH="false" flipV="false" rot="0">
              <a:off x="0" y="0"/>
              <a:ext cx="2322131" cy="455698"/>
            </a:xfrm>
            <a:custGeom>
              <a:avLst/>
              <a:gdLst/>
              <a:ahLst/>
              <a:cxnLst/>
              <a:rect r="r" b="b" t="t" l="l"/>
              <a:pathLst>
                <a:path h="455698" w="2322131">
                  <a:moveTo>
                    <a:pt x="0" y="0"/>
                  </a:moveTo>
                  <a:lnTo>
                    <a:pt x="2322131" y="0"/>
                  </a:lnTo>
                  <a:lnTo>
                    <a:pt x="2322131" y="455698"/>
                  </a:lnTo>
                  <a:lnTo>
                    <a:pt x="0" y="455698"/>
                  </a:lnTo>
                  <a:close/>
                </a:path>
              </a:pathLst>
            </a:custGeom>
            <a:solidFill>
              <a:srgbClr val="DDDEDE"/>
            </a:solidFill>
            <a:ln w="38100" cap="sq">
              <a:solidFill>
                <a:srgbClr val="F1F2F2"/>
              </a:solidFill>
              <a:prstDash val="solid"/>
              <a:miter/>
            </a:ln>
          </p:spPr>
        </p:sp>
        <p:sp>
          <p:nvSpPr>
            <p:cNvPr name="TextBox 12" id="12"/>
            <p:cNvSpPr txBox="true"/>
            <p:nvPr/>
          </p:nvSpPr>
          <p:spPr>
            <a:xfrm>
              <a:off x="0" y="-38100"/>
              <a:ext cx="2322131"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8550912" y="2115283"/>
            <a:ext cx="859614" cy="1291769"/>
          </a:xfrm>
          <a:custGeom>
            <a:avLst/>
            <a:gdLst/>
            <a:ahLst/>
            <a:cxnLst/>
            <a:rect r="r" b="b" t="t" l="l"/>
            <a:pathLst>
              <a:path h="1291769" w="859614">
                <a:moveTo>
                  <a:pt x="0" y="0"/>
                </a:moveTo>
                <a:lnTo>
                  <a:pt x="859614" y="0"/>
                </a:lnTo>
                <a:lnTo>
                  <a:pt x="859614" y="1291769"/>
                </a:lnTo>
                <a:lnTo>
                  <a:pt x="0" y="1291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477843" y="3709018"/>
            <a:ext cx="15781457" cy="5909838"/>
          </a:xfrm>
          <a:custGeom>
            <a:avLst/>
            <a:gdLst/>
            <a:ahLst/>
            <a:cxnLst/>
            <a:rect r="r" b="b" t="t" l="l"/>
            <a:pathLst>
              <a:path h="5909838" w="15781457">
                <a:moveTo>
                  <a:pt x="0" y="0"/>
                </a:moveTo>
                <a:lnTo>
                  <a:pt x="15781457" y="0"/>
                </a:lnTo>
                <a:lnTo>
                  <a:pt x="15781457" y="5909838"/>
                </a:lnTo>
                <a:lnTo>
                  <a:pt x="0" y="5909838"/>
                </a:lnTo>
                <a:lnTo>
                  <a:pt x="0" y="0"/>
                </a:lnTo>
                <a:close/>
              </a:path>
            </a:pathLst>
          </a:custGeom>
          <a:blipFill>
            <a:blip r:embed="rId8"/>
            <a:stretch>
              <a:fillRect l="0" t="0" r="0" b="0"/>
            </a:stretch>
          </a:blipFill>
        </p:spPr>
      </p:sp>
      <p:sp>
        <p:nvSpPr>
          <p:cNvPr name="TextBox 15" id="15"/>
          <p:cNvSpPr txBox="true"/>
          <p:nvPr/>
        </p:nvSpPr>
        <p:spPr>
          <a:xfrm rot="0">
            <a:off x="2517916" y="690275"/>
            <a:ext cx="13252168" cy="2295567"/>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DIAGRAM CLASS </a:t>
            </a:r>
          </a:p>
          <a:p>
            <a:pPr algn="ctr">
              <a:lnSpc>
                <a:spcPts val="925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667184" y="300428"/>
            <a:ext cx="12579883" cy="1730229"/>
            <a:chOff x="0" y="0"/>
            <a:chExt cx="3313220" cy="455698"/>
          </a:xfrm>
        </p:grpSpPr>
        <p:sp>
          <p:nvSpPr>
            <p:cNvPr name="Freeform 6" id="6"/>
            <p:cNvSpPr/>
            <p:nvPr/>
          </p:nvSpPr>
          <p:spPr>
            <a:xfrm flipH="false" flipV="false" rot="0">
              <a:off x="0" y="0"/>
              <a:ext cx="3313220" cy="455698"/>
            </a:xfrm>
            <a:custGeom>
              <a:avLst/>
              <a:gdLst/>
              <a:ahLst/>
              <a:cxnLst/>
              <a:rect r="r" b="b" t="t" l="l"/>
              <a:pathLst>
                <a:path h="455698" w="3313220">
                  <a:moveTo>
                    <a:pt x="0" y="0"/>
                  </a:moveTo>
                  <a:lnTo>
                    <a:pt x="3313220" y="0"/>
                  </a:lnTo>
                  <a:lnTo>
                    <a:pt x="3313220"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313220" cy="49379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213784" y="435693"/>
            <a:ext cx="13486683" cy="2357232"/>
          </a:xfrm>
          <a:prstGeom prst="rect">
            <a:avLst/>
          </a:prstGeom>
        </p:spPr>
        <p:txBody>
          <a:bodyPr anchor="t" rtlCol="false" tIns="0" lIns="0" bIns="0" rIns="0">
            <a:spAutoFit/>
          </a:bodyPr>
          <a:lstStyle/>
          <a:p>
            <a:pPr algn="ctr">
              <a:lnSpc>
                <a:spcPts val="9513"/>
              </a:lnSpc>
            </a:pPr>
            <a:r>
              <a:rPr lang="en-US" sz="6795">
                <a:solidFill>
                  <a:srgbClr val="000000"/>
                </a:solidFill>
                <a:latin typeface="Fredoka One Bold"/>
              </a:rPr>
              <a:t>RANCANGAN ANTARMUKA</a:t>
            </a:r>
          </a:p>
          <a:p>
            <a:pPr algn="ctr">
              <a:lnSpc>
                <a:spcPts val="9513"/>
              </a:lnSpc>
            </a:pPr>
          </a:p>
        </p:txBody>
      </p:sp>
      <p:sp>
        <p:nvSpPr>
          <p:cNvPr name="Freeform 9" id="9"/>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205096" y="2289194"/>
            <a:ext cx="7504061" cy="7350080"/>
          </a:xfrm>
          <a:custGeom>
            <a:avLst/>
            <a:gdLst/>
            <a:ahLst/>
            <a:cxnLst/>
            <a:rect r="r" b="b" t="t" l="l"/>
            <a:pathLst>
              <a:path h="7350080" w="7504061">
                <a:moveTo>
                  <a:pt x="0" y="0"/>
                </a:moveTo>
                <a:lnTo>
                  <a:pt x="7504060" y="0"/>
                </a:lnTo>
                <a:lnTo>
                  <a:pt x="7504060" y="7350080"/>
                </a:lnTo>
                <a:lnTo>
                  <a:pt x="0" y="7350080"/>
                </a:lnTo>
                <a:lnTo>
                  <a:pt x="0" y="0"/>
                </a:lnTo>
                <a:close/>
              </a:path>
            </a:pathLst>
          </a:custGeom>
          <a:blipFill>
            <a:blip r:embed="rId8"/>
            <a:stretch>
              <a:fillRect l="0" t="-617" r="0" b="-617"/>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168949" y="687305"/>
            <a:ext cx="13502272" cy="1730229"/>
            <a:chOff x="0" y="0"/>
            <a:chExt cx="3556154" cy="455698"/>
          </a:xfrm>
        </p:grpSpPr>
        <p:sp>
          <p:nvSpPr>
            <p:cNvPr name="Freeform 6" id="6"/>
            <p:cNvSpPr/>
            <p:nvPr/>
          </p:nvSpPr>
          <p:spPr>
            <a:xfrm flipH="false" flipV="false" rot="0">
              <a:off x="0" y="0"/>
              <a:ext cx="3556154" cy="455698"/>
            </a:xfrm>
            <a:custGeom>
              <a:avLst/>
              <a:gdLst/>
              <a:ahLst/>
              <a:cxnLst/>
              <a:rect r="r" b="b" t="t" l="l"/>
              <a:pathLst>
                <a:path h="455698" w="3556154">
                  <a:moveTo>
                    <a:pt x="0" y="0"/>
                  </a:moveTo>
                  <a:lnTo>
                    <a:pt x="3556154" y="0"/>
                  </a:lnTo>
                  <a:lnTo>
                    <a:pt x="3556154"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556154"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536323" y="2560760"/>
            <a:ext cx="12628170" cy="7103345"/>
          </a:xfrm>
          <a:custGeom>
            <a:avLst/>
            <a:gdLst/>
            <a:ahLst/>
            <a:cxnLst/>
            <a:rect r="r" b="b" t="t" l="l"/>
            <a:pathLst>
              <a:path h="7103345" w="12628170">
                <a:moveTo>
                  <a:pt x="0" y="0"/>
                </a:moveTo>
                <a:lnTo>
                  <a:pt x="12628169" y="0"/>
                </a:lnTo>
                <a:lnTo>
                  <a:pt x="12628169" y="7103345"/>
                </a:lnTo>
                <a:lnTo>
                  <a:pt x="0" y="7103345"/>
                </a:lnTo>
                <a:lnTo>
                  <a:pt x="0" y="0"/>
                </a:lnTo>
                <a:close/>
              </a:path>
            </a:pathLst>
          </a:custGeom>
          <a:blipFill>
            <a:blip r:embed="rId8"/>
            <a:stretch>
              <a:fillRect l="0" t="0" r="0" b="0"/>
            </a:stretch>
          </a:blipFill>
        </p:spPr>
      </p:sp>
      <p:sp>
        <p:nvSpPr>
          <p:cNvPr name="TextBox 11" id="11"/>
          <p:cNvSpPr txBox="true"/>
          <p:nvPr/>
        </p:nvSpPr>
        <p:spPr>
          <a:xfrm rot="0">
            <a:off x="2668174" y="904875"/>
            <a:ext cx="13744279" cy="2295567"/>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SCREENSHOT CODING DI IDE</a:t>
            </a:r>
          </a:p>
          <a:p>
            <a:pPr algn="ctr">
              <a:lnSpc>
                <a:spcPts val="925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168949" y="687305"/>
            <a:ext cx="13502272" cy="1730229"/>
            <a:chOff x="0" y="0"/>
            <a:chExt cx="3556154" cy="455698"/>
          </a:xfrm>
        </p:grpSpPr>
        <p:sp>
          <p:nvSpPr>
            <p:cNvPr name="Freeform 6" id="6"/>
            <p:cNvSpPr/>
            <p:nvPr/>
          </p:nvSpPr>
          <p:spPr>
            <a:xfrm flipH="false" flipV="false" rot="0">
              <a:off x="0" y="0"/>
              <a:ext cx="3556154" cy="455698"/>
            </a:xfrm>
            <a:custGeom>
              <a:avLst/>
              <a:gdLst/>
              <a:ahLst/>
              <a:cxnLst/>
              <a:rect r="r" b="b" t="t" l="l"/>
              <a:pathLst>
                <a:path h="455698" w="3556154">
                  <a:moveTo>
                    <a:pt x="0" y="0"/>
                  </a:moveTo>
                  <a:lnTo>
                    <a:pt x="3556154" y="0"/>
                  </a:lnTo>
                  <a:lnTo>
                    <a:pt x="3556154"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556154"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680345" y="2560760"/>
            <a:ext cx="12479481" cy="7023027"/>
          </a:xfrm>
          <a:custGeom>
            <a:avLst/>
            <a:gdLst/>
            <a:ahLst/>
            <a:cxnLst/>
            <a:rect r="r" b="b" t="t" l="l"/>
            <a:pathLst>
              <a:path h="7023027" w="12479481">
                <a:moveTo>
                  <a:pt x="0" y="0"/>
                </a:moveTo>
                <a:lnTo>
                  <a:pt x="12479481" y="0"/>
                </a:lnTo>
                <a:lnTo>
                  <a:pt x="12479481" y="7023027"/>
                </a:lnTo>
                <a:lnTo>
                  <a:pt x="0" y="7023027"/>
                </a:lnTo>
                <a:lnTo>
                  <a:pt x="0" y="0"/>
                </a:lnTo>
                <a:close/>
              </a:path>
            </a:pathLst>
          </a:custGeom>
          <a:blipFill>
            <a:blip r:embed="rId8"/>
            <a:stretch>
              <a:fillRect l="0" t="0" r="0" b="0"/>
            </a:stretch>
          </a:blipFill>
        </p:spPr>
      </p:sp>
      <p:sp>
        <p:nvSpPr>
          <p:cNvPr name="TextBox 11" id="11"/>
          <p:cNvSpPr txBox="true"/>
          <p:nvPr/>
        </p:nvSpPr>
        <p:spPr>
          <a:xfrm rot="0">
            <a:off x="2668174" y="904875"/>
            <a:ext cx="13744279" cy="2295567"/>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SCREENSHOT CODING DI IDE</a:t>
            </a:r>
          </a:p>
          <a:p>
            <a:pPr algn="ctr">
              <a:lnSpc>
                <a:spcPts val="925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168949" y="687305"/>
            <a:ext cx="13502272" cy="1730229"/>
            <a:chOff x="0" y="0"/>
            <a:chExt cx="3556154" cy="455698"/>
          </a:xfrm>
        </p:grpSpPr>
        <p:sp>
          <p:nvSpPr>
            <p:cNvPr name="Freeform 6" id="6"/>
            <p:cNvSpPr/>
            <p:nvPr/>
          </p:nvSpPr>
          <p:spPr>
            <a:xfrm flipH="false" flipV="false" rot="0">
              <a:off x="0" y="0"/>
              <a:ext cx="3556154" cy="455698"/>
            </a:xfrm>
            <a:custGeom>
              <a:avLst/>
              <a:gdLst/>
              <a:ahLst/>
              <a:cxnLst/>
              <a:rect r="r" b="b" t="t" l="l"/>
              <a:pathLst>
                <a:path h="455698" w="3556154">
                  <a:moveTo>
                    <a:pt x="0" y="0"/>
                  </a:moveTo>
                  <a:lnTo>
                    <a:pt x="3556154" y="0"/>
                  </a:lnTo>
                  <a:lnTo>
                    <a:pt x="3556154" y="455698"/>
                  </a:lnTo>
                  <a:lnTo>
                    <a:pt x="0" y="455698"/>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3556154"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6164492" y="6443050"/>
            <a:ext cx="2189615" cy="1982597"/>
          </a:xfrm>
          <a:custGeom>
            <a:avLst/>
            <a:gdLst/>
            <a:ahLst/>
            <a:cxnLst/>
            <a:rect r="r" b="b" t="t" l="l"/>
            <a:pathLst>
              <a:path h="1982597" w="2189615">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300107" y="1028700"/>
            <a:ext cx="4927677" cy="1532060"/>
          </a:xfrm>
          <a:custGeom>
            <a:avLst/>
            <a:gdLst/>
            <a:ahLst/>
            <a:cxnLst/>
            <a:rect r="r" b="b" t="t" l="l"/>
            <a:pathLst>
              <a:path h="1532060" w="4927677">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3680345" y="2560760"/>
            <a:ext cx="12479481" cy="7023027"/>
          </a:xfrm>
          <a:custGeom>
            <a:avLst/>
            <a:gdLst/>
            <a:ahLst/>
            <a:cxnLst/>
            <a:rect r="r" b="b" t="t" l="l"/>
            <a:pathLst>
              <a:path h="7023027" w="12479481">
                <a:moveTo>
                  <a:pt x="0" y="0"/>
                </a:moveTo>
                <a:lnTo>
                  <a:pt x="12479481" y="0"/>
                </a:lnTo>
                <a:lnTo>
                  <a:pt x="12479481" y="7023027"/>
                </a:lnTo>
                <a:lnTo>
                  <a:pt x="0" y="7023027"/>
                </a:lnTo>
                <a:lnTo>
                  <a:pt x="0" y="0"/>
                </a:lnTo>
                <a:close/>
              </a:path>
            </a:pathLst>
          </a:custGeom>
          <a:blipFill>
            <a:blip r:embed="rId8"/>
            <a:stretch>
              <a:fillRect l="0" t="0" r="0" b="0"/>
            </a:stretch>
          </a:blipFill>
        </p:spPr>
      </p:sp>
      <p:sp>
        <p:nvSpPr>
          <p:cNvPr name="TextBox 11" id="11"/>
          <p:cNvSpPr txBox="true"/>
          <p:nvPr/>
        </p:nvSpPr>
        <p:spPr>
          <a:xfrm rot="0">
            <a:off x="2668174" y="904875"/>
            <a:ext cx="13744279" cy="2295567"/>
          </a:xfrm>
          <a:prstGeom prst="rect">
            <a:avLst/>
          </a:prstGeom>
        </p:spPr>
        <p:txBody>
          <a:bodyPr anchor="t" rtlCol="false" tIns="0" lIns="0" bIns="0" rIns="0">
            <a:spAutoFit/>
          </a:bodyPr>
          <a:lstStyle/>
          <a:p>
            <a:pPr algn="ctr">
              <a:lnSpc>
                <a:spcPts val="9250"/>
              </a:lnSpc>
            </a:pPr>
            <a:r>
              <a:rPr lang="en-US" sz="6607">
                <a:solidFill>
                  <a:srgbClr val="000000"/>
                </a:solidFill>
                <a:latin typeface="Fredoka One Bold"/>
              </a:rPr>
              <a:t>SCREENSHOT CODING DI IDE</a:t>
            </a:r>
          </a:p>
          <a:p>
            <a:pPr algn="ctr">
              <a:lnSpc>
                <a:spcPts val="925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DAF5w5dJYhg</dc:identifier>
  <dcterms:modified xsi:type="dcterms:W3CDTF">2011-08-01T06:04:30Z</dcterms:modified>
  <cp:revision>1</cp:revision>
  <dc:title>PBO2023-TA-FilePresentasi-G-2200018311-IPMAWATI DWI REFINDA-APLIKASI PENGHITUNG LUAS LINGKARAN</dc:title>
</cp:coreProperties>
</file>