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4A6B-4876-4157-B344-48AD2A447053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368-A39B-46CF-9665-76611BCBE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54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4A6B-4876-4157-B344-48AD2A447053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368-A39B-46CF-9665-76611BCBE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2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4A6B-4876-4157-B344-48AD2A447053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368-A39B-46CF-9665-76611BCBE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49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4A6B-4876-4157-B344-48AD2A447053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368-A39B-46CF-9665-76611BCBE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48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4A6B-4876-4157-B344-48AD2A447053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368-A39B-46CF-9665-76611BCBE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38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4A6B-4876-4157-B344-48AD2A447053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368-A39B-46CF-9665-76611BCBE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86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4A6B-4876-4157-B344-48AD2A447053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368-A39B-46CF-9665-76611BCBE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91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4A6B-4876-4157-B344-48AD2A447053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368-A39B-46CF-9665-76611BCBE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98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4A6B-4876-4157-B344-48AD2A447053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368-A39B-46CF-9665-76611BCBE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41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4A6B-4876-4157-B344-48AD2A447053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368-A39B-46CF-9665-76611BCBE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05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4A6B-4876-4157-B344-48AD2A447053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B368-A39B-46CF-9665-76611BCBE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9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4A6B-4876-4157-B344-48AD2A447053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B368-A39B-46CF-9665-76611BCBE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89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Discernment Analysis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Reporter : </a:t>
            </a:r>
            <a:r>
              <a:rPr lang="zh-TW" altLang="en-US" dirty="0" smtClean="0"/>
              <a:t>王士銘</a:t>
            </a:r>
            <a:endParaRPr lang="zh-TW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91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Discriminant </a:t>
            </a:r>
            <a:r>
              <a:rPr lang="en-US" altLang="zh-TW" dirty="0" smtClean="0"/>
              <a:t>Function (Testing)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Suppose </a:t>
                </a:r>
                <a:r>
                  <a:rPr lang="en-US" altLang="zh-TW" dirty="0"/>
                  <a:t>we  model distribution of each class  as multivariate Gaussian and estimate 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and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by </a:t>
                </a:r>
                <a:r>
                  <a:rPr lang="en-US" altLang="zh-TW" dirty="0" smtClean="0"/>
                  <a:t>MLE</a:t>
                </a: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Choose </a:t>
                </a:r>
                <a:r>
                  <a:rPr lang="en-US" altLang="zh-TW" dirty="0"/>
                  <a:t>class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TW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Define discrimination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Choose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 smtClean="0"/>
                  <a:t> instead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 smtClean="0"/>
                  <a:t>&gt;0 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57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Discriminant Function </a:t>
            </a:r>
            <a:r>
              <a:rPr lang="en-US" altLang="zh-TW" dirty="0" smtClean="0"/>
              <a:t>(</a:t>
            </a:r>
            <a:r>
              <a:rPr lang="en-US" altLang="zh-TW" dirty="0"/>
              <a:t>Testing)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Discrimination </a:t>
                </a:r>
                <a:r>
                  <a:rPr lang="en-US" altLang="zh-TW" dirty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determines the boundary for class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If we assume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dirty="0" smtClean="0"/>
                  <a:t>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TW" b="1" dirty="0" smtClean="0"/>
                  <a:t> -&gt; </a:t>
                </a:r>
                <a:r>
                  <a:rPr lang="en-US" altLang="zh-TW" dirty="0" smtClean="0"/>
                  <a:t>linear discernment function</a:t>
                </a:r>
              </a:p>
              <a:p>
                <a:r>
                  <a:rPr lang="en-US" altLang="zh-TW" dirty="0"/>
                  <a:t>If we assume </a:t>
                </a:r>
                <a:r>
                  <a:rPr lang="en-US" altLang="zh-TW" dirty="0" smtClean="0"/>
                  <a:t>different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dirty="0"/>
                  <a:t> for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TW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will be quadratic </a:t>
                </a:r>
                <a:r>
                  <a:rPr lang="en-US" altLang="zh-TW" dirty="0" smtClean="0"/>
                  <a:t>function of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b="1" dirty="0" smtClean="0"/>
                  <a:t> </a:t>
                </a:r>
                <a:r>
                  <a:rPr lang="en-US" altLang="zh-TW" b="1" dirty="0"/>
                  <a:t>-&gt; </a:t>
                </a:r>
                <a:r>
                  <a:rPr lang="en-US" altLang="zh-TW" dirty="0" smtClean="0"/>
                  <a:t>quadratic discernment </a:t>
                </a:r>
                <a:r>
                  <a:rPr lang="en-US" altLang="zh-TW" dirty="0"/>
                  <a:t>function</a:t>
                </a:r>
                <a:endParaRPr lang="en-US" altLang="zh-TW" b="1" dirty="0"/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77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Discriminant Function (Testing)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304" y="1904647"/>
            <a:ext cx="4410250" cy="45638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28" y="1778528"/>
            <a:ext cx="47625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3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traditional algorithm but has not bad performance</a:t>
            </a:r>
          </a:p>
          <a:p>
            <a:r>
              <a:rPr lang="en-US" altLang="zh-TW" dirty="0" smtClean="0"/>
              <a:t>Chinese handwritten recognition with </a:t>
            </a:r>
            <a:r>
              <a:rPr lang="en-US" altLang="zh-TW" dirty="0"/>
              <a:t>Gabor </a:t>
            </a:r>
            <a:r>
              <a:rPr lang="en-US" altLang="zh-TW" dirty="0" smtClean="0"/>
              <a:t>filter feature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21646"/>
              </p:ext>
            </p:extLst>
          </p:nvPr>
        </p:nvGraphicFramePr>
        <p:xfrm>
          <a:off x="1159369" y="2796205"/>
          <a:ext cx="2377440" cy="1371600"/>
        </p:xfrm>
        <a:graphic>
          <a:graphicData uri="http://schemas.openxmlformats.org/drawingml/2006/table">
            <a:tbl>
              <a:tblPr/>
              <a:tblGrid>
                <a:gridCol w="1257300"/>
                <a:gridCol w="1120140"/>
              </a:tblGrid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QDA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0.8724</a:t>
                      </a:r>
                      <a:endParaRPr lang="zh-TW" altLang="en-US">
                        <a:effectLst/>
                      </a:endParaRPr>
                    </a:p>
                  </a:txBody>
                  <a:tcPr marL="22860" marR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Neural Network</a:t>
                      </a:r>
                      <a:endParaRPr lang="en-US">
                        <a:effectLst/>
                      </a:endParaRPr>
                    </a:p>
                  </a:txBody>
                  <a:tcPr marL="22860" marR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0.8870</a:t>
                      </a:r>
                      <a:endParaRPr lang="zh-TW" altLang="en-US" dirty="0">
                        <a:effectLst/>
                      </a:endParaRPr>
                    </a:p>
                  </a:txBody>
                  <a:tcPr marL="22860" marR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SVM</a:t>
                      </a:r>
                      <a:endParaRPr lang="en-US">
                        <a:effectLst/>
                      </a:endParaRPr>
                    </a:p>
                  </a:txBody>
                  <a:tcPr marL="22860" marR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0.918945</a:t>
                      </a:r>
                      <a:endParaRPr lang="zh-TW" altLang="en-US" dirty="0">
                        <a:effectLst/>
                      </a:endParaRPr>
                    </a:p>
                  </a:txBody>
                  <a:tcPr marL="22860" marR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06963" y="3316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2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 smtClean="0"/>
              <a:t>Classification</a:t>
            </a:r>
          </a:p>
          <a:p>
            <a:pPr fontAlgn="base"/>
            <a:r>
              <a:rPr lang="en-US" altLang="zh-TW" dirty="0" smtClean="0"/>
              <a:t>Minimum Error – Maximum A Posterior</a:t>
            </a:r>
          </a:p>
          <a:p>
            <a:pPr fontAlgn="base"/>
            <a:r>
              <a:rPr lang="en-US" altLang="zh-TW" dirty="0" smtClean="0"/>
              <a:t>Estimation of parameters</a:t>
            </a:r>
          </a:p>
          <a:p>
            <a:pPr lvl="1" fontAlgn="base"/>
            <a:r>
              <a:rPr lang="en-US" altLang="zh-TW" dirty="0" smtClean="0"/>
              <a:t>Maximum Likelihood</a:t>
            </a:r>
            <a:endParaRPr lang="en-US" altLang="zh-TW" dirty="0"/>
          </a:p>
          <a:p>
            <a:pPr lvl="1" fontAlgn="base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Bayesian Estimation</a:t>
            </a:r>
          </a:p>
          <a:p>
            <a:pPr fontAlgn="base"/>
            <a:r>
              <a:rPr lang="en-US" altLang="zh-TW" dirty="0"/>
              <a:t>Discernment </a:t>
            </a:r>
            <a:r>
              <a:rPr lang="en-US" altLang="zh-TW" dirty="0" smtClean="0"/>
              <a:t>Function</a:t>
            </a:r>
          </a:p>
          <a:p>
            <a:pPr fontAlgn="base"/>
            <a:r>
              <a:rPr lang="en-US" altLang="zh-TW" dirty="0" smtClean="0"/>
              <a:t>Conclusion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19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zh-TW" dirty="0"/>
              <a:t>Given </a:t>
            </a:r>
            <a:r>
              <a:rPr lang="en-US" altLang="zh-TW" dirty="0" smtClean="0"/>
              <a:t>an object, </a:t>
            </a:r>
            <a:r>
              <a:rPr lang="en-US" altLang="zh-TW" dirty="0"/>
              <a:t>tell which class it </a:t>
            </a:r>
            <a:r>
              <a:rPr lang="en-US" altLang="zh-TW" dirty="0" smtClean="0"/>
              <a:t>belongs to</a:t>
            </a:r>
            <a:endParaRPr lang="en-US" altLang="zh-TW" dirty="0"/>
          </a:p>
          <a:p>
            <a:pPr fontAlgn="base"/>
            <a:r>
              <a:rPr lang="en-US" altLang="zh-TW" dirty="0"/>
              <a:t>Step - </a:t>
            </a:r>
          </a:p>
          <a:p>
            <a:pPr lvl="1" fontAlgn="base"/>
            <a:r>
              <a:rPr lang="en-US" altLang="zh-TW" dirty="0"/>
              <a:t>Learn from training </a:t>
            </a:r>
            <a:r>
              <a:rPr lang="en-US" altLang="zh-TW" dirty="0" smtClean="0"/>
              <a:t>objects with class labels</a:t>
            </a:r>
            <a:endParaRPr lang="en-US" altLang="zh-TW" dirty="0"/>
          </a:p>
          <a:p>
            <a:pPr lvl="1" fontAlgn="base"/>
            <a:r>
              <a:rPr lang="en-US" altLang="zh-TW" dirty="0"/>
              <a:t>Classifying testing </a:t>
            </a:r>
            <a:r>
              <a:rPr lang="en-US" altLang="zh-TW" dirty="0" smtClean="0"/>
              <a:t>objects without class labels</a:t>
            </a:r>
          </a:p>
          <a:p>
            <a:pPr fontAlgn="base"/>
            <a:r>
              <a:rPr lang="en-US" altLang="zh-TW" dirty="0" smtClean="0"/>
              <a:t>Assumption - Each class of object follow a probability distribution with some parameters</a:t>
            </a:r>
            <a:endParaRPr lang="en-US" altLang="zh-TW" dirty="0"/>
          </a:p>
          <a:p>
            <a:pPr fontAlgn="base"/>
            <a:r>
              <a:rPr lang="en-US" altLang="zh-TW" dirty="0"/>
              <a:t>Machine learning theory </a:t>
            </a:r>
            <a:r>
              <a:rPr lang="en-US" altLang="zh-TW" dirty="0" smtClean="0"/>
              <a:t>guarantees </a:t>
            </a:r>
            <a:r>
              <a:rPr lang="en-US" altLang="zh-TW" dirty="0"/>
              <a:t>small training </a:t>
            </a:r>
            <a:br>
              <a:rPr lang="en-US" altLang="zh-TW" dirty="0"/>
            </a:br>
            <a:r>
              <a:rPr lang="en-US" altLang="zh-TW" dirty="0"/>
              <a:t>error leads to small </a:t>
            </a:r>
            <a:r>
              <a:rPr lang="en-US" altLang="zh-TW" dirty="0" smtClean="0"/>
              <a:t>testing error</a:t>
            </a:r>
          </a:p>
          <a:p>
            <a:pPr fontAlgn="base"/>
            <a:r>
              <a:rPr lang="en-US" altLang="zh-TW" dirty="0" smtClean="0"/>
              <a:t>The object of classifying algorithm is thus</a:t>
            </a:r>
            <a:br>
              <a:rPr lang="en-US" altLang="zh-TW" dirty="0" smtClean="0"/>
            </a:br>
            <a:r>
              <a:rPr lang="en-US" altLang="zh-TW" dirty="0" smtClean="0"/>
              <a:t>minimizing training error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6" name="Picture 2" descr="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0" y="3862388"/>
            <a:ext cx="23812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32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Notations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</a:rPr>
                  <a:t> – </a:t>
                </a:r>
                <a:r>
                  <a:rPr lang="en-US" altLang="zh-TW" b="0" dirty="0" smtClean="0">
                    <a:latin typeface="Cambria Math" panose="02040503050406030204" pitchFamily="18" charset="0"/>
                  </a:rPr>
                  <a:t>number of classes</a:t>
                </a:r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dirty="0" smtClean="0"/>
                  <a:t> – training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- subset of training data with elements belonging to class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– size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dirty="0" smtClean="0"/>
                  <a:t> – feature vector and class label representing a training object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dirty="0" smtClean="0"/>
                  <a:t> - underground class label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dirty="0" smtClean="0"/>
                  <a:t> – parameters of the probability distribution of class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b="0" dirty="0" smtClean="0"/>
                  <a:t> - maximum likelihood estimator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87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Minimum Error (Testing)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Consider 2 classes. Given training data D, to classify a testing object </a:t>
                </a:r>
                <a:r>
                  <a:rPr lang="en-US" altLang="zh-TW" b="1" dirty="0" smtClean="0"/>
                  <a:t>x</a:t>
                </a:r>
              </a:p>
              <a:p>
                <a:r>
                  <a:rPr lang="en-US" altLang="zh-TW" b="1" dirty="0"/>
                  <a:t> </a:t>
                </a:r>
                <a:endParaRPr lang="en-US" altLang="zh-TW" b="1" dirty="0" smtClean="0"/>
              </a:p>
              <a:p>
                <a:r>
                  <a:rPr lang="en-US" altLang="zh-TW" dirty="0" smtClean="0"/>
                  <a:t>Hence, choose class 1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Minimizing error rate is equivalent to maximizing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, posterior probability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Independence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 smtClean="0"/>
                  <a:t> gives no more information 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dirty="0" smtClean="0"/>
              </a:p>
              <a:p>
                <a:r>
                  <a:rPr lang="en-US" altLang="zh-TW" dirty="0"/>
                  <a:t>Independence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are independent</a:t>
                </a:r>
              </a:p>
              <a:p>
                <a:r>
                  <a:rPr lang="en-US" altLang="zh-TW" dirty="0" smtClean="0"/>
                  <a:t>We need to 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stimate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=1,2…,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54" y="2198687"/>
            <a:ext cx="4455383" cy="53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3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Estimation of Parameters(Training)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need to 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stimate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for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=1,2…,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altLang="zh-TW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Maximum Likelihood Estimation(MLE) : 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stimate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acc>
                          <m:accPr>
                            <m:chr m:val="̂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eqArr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and 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=&gt;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m:t>Bayesian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m:t>estimation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m:t> : </m:t>
                    </m:r>
                    <m:r>
                      <a:rPr lang="en-US" altLang="zh-TW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TW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zh-TW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US" altLang="zh-TW" dirty="0" smtClean="0">
                    <a:solidFill>
                      <a:schemeClr val="bg1">
                        <a:lumMod val="65000"/>
                      </a:schemeClr>
                    </a:solidFill>
                  </a:rPr>
                  <a:t>If both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>
                    <a:solidFill>
                      <a:schemeClr val="bg1">
                        <a:lumMod val="6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chemeClr val="bg1">
                        <a:lumMod val="65000"/>
                      </a:schemeClr>
                    </a:solidFill>
                  </a:rPr>
                  <a:t> are Gaussian, then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TW" dirty="0">
                    <a:solidFill>
                      <a:schemeClr val="bg1">
                        <a:lumMod val="65000"/>
                      </a:schemeClr>
                    </a:solidFill>
                  </a:rPr>
                  <a:t>is </a:t>
                </a:r>
                <a:r>
                  <a:rPr lang="en-US" altLang="zh-TW" dirty="0" smtClean="0">
                    <a:solidFill>
                      <a:schemeClr val="bg1">
                        <a:lumMod val="65000"/>
                      </a:schemeClr>
                    </a:solidFill>
                  </a:rPr>
                  <a:t>Gaussian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 b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5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Maximum Likelihood Estimation</a:t>
            </a:r>
            <a:r>
              <a:rPr lang="en-US" altLang="zh-TW" dirty="0"/>
              <a:t>(Training)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TW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zh-TW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TW" dirty="0" smtClean="0"/>
                  <a:t>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stimate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acc>
                          <m:accPr>
                            <m:chr m:val="̂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eqArr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and let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Define log-likelihood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𝑙𝑛𝑃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func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=&gt;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=0  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                                                              where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0" y="4001294"/>
            <a:ext cx="17145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 Estimation(Training)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Assume normal </a:t>
                </a:r>
                <a:r>
                  <a:rPr lang="en-US" altLang="zh-TW" dirty="0" smtClean="0"/>
                  <a:t>distribution for  each class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𝑙𝑛𝑁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= 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𝑙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⁡|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|+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US" altLang="zh-TW" dirty="0" smtClean="0"/>
                  <a:t>   </a:t>
                </a:r>
              </a:p>
              <a:p>
                <a:r>
                  <a:rPr lang="en-US" altLang="zh-TW" dirty="0" smtClean="0"/>
                  <a:t>Taking </a:t>
                </a:r>
                <a:r>
                  <a:rPr lang="en-US" altLang="zh-TW" dirty="0"/>
                  <a:t>the derivative </a:t>
                </a:r>
                <a:r>
                  <a:rPr lang="en-US" altLang="zh-TW" dirty="0" smtClean="0"/>
                  <a:t>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set it to zero 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 </a:t>
            </a:r>
            <a:r>
              <a:rPr lang="en-US" altLang="zh-TW" dirty="0" smtClean="0"/>
              <a:t>Estimation (</a:t>
            </a:r>
            <a:r>
              <a:rPr lang="en-US" altLang="zh-TW" dirty="0"/>
              <a:t>Training)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𝑙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⁡|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|+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i="1" dirty="0">
                    <a:latin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𝑙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𝑇𝑟𝑎𝑐𝑒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TW" i="1" dirty="0">
                    <a:latin typeface="Cambria Math" panose="02040503050406030204" pitchFamily="18" charset="0"/>
                  </a:rPr>
                </a:br>
                <a:r>
                  <a:rPr lang="en-US" altLang="zh-TW" i="1" dirty="0">
                    <a:latin typeface="Cambria Math" panose="02040503050406030204" pitchFamily="18" charset="0"/>
                  </a:rPr>
                  <a:t>            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𝑙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𝑇𝑒𝑎𝑐𝑒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Taking </a:t>
                </a:r>
                <a:r>
                  <a:rPr lang="en-US" altLang="zh-TW" dirty="0"/>
                  <a:t>the derivative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set it to zero </a:t>
                </a:r>
                <a:r>
                  <a:rPr lang="en-US" altLang="zh-TW" dirty="0" smtClean="0"/>
                  <a:t>using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⁡|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:r>
                  <a:rPr lang="en-US" altLang="zh-TW" dirty="0" smtClean="0"/>
                  <a:t>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56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191</Words>
  <Application>Microsoft Office PowerPoint</Application>
  <PresentationFormat>寬螢幕</PresentationFormat>
  <Paragraphs>84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Office 佈景主題</vt:lpstr>
      <vt:lpstr>Discernment Analysis</vt:lpstr>
      <vt:lpstr>Outline</vt:lpstr>
      <vt:lpstr>Classification</vt:lpstr>
      <vt:lpstr>Notations</vt:lpstr>
      <vt:lpstr>Minimum Error (Testing)</vt:lpstr>
      <vt:lpstr>Estimation of Parameters(Training)</vt:lpstr>
      <vt:lpstr>Maximum Likelihood Estimation(Training)</vt:lpstr>
      <vt:lpstr>Maximum Likelihood Estimation(Training)</vt:lpstr>
      <vt:lpstr>Maximum Likelihood Estimation (Training)</vt:lpstr>
      <vt:lpstr>Discriminant Function (Testing)</vt:lpstr>
      <vt:lpstr>Discriminant Function (Testing)</vt:lpstr>
      <vt:lpstr>Discriminant Function (Testing)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王士銘</dc:creator>
  <cp:lastModifiedBy>王士銘</cp:lastModifiedBy>
  <cp:revision>69</cp:revision>
  <dcterms:created xsi:type="dcterms:W3CDTF">2014-03-26T05:14:35Z</dcterms:created>
  <dcterms:modified xsi:type="dcterms:W3CDTF">2014-03-27T04:46:12Z</dcterms:modified>
</cp:coreProperties>
</file>