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5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63" r:id="rId16"/>
    <p:sldId id="275" r:id="rId17"/>
    <p:sldId id="273" r:id="rId18"/>
    <p:sldId id="278" r:id="rId19"/>
    <p:sldId id="276" r:id="rId20"/>
    <p:sldId id="277" r:id="rId21"/>
    <p:sldId id="279" r:id="rId22"/>
    <p:sldId id="274" r:id="rId23"/>
    <p:sldId id="282" r:id="rId24"/>
    <p:sldId id="284" r:id="rId25"/>
    <p:sldId id="280" r:id="rId26"/>
    <p:sldId id="289" r:id="rId27"/>
    <p:sldId id="290" r:id="rId28"/>
    <p:sldId id="291" r:id="rId29"/>
    <p:sldId id="292" r:id="rId30"/>
    <p:sldId id="293" r:id="rId31"/>
    <p:sldId id="294" r:id="rId3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82EE0D24-988C-4E53-ADF1-3C7B9DC76E70}">
          <p14:sldIdLst>
            <p14:sldId id="256"/>
            <p14:sldId id="257"/>
            <p14:sldId id="258"/>
            <p14:sldId id="259"/>
            <p14:sldId id="262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  <p14:sldId id="263"/>
            <p14:sldId id="275"/>
            <p14:sldId id="273"/>
            <p14:sldId id="278"/>
            <p14:sldId id="276"/>
            <p14:sldId id="277"/>
            <p14:sldId id="279"/>
            <p14:sldId id="274"/>
            <p14:sldId id="282"/>
            <p14:sldId id="284"/>
            <p14:sldId id="280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76361"/>
    <a:srgbClr val="F6F6F6"/>
    <a:srgbClr val="5180BB"/>
    <a:srgbClr val="BFBFBF"/>
    <a:srgbClr val="C15350"/>
    <a:srgbClr val="C0504D"/>
    <a:srgbClr val="0E0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73460" autoAdjust="0"/>
  </p:normalViewPr>
  <p:slideViewPr>
    <p:cSldViewPr snapToGrid="0">
      <p:cViewPr varScale="1">
        <p:scale>
          <a:sx n="50" d="100"/>
          <a:sy n="50" d="100"/>
        </p:scale>
        <p:origin x="1123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197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Population</c:v>
                </c:pt>
              </c:strCache>
            </c:strRef>
          </c:tx>
          <c:spPr>
            <a:ln w="603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工作表1!$A$2:$A$6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工作表1!$B$2:$B$6</c:f>
              <c:numCache>
                <c:formatCode>General</c:formatCode>
                <c:ptCount val="5"/>
                <c:pt idx="0">
                  <c:v>254</c:v>
                </c:pt>
                <c:pt idx="1">
                  <c:v>179</c:v>
                </c:pt>
                <c:pt idx="2">
                  <c:v>159</c:v>
                </c:pt>
                <c:pt idx="3">
                  <c:v>159</c:v>
                </c:pt>
                <c:pt idx="4">
                  <c:v>159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22816"/>
        <c:axId val="402955408"/>
      </c:scatterChart>
      <c:valAx>
        <c:axId val="308722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02955408"/>
        <c:crosses val="autoZero"/>
        <c:crossBetween val="midCat"/>
      </c:valAx>
      <c:valAx>
        <c:axId val="40295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8722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NFEs</c:v>
                </c:pt>
              </c:strCache>
            </c:strRef>
          </c:tx>
          <c:spPr>
            <a:ln w="603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工作表1!$A$2:$A$6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工作表1!$B$2:$B$6</c:f>
              <c:numCache>
                <c:formatCode>General</c:formatCode>
                <c:ptCount val="5"/>
                <c:pt idx="0">
                  <c:v>62582</c:v>
                </c:pt>
                <c:pt idx="1">
                  <c:v>49006</c:v>
                </c:pt>
                <c:pt idx="2">
                  <c:v>49625</c:v>
                </c:pt>
                <c:pt idx="3">
                  <c:v>57480</c:v>
                </c:pt>
                <c:pt idx="4">
                  <c:v>60741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2957648"/>
        <c:axId val="402958208"/>
      </c:scatterChart>
      <c:valAx>
        <c:axId val="402957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02958208"/>
        <c:crosses val="autoZero"/>
        <c:crossBetween val="midCat"/>
      </c:valAx>
      <c:valAx>
        <c:axId val="40295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02957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2903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dirty="0" smtClean="0"/>
              <a:t>各位口委老師，還有各位同學大家好，我今天要跟各位報告我的碩士論文</a:t>
            </a:r>
            <a:endParaRPr lang="en-US" altLang="zh-TW" dirty="0" smtClean="0"/>
          </a:p>
          <a:p>
            <a:r>
              <a:rPr lang="en-US" altLang="zh-TW" sz="1100" dirty="0" smtClean="0"/>
              <a:t>Investigation on Optimal Mixing With Linkage Sets and Its</a:t>
            </a:r>
            <a:br>
              <a:rPr lang="en-US" altLang="zh-TW" sz="1100" dirty="0" smtClean="0"/>
            </a:br>
            <a:r>
              <a:rPr lang="en-US" altLang="zh-TW" sz="1100" dirty="0" smtClean="0"/>
              <a:t>Application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108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由於要</a:t>
            </a:r>
            <a:r>
              <a:rPr lang="en-US" altLang="zh-TW" dirty="0" smtClean="0"/>
              <a:t>general</a:t>
            </a:r>
            <a:r>
              <a:rPr lang="zh-TW" altLang="en-US" dirty="0" smtClean="0"/>
              <a:t>的分析</a:t>
            </a:r>
            <a:r>
              <a:rPr lang="en-US" altLang="zh-TW" dirty="0" smtClean="0"/>
              <a:t>optimal mixing </a:t>
            </a:r>
            <a:r>
              <a:rPr lang="zh-TW" altLang="en-US" dirty="0" smtClean="0"/>
              <a:t>對所有問題的</a:t>
            </a:r>
            <a:r>
              <a:rPr lang="en-US" altLang="zh-TW" dirty="0" smtClean="0"/>
              <a:t>performance</a:t>
            </a:r>
            <a:r>
              <a:rPr lang="zh-TW" altLang="en-US" dirty="0" smtClean="0"/>
              <a:t>太過複雜</a:t>
            </a:r>
            <a:endParaRPr lang="en-US" altLang="zh-TW" dirty="0" smtClean="0"/>
          </a:p>
          <a:p>
            <a:r>
              <a:rPr lang="zh-TW" altLang="en-US" dirty="0" smtClean="0"/>
              <a:t>因此我的論文</a:t>
            </a:r>
            <a:r>
              <a:rPr lang="en-US" altLang="zh-TW" dirty="0" smtClean="0"/>
              <a:t>focus</a:t>
            </a:r>
            <a:r>
              <a:rPr lang="zh-TW" altLang="en-US" dirty="0" smtClean="0"/>
              <a:t>再</a:t>
            </a:r>
            <a:r>
              <a:rPr lang="en-US" altLang="zh-TW" dirty="0" smtClean="0"/>
              <a:t>homogeneous separable problem </a:t>
            </a:r>
            <a:r>
              <a:rPr lang="zh-TW" altLang="en-US" dirty="0" smtClean="0"/>
              <a:t>的分析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Separable</a:t>
            </a:r>
            <a:r>
              <a:rPr lang="zh-TW" altLang="en-US" baseline="0" dirty="0" smtClean="0"/>
              <a:t>代表這個問題可以拆解成若干個</a:t>
            </a:r>
            <a:r>
              <a:rPr lang="en-US" altLang="zh-TW" baseline="0" dirty="0" smtClean="0"/>
              <a:t>BB</a:t>
            </a:r>
            <a:endParaRPr lang="en-US" altLang="zh-TW" dirty="0" smtClean="0"/>
          </a:p>
          <a:p>
            <a:r>
              <a:rPr lang="en-US" altLang="zh-TW" dirty="0" smtClean="0"/>
              <a:t>Homogeneous</a:t>
            </a:r>
            <a:r>
              <a:rPr lang="zh-TW" altLang="en-US" dirty="0" smtClean="0"/>
              <a:t>代表每個</a:t>
            </a:r>
            <a:r>
              <a:rPr lang="en-US" altLang="zh-TW" dirty="0" smtClean="0"/>
              <a:t>BB</a:t>
            </a:r>
            <a:r>
              <a:rPr lang="zh-TW" altLang="en-US" dirty="0" smtClean="0"/>
              <a:t>都有</a:t>
            </a:r>
            <a:r>
              <a:rPr lang="en-US" altLang="zh-TW" dirty="0" smtClean="0"/>
              <a:t>identical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fitness</a:t>
            </a:r>
            <a:r>
              <a:rPr lang="en-US" altLang="zh-TW" baseline="0" dirty="0" smtClean="0"/>
              <a:t> function</a:t>
            </a:r>
          </a:p>
          <a:p>
            <a:r>
              <a:rPr lang="zh-TW" altLang="en-US" baseline="0" dirty="0" smtClean="0"/>
              <a:t>那這一類得問題每條</a:t>
            </a:r>
            <a:r>
              <a:rPr lang="en-US" altLang="zh-TW" baseline="0" dirty="0" smtClean="0"/>
              <a:t>solution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fitness</a:t>
            </a:r>
            <a:r>
              <a:rPr lang="zh-TW" altLang="en-US" baseline="0" dirty="0" smtClean="0"/>
              <a:t>就是所有</a:t>
            </a:r>
            <a:r>
              <a:rPr lang="en-US" altLang="zh-TW" baseline="0" dirty="0" smtClean="0"/>
              <a:t>BB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fitness</a:t>
            </a:r>
            <a:r>
              <a:rPr lang="zh-TW" altLang="en-US" baseline="0" dirty="0" smtClean="0"/>
              <a:t>的總和</a:t>
            </a:r>
            <a:endParaRPr lang="en-US" altLang="zh-TW" baseline="0" dirty="0" smtClean="0"/>
          </a:p>
          <a:p>
            <a:r>
              <a:rPr lang="zh-TW" altLang="en-US" dirty="0" smtClean="0"/>
              <a:t>那</a:t>
            </a:r>
            <a:r>
              <a:rPr lang="en-US" altLang="zh-TW" dirty="0" err="1" smtClean="0"/>
              <a:t>Onemax</a:t>
            </a:r>
            <a:r>
              <a:rPr lang="zh-TW" altLang="en-US" dirty="0" smtClean="0"/>
              <a:t>這個問題每個</a:t>
            </a:r>
            <a:r>
              <a:rPr lang="en-US" altLang="zh-TW" dirty="0" smtClean="0"/>
              <a:t>bit </a:t>
            </a:r>
            <a:r>
              <a:rPr lang="zh-TW" altLang="en-US" dirty="0" smtClean="0"/>
              <a:t>就是一個</a:t>
            </a:r>
            <a:r>
              <a:rPr lang="en-US" altLang="zh-TW" dirty="0" smtClean="0"/>
              <a:t>BB</a:t>
            </a:r>
            <a:r>
              <a:rPr lang="zh-TW" altLang="en-US" dirty="0" smtClean="0"/>
              <a:t>，每條</a:t>
            </a:r>
            <a:r>
              <a:rPr lang="en-US" altLang="zh-TW" dirty="0" smtClean="0"/>
              <a:t>solution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fitness</a:t>
            </a:r>
            <a:r>
              <a:rPr lang="zh-TW" altLang="en-US" dirty="0" smtClean="0"/>
              <a:t>就等於他裡面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的個數</a:t>
            </a:r>
            <a:endParaRPr lang="en-US" altLang="zh-TW" dirty="0" smtClean="0"/>
          </a:p>
          <a:p>
            <a:r>
              <a:rPr lang="en-US" altLang="zh-TW" dirty="0" err="1" smtClean="0"/>
              <a:t>M,k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trap</a:t>
            </a:r>
            <a:r>
              <a:rPr lang="zh-TW" altLang="en-US" baseline="0" dirty="0" smtClean="0"/>
              <a:t>則是由</a:t>
            </a:r>
            <a:r>
              <a:rPr lang="en-US" altLang="zh-TW" baseline="0" dirty="0" smtClean="0"/>
              <a:t>m</a:t>
            </a:r>
            <a:r>
              <a:rPr lang="zh-TW" altLang="en-US" baseline="0" dirty="0" smtClean="0"/>
              <a:t>個</a:t>
            </a:r>
            <a:r>
              <a:rPr lang="en-US" altLang="zh-TW" baseline="0" dirty="0" smtClean="0"/>
              <a:t>BB</a:t>
            </a:r>
            <a:r>
              <a:rPr lang="zh-TW" altLang="en-US" baseline="0" dirty="0" smtClean="0"/>
              <a:t>組成</a:t>
            </a:r>
            <a:r>
              <a:rPr lang="en-US" altLang="zh-TW" baseline="0" dirty="0" smtClean="0"/>
              <a:t>,</a:t>
            </a:r>
            <a:r>
              <a:rPr lang="zh-TW" altLang="en-US" baseline="0" dirty="0" smtClean="0"/>
              <a:t>每個</a:t>
            </a:r>
            <a:r>
              <a:rPr lang="en-US" altLang="zh-TW" baseline="0" dirty="0" smtClean="0"/>
              <a:t>BB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fitness</a:t>
            </a:r>
            <a:r>
              <a:rPr lang="zh-TW" altLang="en-US" baseline="0" dirty="0" smtClean="0"/>
              <a:t>由</a:t>
            </a:r>
            <a:r>
              <a:rPr lang="en-US" altLang="zh-TW" baseline="0" dirty="0" smtClean="0"/>
              <a:t>trap k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function </a:t>
            </a:r>
            <a:r>
              <a:rPr lang="zh-TW" altLang="en-US" baseline="0" dirty="0" smtClean="0"/>
              <a:t>決定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這兩種問題</a:t>
            </a:r>
            <a:r>
              <a:rPr lang="en-US" altLang="zh-TW" dirty="0" smtClean="0"/>
              <a:t>BB</a:t>
            </a:r>
            <a:r>
              <a:rPr lang="zh-TW" altLang="en-US" dirty="0" smtClean="0"/>
              <a:t>之間都是完全分開沒有</a:t>
            </a:r>
            <a:r>
              <a:rPr lang="en-US" altLang="zh-TW" dirty="0" smtClean="0"/>
              <a:t>overlap</a:t>
            </a:r>
            <a:r>
              <a:rPr lang="zh-TW" altLang="en-US" dirty="0" smtClean="0"/>
              <a:t>的，我稱之為</a:t>
            </a:r>
            <a:r>
              <a:rPr lang="en-US" altLang="zh-TW" dirty="0" smtClean="0"/>
              <a:t>fully separable problem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在我的論文裡還有另外對</a:t>
            </a:r>
            <a:r>
              <a:rPr lang="en-US" altLang="zh-TW" dirty="0" smtClean="0"/>
              <a:t>BB</a:t>
            </a:r>
            <a:r>
              <a:rPr lang="zh-TW" altLang="en-US" dirty="0" smtClean="0"/>
              <a:t>之間有</a:t>
            </a:r>
            <a:r>
              <a:rPr lang="en-US" altLang="zh-TW" dirty="0" smtClean="0"/>
              <a:t>overlap</a:t>
            </a:r>
            <a:r>
              <a:rPr lang="zh-TW" altLang="en-US" dirty="0" smtClean="0"/>
              <a:t>的問題做一些討論，但是等一下的介紹中我會</a:t>
            </a:r>
            <a:r>
              <a:rPr lang="en-US" altLang="zh-TW" dirty="0" smtClean="0"/>
              <a:t>focus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fully separable</a:t>
            </a:r>
            <a:r>
              <a:rPr lang="en-US" altLang="zh-TW" baseline="0" dirty="0" smtClean="0"/>
              <a:t> problem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13623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在我的論文裡我將由許多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組成的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稱為</a:t>
            </a:r>
            <a:r>
              <a:rPr lang="en-US" altLang="zh-TW" dirty="0" smtClean="0"/>
              <a:t>linkage</a:t>
            </a:r>
            <a:r>
              <a:rPr lang="en-US" altLang="zh-TW" baseline="0" dirty="0" smtClean="0"/>
              <a:t> set</a:t>
            </a:r>
          </a:p>
          <a:p>
            <a:r>
              <a:rPr lang="zh-TW" altLang="en-US" baseline="0" dirty="0" smtClean="0"/>
              <a:t>那為了分析</a:t>
            </a:r>
            <a:r>
              <a:rPr lang="en-US" altLang="zh-TW" baseline="0" dirty="0" smtClean="0"/>
              <a:t>homogeneous separable problem </a:t>
            </a:r>
            <a:r>
              <a:rPr lang="zh-TW" altLang="en-US" baseline="0" dirty="0" smtClean="0"/>
              <a:t>我選擇了幾種特別的</a:t>
            </a:r>
            <a:r>
              <a:rPr lang="en-US" altLang="zh-TW" baseline="0" dirty="0" smtClean="0"/>
              <a:t>linkage set</a:t>
            </a:r>
          </a:p>
          <a:p>
            <a:r>
              <a:rPr lang="zh-TW" altLang="en-US" baseline="0" dirty="0" smtClean="0"/>
              <a:t>首先是兩個</a:t>
            </a:r>
            <a:r>
              <a:rPr lang="en-US" altLang="zh-TW" baseline="0" dirty="0" smtClean="0"/>
              <a:t>marginal product model </a:t>
            </a:r>
            <a:r>
              <a:rPr lang="en-US" altLang="zh-TW" dirty="0" smtClean="0"/>
              <a:t>l-1 </a:t>
            </a:r>
            <a:r>
              <a:rPr lang="en-US" altLang="zh-TW" dirty="0" err="1" smtClean="0"/>
              <a:t>mp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Mk </a:t>
            </a:r>
            <a:r>
              <a:rPr lang="en-US" altLang="zh-TW" dirty="0" err="1" smtClean="0"/>
              <a:t>mp</a:t>
            </a:r>
            <a:endParaRPr lang="en-US" altLang="zh-TW" dirty="0" smtClean="0"/>
          </a:p>
          <a:p>
            <a:r>
              <a:rPr lang="zh-TW" altLang="en-US" dirty="0" smtClean="0"/>
              <a:t>他們分別對應到 </a:t>
            </a:r>
            <a:r>
              <a:rPr lang="en-US" altLang="zh-TW" dirty="0" err="1" smtClean="0"/>
              <a:t>onemax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mk</a:t>
            </a:r>
            <a:r>
              <a:rPr lang="en-US" altLang="zh-TW" dirty="0" smtClean="0"/>
              <a:t> trap </a:t>
            </a:r>
            <a:r>
              <a:rPr lang="zh-TW" altLang="en-US" baseline="0" dirty="0" smtClean="0"/>
              <a:t>的問題結構</a:t>
            </a:r>
            <a:endParaRPr lang="en-US" altLang="zh-TW" baseline="0" dirty="0" smtClean="0"/>
          </a:p>
          <a:p>
            <a:r>
              <a:rPr lang="en-US" altLang="zh-TW" baseline="0" dirty="0" smtClean="0"/>
              <a:t>Mk-</a:t>
            </a:r>
            <a:r>
              <a:rPr lang="en-US" altLang="zh-TW" baseline="0" dirty="0" err="1" smtClean="0"/>
              <a:t>lt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則是在</a:t>
            </a:r>
            <a:r>
              <a:rPr lang="en-US" altLang="zh-TW" baseline="0" dirty="0" err="1" smtClean="0"/>
              <a:t>mk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mp</a:t>
            </a:r>
            <a:r>
              <a:rPr lang="zh-TW" altLang="en-US" baseline="0" dirty="0" smtClean="0"/>
              <a:t>裡的每個</a:t>
            </a:r>
            <a:r>
              <a:rPr lang="en-US" altLang="zh-TW" baseline="0" dirty="0" smtClean="0"/>
              <a:t>mask</a:t>
            </a:r>
            <a:r>
              <a:rPr lang="zh-TW" altLang="en-US" baseline="0" dirty="0" smtClean="0"/>
              <a:t>下面有長一棵小樹</a:t>
            </a:r>
            <a:endParaRPr lang="en-US" altLang="zh-TW" baseline="0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因為</a:t>
            </a:r>
            <a:r>
              <a:rPr lang="en-US" altLang="zh-TW" dirty="0" smtClean="0"/>
              <a:t>one-max 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mk</a:t>
            </a:r>
            <a:r>
              <a:rPr lang="en-US" altLang="zh-TW" dirty="0" smtClean="0"/>
              <a:t> trap</a:t>
            </a:r>
            <a:r>
              <a:rPr lang="zh-TW" altLang="en-US" dirty="0" smtClean="0"/>
              <a:t>都可以分成許多</a:t>
            </a:r>
            <a:r>
              <a:rPr lang="en-US" altLang="zh-TW" dirty="0" smtClean="0"/>
              <a:t>BB</a:t>
            </a:r>
          </a:p>
          <a:p>
            <a:r>
              <a:rPr lang="zh-TW" altLang="en-US" dirty="0" smtClean="0"/>
              <a:t>這三個的</a:t>
            </a:r>
            <a:r>
              <a:rPr lang="en-US" altLang="zh-TW" dirty="0" smtClean="0"/>
              <a:t>linkage set</a:t>
            </a:r>
            <a:r>
              <a:rPr lang="zh-TW" altLang="en-US" dirty="0" smtClean="0"/>
              <a:t>裡面的一個部分也剛好對應到一個</a:t>
            </a:r>
            <a:r>
              <a:rPr lang="en-US" altLang="zh-TW" dirty="0" smtClean="0"/>
              <a:t>BB</a:t>
            </a:r>
          </a:p>
          <a:p>
            <a:r>
              <a:rPr lang="zh-TW" altLang="en-US" dirty="0" smtClean="0"/>
              <a:t>所以在</a:t>
            </a:r>
            <a:r>
              <a:rPr lang="en-US" altLang="zh-TW" dirty="0" smtClean="0"/>
              <a:t>donate genes</a:t>
            </a:r>
            <a:r>
              <a:rPr lang="zh-TW" altLang="en-US" dirty="0" smtClean="0"/>
              <a:t>時如果我們只看某一部分的</a:t>
            </a:r>
            <a:r>
              <a:rPr lang="en-US" altLang="zh-TW" dirty="0" smtClean="0"/>
              <a:t>mask</a:t>
            </a:r>
          </a:p>
          <a:p>
            <a:r>
              <a:rPr lang="zh-TW" altLang="en-US" dirty="0" smtClean="0"/>
              <a:t>那</a:t>
            </a:r>
            <a:r>
              <a:rPr lang="en-US" altLang="zh-TW" dirty="0" smtClean="0"/>
              <a:t>solution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fitness</a:t>
            </a:r>
            <a:r>
              <a:rPr lang="zh-TW" altLang="en-US" dirty="0" smtClean="0"/>
              <a:t>的改變就只來自於對應到得</a:t>
            </a:r>
            <a:r>
              <a:rPr lang="en-US" altLang="zh-TW" dirty="0" smtClean="0"/>
              <a:t>BB</a:t>
            </a:r>
          </a:p>
          <a:p>
            <a:r>
              <a:rPr lang="zh-TW" altLang="en-US" dirty="0" smtClean="0"/>
              <a:t>所以們可以把問題簡化成分析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再</a:t>
            </a:r>
            <a:r>
              <a:rPr lang="en-US" altLang="zh-TW" dirty="0" smtClean="0"/>
              <a:t>BB</a:t>
            </a:r>
            <a:r>
              <a:rPr lang="zh-TW" altLang="en-US" dirty="0" smtClean="0"/>
              <a:t>上的效率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49400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現在假設有一個</a:t>
            </a:r>
            <a:r>
              <a:rPr lang="en-US" altLang="zh-TW" dirty="0" smtClean="0"/>
              <a:t>3bit</a:t>
            </a:r>
            <a:r>
              <a:rPr lang="zh-TW" altLang="en-US" dirty="0" smtClean="0"/>
              <a:t>得</a:t>
            </a:r>
            <a:r>
              <a:rPr lang="en-US" altLang="zh-TW" dirty="0" smtClean="0"/>
              <a:t>trap function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BB </a:t>
            </a:r>
            <a:r>
              <a:rPr lang="zh-TW" altLang="en-US" dirty="0" smtClean="0"/>
              <a:t>（只左下圖）</a:t>
            </a:r>
            <a:endParaRPr lang="en-US" altLang="zh-TW" dirty="0" smtClean="0"/>
          </a:p>
          <a:p>
            <a:r>
              <a:rPr lang="zh-TW" altLang="en-US" dirty="0" smtClean="0"/>
              <a:t>對他所有可能的 </a:t>
            </a:r>
            <a:r>
              <a:rPr lang="en-US" altLang="zh-TW" dirty="0" smtClean="0"/>
              <a:t>schemata </a:t>
            </a:r>
            <a:r>
              <a:rPr lang="zh-TW" altLang="en-US" dirty="0" smtClean="0"/>
              <a:t>依照</a:t>
            </a:r>
            <a:r>
              <a:rPr lang="en-US" altLang="zh-TW" dirty="0" smtClean="0"/>
              <a:t>fitness </a:t>
            </a:r>
            <a:r>
              <a:rPr lang="zh-TW" altLang="en-US" dirty="0" smtClean="0"/>
              <a:t>做排序我們就可以定義</a:t>
            </a:r>
            <a:r>
              <a:rPr lang="en-US" altLang="zh-TW" dirty="0" smtClean="0"/>
              <a:t>schema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rank</a:t>
            </a:r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donation</a:t>
            </a:r>
            <a:r>
              <a:rPr lang="zh-TW" altLang="en-US" dirty="0" smtClean="0"/>
              <a:t>讓某個</a:t>
            </a:r>
            <a:r>
              <a:rPr lang="en-US" altLang="zh-TW" dirty="0" smtClean="0"/>
              <a:t>BB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schema </a:t>
            </a:r>
            <a:r>
              <a:rPr lang="zh-TW" altLang="en-US" dirty="0" smtClean="0"/>
              <a:t>改變時，我們就可以藉由</a:t>
            </a:r>
            <a:r>
              <a:rPr lang="en-US" altLang="zh-TW" dirty="0" smtClean="0"/>
              <a:t>rank</a:t>
            </a:r>
            <a:r>
              <a:rPr lang="zh-TW" altLang="en-US" dirty="0" smtClean="0"/>
              <a:t>的變化量看他這次進步了多少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比如在右下角的例子中我們拿</a:t>
            </a:r>
            <a:r>
              <a:rPr lang="en-US" altLang="zh-TW" dirty="0" err="1" smtClean="0"/>
              <a:t>mk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lt</a:t>
            </a:r>
            <a:r>
              <a:rPr lang="zh-TW" altLang="en-US" dirty="0" smtClean="0"/>
              <a:t>得一部份（指圖）來</a:t>
            </a:r>
            <a:r>
              <a:rPr lang="en-US" altLang="zh-TW" dirty="0" smtClean="0"/>
              <a:t>donate 110</a:t>
            </a:r>
            <a:r>
              <a:rPr lang="zh-TW" altLang="en-US" dirty="0" smtClean="0"/>
              <a:t>得給</a:t>
            </a:r>
            <a:r>
              <a:rPr lang="en-US" altLang="zh-TW" dirty="0" smtClean="0"/>
              <a:t>001</a:t>
            </a:r>
          </a:p>
          <a:p>
            <a:r>
              <a:rPr lang="zh-TW" altLang="en-US" dirty="0" smtClean="0"/>
              <a:t>那一開始</a:t>
            </a:r>
            <a:r>
              <a:rPr lang="en-US" altLang="zh-TW" dirty="0" smtClean="0"/>
              <a:t>123 </a:t>
            </a:r>
            <a:r>
              <a:rPr lang="zh-TW" altLang="en-US" dirty="0" smtClean="0"/>
              <a:t>（指圖）</a:t>
            </a:r>
            <a:r>
              <a:rPr lang="en-US" altLang="zh-TW" dirty="0" smtClean="0"/>
              <a:t>donate rank</a:t>
            </a:r>
            <a:r>
              <a:rPr lang="zh-TW" altLang="en-US" dirty="0" smtClean="0"/>
              <a:t>變得更差所以這次</a:t>
            </a:r>
            <a:r>
              <a:rPr lang="en-US" altLang="zh-TW" dirty="0" smtClean="0"/>
              <a:t>donation</a:t>
            </a:r>
            <a:r>
              <a:rPr lang="zh-TW" altLang="en-US" dirty="0" smtClean="0"/>
              <a:t>不接受，接下來</a:t>
            </a:r>
            <a:r>
              <a:rPr lang="en-US" altLang="zh-TW" dirty="0" smtClean="0"/>
              <a:t>12</a:t>
            </a:r>
            <a:r>
              <a:rPr lang="zh-TW" altLang="en-US" dirty="0" smtClean="0"/>
              <a:t>（指圖）</a:t>
            </a:r>
            <a:r>
              <a:rPr lang="en-US" altLang="zh-TW" dirty="0" smtClean="0"/>
              <a:t> donate </a:t>
            </a:r>
            <a:r>
              <a:rPr lang="zh-TW" altLang="en-US" dirty="0" smtClean="0"/>
              <a:t>後上面就變成</a:t>
            </a:r>
            <a:r>
              <a:rPr lang="en-US" altLang="zh-TW" dirty="0" smtClean="0"/>
              <a:t>111</a:t>
            </a:r>
            <a:r>
              <a:rPr lang="zh-TW" altLang="en-US" dirty="0" smtClean="0"/>
              <a:t>了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和</a:t>
            </a:r>
            <a:r>
              <a:rPr lang="en-US" altLang="zh-TW" dirty="0" smtClean="0"/>
              <a:t>2</a:t>
            </a:r>
            <a:r>
              <a:rPr lang="zh-TW" altLang="en-US" dirty="0" smtClean="0"/>
              <a:t>這兩個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因為基因沒有變化所以不會</a:t>
            </a:r>
            <a:r>
              <a:rPr lang="en-US" altLang="zh-TW" dirty="0" smtClean="0"/>
              <a:t>call fitness function</a:t>
            </a:r>
            <a:r>
              <a:rPr lang="zh-TW" altLang="en-US" dirty="0" smtClean="0"/>
              <a:t>，最後</a:t>
            </a:r>
            <a:r>
              <a:rPr lang="en-US" altLang="zh-TW" dirty="0" smtClean="0"/>
              <a:t>5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會在試一次，但一樣沒有被</a:t>
            </a:r>
            <a:r>
              <a:rPr lang="en-US" altLang="zh-TW" dirty="0" smtClean="0"/>
              <a:t>accept</a:t>
            </a:r>
          </a:p>
          <a:p>
            <a:r>
              <a:rPr lang="zh-TW" altLang="en-US" dirty="0" smtClean="0"/>
              <a:t>那麼我們總共</a:t>
            </a:r>
            <a:r>
              <a:rPr lang="en-US" altLang="zh-TW" dirty="0" smtClean="0"/>
              <a:t>call</a:t>
            </a:r>
            <a:r>
              <a:rPr lang="zh-TW" altLang="en-US" dirty="0" smtClean="0"/>
              <a:t>三次</a:t>
            </a:r>
            <a:r>
              <a:rPr lang="en-US" altLang="zh-TW" dirty="0" smtClean="0"/>
              <a:t>fitness function</a:t>
            </a:r>
            <a:r>
              <a:rPr lang="zh-TW" altLang="en-US" dirty="0" smtClean="0"/>
              <a:t>， </a:t>
            </a:r>
            <a:r>
              <a:rPr lang="en-US" altLang="zh-TW" dirty="0" smtClean="0"/>
              <a:t>rank</a:t>
            </a:r>
            <a:r>
              <a:rPr lang="zh-TW" altLang="en-US" dirty="0" smtClean="0"/>
              <a:t>則由</a:t>
            </a:r>
            <a:r>
              <a:rPr lang="en-US" altLang="zh-TW" dirty="0" smtClean="0"/>
              <a:t>1</a:t>
            </a:r>
            <a:r>
              <a:rPr lang="zh-TW" altLang="en-US" dirty="0" smtClean="0"/>
              <a:t>變到</a:t>
            </a:r>
            <a:r>
              <a:rPr lang="en-US" altLang="zh-TW" dirty="0" smtClean="0"/>
              <a:t>3</a:t>
            </a:r>
          </a:p>
          <a:p>
            <a:r>
              <a:rPr lang="zh-TW" altLang="en-US" dirty="0" smtClean="0"/>
              <a:t>那對於任一組</a:t>
            </a:r>
            <a:r>
              <a:rPr lang="en-US" altLang="zh-TW" dirty="0" smtClean="0"/>
              <a:t>schemata r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d </a:t>
            </a:r>
            <a:r>
              <a:rPr lang="zh-TW" altLang="en-US" dirty="0" smtClean="0"/>
              <a:t>我們就可以定</a:t>
            </a:r>
            <a:r>
              <a:rPr lang="en-US" altLang="zh-TW" dirty="0" smtClean="0"/>
              <a:t>gain</a:t>
            </a:r>
            <a:r>
              <a:rPr lang="zh-TW" altLang="en-US" dirty="0" smtClean="0"/>
              <a:t>和</a:t>
            </a:r>
            <a:r>
              <a:rPr lang="en-US" altLang="zh-TW" dirty="0" smtClean="0"/>
              <a:t>cost</a:t>
            </a:r>
            <a:r>
              <a:rPr lang="zh-TW" altLang="en-US" dirty="0" smtClean="0"/>
              <a:t>兩個函數來表示使用一組</a:t>
            </a:r>
            <a:r>
              <a:rPr lang="en-US" altLang="zh-TW" dirty="0" smtClean="0"/>
              <a:t>masks</a:t>
            </a:r>
            <a:r>
              <a:rPr lang="zh-TW" altLang="en-US" dirty="0" smtClean="0"/>
              <a:t>來</a:t>
            </a:r>
            <a:r>
              <a:rPr lang="en-US" altLang="zh-TW" dirty="0" smtClean="0"/>
              <a:t>donate genes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cost</a:t>
            </a:r>
            <a:r>
              <a:rPr lang="zh-TW" altLang="en-US" dirty="0" smtClean="0"/>
              <a:t>和</a:t>
            </a:r>
            <a:r>
              <a:rPr lang="en-US" altLang="zh-TW" dirty="0" smtClean="0"/>
              <a:t>gain</a:t>
            </a:r>
          </a:p>
          <a:p>
            <a:r>
              <a:rPr lang="zh-TW" altLang="en-US" dirty="0" smtClean="0"/>
              <a:t>那這邊的</a:t>
            </a:r>
            <a:r>
              <a:rPr lang="en-US" altLang="zh-TW" dirty="0" smtClean="0"/>
              <a:t>m</a:t>
            </a:r>
            <a:r>
              <a:rPr lang="zh-TW" altLang="en-US" dirty="0" smtClean="0"/>
              <a:t>就像這個例子裡面講得可以是若干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的集合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根據不同的</a:t>
            </a:r>
            <a:r>
              <a:rPr lang="en-US" altLang="zh-TW" dirty="0" smtClean="0"/>
              <a:t>schema</a:t>
            </a:r>
            <a:r>
              <a:rPr lang="zh-TW" altLang="en-US" dirty="0" smtClean="0"/>
              <a:t>佔</a:t>
            </a:r>
            <a:r>
              <a:rPr lang="en-US" altLang="zh-TW" dirty="0" smtClean="0"/>
              <a:t>population</a:t>
            </a:r>
            <a:r>
              <a:rPr lang="zh-TW" altLang="en-US" dirty="0" smtClean="0"/>
              <a:t>裡的比例，我們可以得到</a:t>
            </a:r>
            <a:r>
              <a:rPr lang="en-US" altLang="zh-TW" dirty="0" smtClean="0"/>
              <a:t>schema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distribution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根據這個</a:t>
            </a:r>
            <a:r>
              <a:rPr lang="en-US" altLang="zh-TW" dirty="0" smtClean="0"/>
              <a:t>distribution,</a:t>
            </a:r>
            <a:r>
              <a:rPr lang="zh-TW" altLang="en-US" dirty="0" smtClean="0"/>
              <a:t>我們就可以計算現在隨機挑出一對</a:t>
            </a:r>
            <a:r>
              <a:rPr lang="en-US" altLang="zh-TW" dirty="0" smtClean="0"/>
              <a:t>schemata</a:t>
            </a:r>
            <a:r>
              <a:rPr lang="zh-TW" altLang="en-US" dirty="0" smtClean="0"/>
              <a:t>然後</a:t>
            </a:r>
            <a:r>
              <a:rPr lang="en-US" altLang="zh-TW" dirty="0" smtClean="0"/>
              <a:t>apply </a:t>
            </a:r>
            <a:r>
              <a:rPr lang="zh-TW" altLang="en-US" dirty="0" smtClean="0"/>
              <a:t>某一組來</a:t>
            </a:r>
            <a:r>
              <a:rPr lang="en-US" altLang="zh-TW" dirty="0" err="1" smtClean="0"/>
              <a:t>donatecost</a:t>
            </a:r>
            <a:r>
              <a:rPr lang="zh-TW" altLang="en-US" dirty="0" smtClean="0"/>
              <a:t>和</a:t>
            </a:r>
            <a:r>
              <a:rPr lang="en-US" altLang="zh-TW" dirty="0" smtClean="0"/>
              <a:t>gain</a:t>
            </a:r>
            <a:r>
              <a:rPr lang="zh-TW" altLang="en-US" dirty="0" smtClean="0"/>
              <a:t>的期望值各事多少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然後我就把這一組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cp</a:t>
            </a:r>
            <a:r>
              <a:rPr lang="zh-TW" altLang="en-US" dirty="0" smtClean="0"/>
              <a:t>值定義成</a:t>
            </a:r>
            <a:r>
              <a:rPr lang="en-US" altLang="zh-TW" dirty="0" smtClean="0"/>
              <a:t>cost</a:t>
            </a:r>
            <a:r>
              <a:rPr lang="zh-TW" altLang="en-US" dirty="0" smtClean="0"/>
              <a:t>的期望值除以得</a:t>
            </a:r>
            <a:r>
              <a:rPr lang="en-US" altLang="zh-TW" dirty="0" smtClean="0"/>
              <a:t>gain</a:t>
            </a:r>
            <a:r>
              <a:rPr lang="zh-TW" altLang="en-US" dirty="0" smtClean="0"/>
              <a:t>的期望值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r>
              <a:rPr lang="zh-TW" altLang="en-US" dirty="0" smtClean="0"/>
              <a:t>基本上只要</a:t>
            </a:r>
            <a:r>
              <a:rPr lang="en-US" altLang="zh-TW" dirty="0" smtClean="0"/>
              <a:t>receiver</a:t>
            </a:r>
            <a:r>
              <a:rPr lang="zh-TW" altLang="en-US" dirty="0" smtClean="0"/>
              <a:t>和</a:t>
            </a:r>
            <a:r>
              <a:rPr lang="en-US" altLang="zh-TW" dirty="0" smtClean="0"/>
              <a:t>donor</a:t>
            </a:r>
            <a:r>
              <a:rPr lang="zh-TW" altLang="en-US" dirty="0" smtClean="0"/>
              <a:t>固定</a:t>
            </a:r>
            <a:r>
              <a:rPr lang="en-US" altLang="zh-TW" dirty="0" smtClean="0"/>
              <a:t>,cost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gain</a:t>
            </a:r>
            <a:r>
              <a:rPr lang="zh-TW" altLang="en-US" dirty="0" smtClean="0"/>
              <a:t>就可以查表得到</a:t>
            </a:r>
            <a:endParaRPr lang="en-US" altLang="zh-TW" dirty="0" smtClean="0"/>
          </a:p>
          <a:p>
            <a:r>
              <a:rPr lang="zh-TW" altLang="en-US" dirty="0" smtClean="0"/>
              <a:t>所以我們在實際上</a:t>
            </a:r>
            <a:r>
              <a:rPr lang="en-US" altLang="zh-TW" dirty="0" smtClean="0"/>
              <a:t>run OM</a:t>
            </a:r>
            <a:r>
              <a:rPr lang="zh-TW" altLang="en-US" dirty="0" smtClean="0"/>
              <a:t>時只要去計算</a:t>
            </a:r>
            <a:r>
              <a:rPr lang="en-US" altLang="zh-TW" dirty="0" smtClean="0"/>
              <a:t>schemata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distribution</a:t>
            </a:r>
            <a:r>
              <a:rPr lang="zh-TW" altLang="en-US" dirty="0" smtClean="0"/>
              <a:t>就可以計算不同</a:t>
            </a:r>
            <a:r>
              <a:rPr lang="en-US" altLang="zh-TW" dirty="0" smtClean="0"/>
              <a:t>CP</a:t>
            </a:r>
            <a:r>
              <a:rPr lang="zh-TW" altLang="en-US" dirty="0" smtClean="0"/>
              <a:t>值了</a:t>
            </a:r>
            <a:endParaRPr lang="en-US" altLang="zh-TW" dirty="0" smtClean="0"/>
          </a:p>
          <a:p>
            <a:r>
              <a:rPr lang="zh-TW" altLang="en-US" dirty="0" smtClean="0"/>
              <a:t>接下來我就把實際上</a:t>
            </a:r>
            <a:r>
              <a:rPr lang="en-US" altLang="zh-TW" dirty="0" smtClean="0"/>
              <a:t>run OM</a:t>
            </a:r>
            <a:r>
              <a:rPr lang="zh-TW" altLang="en-US" dirty="0" smtClean="0"/>
              <a:t>的結果和</a:t>
            </a:r>
            <a:r>
              <a:rPr lang="en-US" altLang="zh-TW" dirty="0" err="1" smtClean="0"/>
              <a:t>Cp</a:t>
            </a:r>
            <a:r>
              <a:rPr lang="zh-TW" altLang="en-US" dirty="0" smtClean="0"/>
              <a:t>值得結果做比較看</a:t>
            </a:r>
            <a:r>
              <a:rPr lang="en-US" altLang="zh-TW" dirty="0" smtClean="0"/>
              <a:t>CP</a:t>
            </a:r>
            <a:r>
              <a:rPr lang="zh-TW" altLang="en-US" dirty="0" smtClean="0"/>
              <a:t>值是不是能確實反映不同的</a:t>
            </a:r>
            <a:r>
              <a:rPr lang="en-US" altLang="zh-TW" dirty="0" smtClean="0"/>
              <a:t>linkage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set</a:t>
            </a:r>
            <a:r>
              <a:rPr lang="zh-TW" altLang="en-US" dirty="0" smtClean="0"/>
              <a:t>的效益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885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這張投影片是拿</a:t>
                </a:r>
                <a:r>
                  <a:rPr lang="en-US" altLang="zh-TW" dirty="0" smtClean="0"/>
                  <a:t>OM</a:t>
                </a:r>
                <a:r>
                  <a:rPr lang="zh-TW" altLang="en-US" dirty="0" smtClean="0"/>
                  <a:t>去解</a:t>
                </a:r>
                <a:r>
                  <a:rPr lang="en-US" altLang="zh-TW" dirty="0" smtClean="0"/>
                  <a:t>trap 5</a:t>
                </a:r>
                <a:r>
                  <a:rPr lang="en-US" altLang="zh-TW" baseline="0" dirty="0" smtClean="0"/>
                  <a:t> </a:t>
                </a:r>
                <a:r>
                  <a:rPr lang="zh-TW" altLang="en-US" baseline="0" dirty="0" smtClean="0"/>
                  <a:t>和</a:t>
                </a:r>
                <a:r>
                  <a:rPr lang="en-US" altLang="zh-TW" baseline="0" dirty="0" err="1" smtClean="0"/>
                  <a:t>onemax</a:t>
                </a:r>
                <a:r>
                  <a:rPr lang="en-US" altLang="zh-TW" baseline="0" dirty="0" smtClean="0"/>
                  <a:t> </a:t>
                </a:r>
                <a:r>
                  <a:rPr lang="zh-TW" altLang="en-US" baseline="0" dirty="0" smtClean="0"/>
                  <a:t>的結果</a:t>
                </a:r>
                <a:endParaRPr lang="en-US" altLang="zh-TW" baseline="0" dirty="0" smtClean="0"/>
              </a:p>
              <a:p>
                <a:r>
                  <a:rPr lang="zh-TW" altLang="en-US" baseline="0" dirty="0" smtClean="0"/>
                  <a:t>右邊的圖表示使用不同</a:t>
                </a:r>
                <a:r>
                  <a:rPr lang="en-US" altLang="zh-TW" baseline="0" dirty="0" smtClean="0"/>
                  <a:t>linkage</a:t>
                </a:r>
                <a:r>
                  <a:rPr lang="zh-TW" altLang="en-US" baseline="0" dirty="0" smtClean="0"/>
                  <a:t> </a:t>
                </a:r>
                <a:r>
                  <a:rPr lang="en-US" altLang="zh-TW" baseline="0" dirty="0" smtClean="0"/>
                  <a:t>set</a:t>
                </a:r>
                <a:r>
                  <a:rPr lang="zh-TW" altLang="en-US" baseline="0" dirty="0" smtClean="0"/>
                  <a:t>在每個</a:t>
                </a:r>
                <a:r>
                  <a:rPr lang="en-US" altLang="zh-TW" baseline="0" dirty="0" smtClean="0"/>
                  <a:t>generation</a:t>
                </a:r>
                <a:r>
                  <a:rPr lang="zh-TW" altLang="en-US" baseline="0" dirty="0" smtClean="0"/>
                  <a:t>的</a:t>
                </a:r>
                <a:r>
                  <a:rPr lang="en-US" altLang="zh-TW" baseline="0" dirty="0" smtClean="0"/>
                  <a:t>CP</a:t>
                </a:r>
                <a:r>
                  <a:rPr lang="zh-TW" altLang="en-US" baseline="0" dirty="0" smtClean="0"/>
                  <a:t>值</a:t>
                </a:r>
                <a:endParaRPr lang="en-US" altLang="zh-TW" baseline="0" dirty="0" smtClean="0"/>
              </a:p>
              <a:p>
                <a:r>
                  <a:rPr lang="zh-TW" altLang="en-US" baseline="0" dirty="0" smtClean="0"/>
                  <a:t>左邊的表格是 搭配不同</a:t>
                </a:r>
                <a:r>
                  <a:rPr lang="en-US" altLang="zh-TW" baseline="0" dirty="0" smtClean="0"/>
                  <a:t>linkage</a:t>
                </a:r>
                <a:r>
                  <a:rPr lang="zh-TW" altLang="en-US" baseline="0" dirty="0" smtClean="0"/>
                  <a:t> </a:t>
                </a:r>
                <a:r>
                  <a:rPr lang="en-US" altLang="zh-TW" baseline="0" dirty="0" smtClean="0"/>
                  <a:t>set OM</a:t>
                </a:r>
                <a:r>
                  <a:rPr lang="zh-TW" altLang="en-US" baseline="0" dirty="0" smtClean="0"/>
                  <a:t>需要的</a:t>
                </a:r>
                <a:r>
                  <a:rPr lang="en-US" altLang="zh-TW" baseline="0" dirty="0" smtClean="0"/>
                  <a:t>population size</a:t>
                </a:r>
                <a:r>
                  <a:rPr lang="zh-TW" altLang="en-US" baseline="0" dirty="0" smtClean="0"/>
                  <a:t>和</a:t>
                </a:r>
                <a:r>
                  <a:rPr lang="en-US" altLang="zh-TW" baseline="0" dirty="0" err="1" smtClean="0"/>
                  <a:t>nfe</a:t>
                </a:r>
                <a:endParaRPr lang="en-US" altLang="zh-TW" baseline="0" dirty="0" smtClean="0"/>
              </a:p>
              <a:p>
                <a:r>
                  <a:rPr lang="zh-TW" altLang="en-US" baseline="0" dirty="0" smtClean="0"/>
                  <a:t>我們先來看上面</a:t>
                </a:r>
                <a:r>
                  <a:rPr lang="en-US" altLang="zh-TW" baseline="0" dirty="0" smtClean="0"/>
                  <a:t>trap 5</a:t>
                </a:r>
                <a:r>
                  <a:rPr lang="zh-TW" altLang="en-US" baseline="0" dirty="0" smtClean="0"/>
                  <a:t>的結果</a:t>
                </a:r>
                <a:endParaRPr lang="en-US" altLang="zh-TW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 smtClean="0"/>
                  <a:t>先看 </a:t>
                </a:r>
                <a:r>
                  <a:rPr lang="en-US" altLang="zh-TW" dirty="0" smtClean="0"/>
                  <a:t>L-1 </a:t>
                </a:r>
                <a:r>
                  <a:rPr lang="en-US" altLang="zh-TW" dirty="0" err="1" smtClean="0"/>
                  <a:t>mp</a:t>
                </a:r>
                <a:r>
                  <a:rPr lang="zh-TW" altLang="en-US" dirty="0" smtClean="0"/>
                  <a:t>雖然一開始</a:t>
                </a:r>
                <a:r>
                  <a:rPr lang="en-US" altLang="zh-TW" sz="1100" dirty="0" smtClean="0"/>
                  <a:t>CP</a:t>
                </a:r>
                <a:r>
                  <a:rPr lang="zh-TW" altLang="en-US" sz="1100" dirty="0" smtClean="0"/>
                  <a:t>值</a:t>
                </a:r>
                <a:r>
                  <a:rPr lang="zh-TW" altLang="en-US" dirty="0" smtClean="0"/>
                  <a:t>比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TW" sz="1100" dirty="0"/>
                  <a:t>-</a:t>
                </a:r>
                <a:r>
                  <a:rPr lang="en-US" altLang="zh-TW" sz="1100" dirty="0" smtClean="0"/>
                  <a:t>LT</a:t>
                </a:r>
                <a:r>
                  <a:rPr lang="zh-TW" altLang="en-US" sz="1100" dirty="0" smtClean="0"/>
                  <a:t> 高（指圖）但是到後期他的</a:t>
                </a:r>
                <a:r>
                  <a:rPr lang="en-US" altLang="zh-TW" sz="1100" dirty="0" smtClean="0"/>
                  <a:t>CP</a:t>
                </a:r>
                <a:r>
                  <a:rPr lang="zh-TW" altLang="en-US" sz="1100" dirty="0" smtClean="0"/>
                  <a:t>值卻都是</a:t>
                </a:r>
                <a:r>
                  <a:rPr lang="en-US" altLang="zh-TW" sz="1100" dirty="0" smtClean="0"/>
                  <a:t>0 </a:t>
                </a:r>
                <a:r>
                  <a:rPr lang="zh-TW" altLang="en-US" sz="1100" dirty="0" smtClean="0"/>
                  <a:t>所以</a:t>
                </a:r>
                <a:r>
                  <a:rPr lang="en-US" altLang="zh-TW" sz="1100" dirty="0" smtClean="0"/>
                  <a:t> </a:t>
                </a:r>
                <a:r>
                  <a:rPr lang="zh-TW" altLang="en-US" sz="1100" dirty="0" smtClean="0"/>
                  <a:t>實際上（指表）他是沒辦法解</a:t>
                </a:r>
                <a:r>
                  <a:rPr lang="en-US" altLang="zh-TW" sz="1100" dirty="0" smtClean="0"/>
                  <a:t>trap problem</a:t>
                </a:r>
                <a:r>
                  <a:rPr lang="zh-TW" altLang="en-US" sz="1100" dirty="0" smtClean="0"/>
                  <a:t>的</a:t>
                </a:r>
                <a:endParaRPr lang="en-US" altLang="zh-TW" sz="11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baseline="0" dirty="0" smtClean="0"/>
                  <a:t>再來</a:t>
                </a:r>
                <a:r>
                  <a:rPr lang="zh-TW" altLang="en-US" dirty="0" smtClean="0"/>
                  <a:t>我們發現</a:t>
                </a:r>
                <a:r>
                  <a:rPr lang="en-US" altLang="zh-TW" dirty="0" err="1" smtClean="0"/>
                  <a:t>mk</a:t>
                </a:r>
                <a:r>
                  <a:rPr lang="en-US" altLang="zh-TW" dirty="0" smtClean="0"/>
                  <a:t> </a:t>
                </a:r>
                <a:r>
                  <a:rPr lang="en-US" altLang="zh-TW" dirty="0" err="1" smtClean="0"/>
                  <a:t>mp</a:t>
                </a:r>
                <a:r>
                  <a:rPr lang="en-US" altLang="zh-TW" dirty="0" smtClean="0"/>
                  <a:t> CP</a:t>
                </a:r>
                <a:r>
                  <a:rPr lang="zh-TW" altLang="en-US" dirty="0" smtClean="0"/>
                  <a:t>值都比</a:t>
                </a:r>
                <a:r>
                  <a:rPr lang="en-US" altLang="zh-TW" dirty="0" err="1" smtClean="0"/>
                  <a:t>mk</a:t>
                </a:r>
                <a:r>
                  <a:rPr lang="en-US" altLang="zh-TW" dirty="0" smtClean="0"/>
                  <a:t> </a:t>
                </a:r>
                <a:r>
                  <a:rPr lang="en-US" altLang="zh-TW" dirty="0" err="1" smtClean="0"/>
                  <a:t>lt</a:t>
                </a:r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高，對照左邊 確實 </a:t>
                </a:r>
                <a:r>
                  <a:rPr lang="en-US" altLang="zh-TW" dirty="0" err="1" smtClean="0"/>
                  <a:t>mk</a:t>
                </a:r>
                <a:r>
                  <a:rPr lang="en-US" altLang="zh-TW" dirty="0" smtClean="0"/>
                  <a:t> </a:t>
                </a:r>
                <a:r>
                  <a:rPr lang="en-US" altLang="zh-TW" dirty="0" err="1" smtClean="0"/>
                  <a:t>mp</a:t>
                </a:r>
                <a:r>
                  <a:rPr lang="zh-TW" altLang="en-US" dirty="0" smtClean="0"/>
                  <a:t>的</a:t>
                </a:r>
                <a:r>
                  <a:rPr lang="en-US" altLang="zh-TW" dirty="0" err="1" smtClean="0"/>
                  <a:t>nfe</a:t>
                </a:r>
                <a:r>
                  <a:rPr lang="zh-TW" altLang="en-US" dirty="0" smtClean="0"/>
                  <a:t>也比較小 表現的比較好</a:t>
                </a:r>
                <a:endParaRPr lang="en-US" altLang="zh-TW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dirty="0" smtClean="0"/>
              </a:p>
              <a:p>
                <a:r>
                  <a:rPr lang="zh-TW" altLang="en-US" dirty="0" smtClean="0"/>
                  <a:t>在看下面</a:t>
                </a:r>
                <a:r>
                  <a:rPr lang="en-US" altLang="zh-TW" dirty="0" err="1" smtClean="0"/>
                  <a:t>onemax</a:t>
                </a:r>
                <a:r>
                  <a:rPr lang="en-US" altLang="zh-TW" baseline="0" dirty="0" smtClean="0"/>
                  <a:t> </a:t>
                </a:r>
                <a:r>
                  <a:rPr lang="zh-TW" altLang="en-US" baseline="0" dirty="0" smtClean="0"/>
                  <a:t>得結果</a:t>
                </a:r>
                <a:endParaRPr lang="en-US" altLang="zh-TW" baseline="0" dirty="0" smtClean="0"/>
              </a:p>
              <a:p>
                <a:r>
                  <a:rPr lang="zh-TW" altLang="en-US" dirty="0" smtClean="0"/>
                  <a:t>可以發現</a:t>
                </a:r>
                <a:r>
                  <a:rPr lang="en-US" altLang="zh-TW" dirty="0" err="1" smtClean="0"/>
                  <a:t>mk</a:t>
                </a:r>
                <a:r>
                  <a:rPr lang="en-US" altLang="zh-TW" dirty="0" smtClean="0"/>
                  <a:t> </a:t>
                </a:r>
                <a:r>
                  <a:rPr lang="en-US" altLang="zh-TW" dirty="0" err="1" smtClean="0"/>
                  <a:t>mp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指圖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CP</a:t>
                </a:r>
                <a:r>
                  <a:rPr lang="zh-TW" altLang="en-US" dirty="0" smtClean="0"/>
                  <a:t>值還是都比</a:t>
                </a:r>
                <a:r>
                  <a:rPr lang="en-US" altLang="zh-TW" dirty="0" err="1" smtClean="0"/>
                  <a:t>mk</a:t>
                </a:r>
                <a:r>
                  <a:rPr lang="en-US" altLang="zh-TW" dirty="0" smtClean="0"/>
                  <a:t> </a:t>
                </a:r>
                <a:r>
                  <a:rPr lang="en-US" altLang="zh-TW" dirty="0" err="1" smtClean="0"/>
                  <a:t>lt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CP</a:t>
                </a:r>
                <a:r>
                  <a:rPr lang="zh-TW" altLang="en-US" dirty="0" smtClean="0"/>
                  <a:t>值高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對照左邊也顯示出</a:t>
                </a:r>
                <a:r>
                  <a:rPr lang="en-US" altLang="zh-TW" dirty="0" err="1" smtClean="0"/>
                  <a:t>mk</a:t>
                </a:r>
                <a:r>
                  <a:rPr lang="en-US" altLang="zh-TW" dirty="0" smtClean="0"/>
                  <a:t> </a:t>
                </a:r>
                <a:r>
                  <a:rPr lang="en-US" altLang="zh-TW" dirty="0" err="1" smtClean="0"/>
                  <a:t>mp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performance</a:t>
                </a:r>
                <a:r>
                  <a:rPr lang="zh-TW" altLang="en-US" dirty="0" smtClean="0"/>
                  <a:t>都比</a:t>
                </a:r>
                <a:r>
                  <a:rPr lang="en-US" altLang="zh-TW" dirty="0" err="1" smtClean="0"/>
                  <a:t>mk</a:t>
                </a:r>
                <a:r>
                  <a:rPr lang="en-US" altLang="zh-TW" dirty="0" smtClean="0"/>
                  <a:t> </a:t>
                </a:r>
                <a:r>
                  <a:rPr lang="en-US" altLang="zh-TW" dirty="0" err="1" smtClean="0"/>
                  <a:t>lt</a:t>
                </a:r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還要好好</a:t>
                </a:r>
                <a:endParaRPr lang="en-US" altLang="zh-TW" dirty="0" smtClean="0"/>
              </a:p>
              <a:p>
                <a:r>
                  <a:rPr lang="zh-TW" altLang="en-US" dirty="0" smtClean="0"/>
                  <a:t>但是</a:t>
                </a:r>
                <a:r>
                  <a:rPr lang="en-US" altLang="zh-TW" dirty="0" err="1" smtClean="0"/>
                  <a:t>mkmp</a:t>
                </a:r>
                <a:r>
                  <a:rPr lang="zh-TW" altLang="en-US" dirty="0" smtClean="0"/>
                  <a:t>調整不同的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的結果卻不是</a:t>
                </a:r>
                <a:r>
                  <a:rPr lang="en-US" altLang="zh-TW" dirty="0" smtClean="0"/>
                  <a:t>CP</a:t>
                </a:r>
                <a:r>
                  <a:rPr lang="zh-TW" altLang="en-US" dirty="0" smtClean="0"/>
                  <a:t>值愈高</a:t>
                </a:r>
                <a:r>
                  <a:rPr lang="en-US" altLang="zh-TW" dirty="0" smtClean="0"/>
                  <a:t>performance</a:t>
                </a:r>
                <a:r>
                  <a:rPr lang="zh-TW" altLang="en-US" dirty="0" smtClean="0"/>
                  <a:t>愈好</a:t>
                </a:r>
                <a:endParaRPr lang="en-US" altLang="zh-TW" dirty="0" smtClean="0"/>
              </a:p>
              <a:p>
                <a:r>
                  <a:rPr lang="zh-TW" altLang="en-US" dirty="0" smtClean="0"/>
                  <a:t>而是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愈小使的</a:t>
                </a:r>
                <a:r>
                  <a:rPr lang="en-US" altLang="zh-TW" dirty="0" smtClean="0"/>
                  <a:t>population size</a:t>
                </a:r>
                <a:r>
                  <a:rPr lang="zh-TW" altLang="en-US" dirty="0" smtClean="0"/>
                  <a:t>愈小，導致</a:t>
                </a:r>
                <a:r>
                  <a:rPr lang="en-US" altLang="zh-TW" dirty="0" smtClean="0"/>
                  <a:t>NFE</a:t>
                </a:r>
                <a:r>
                  <a:rPr lang="zh-TW" altLang="en-US" dirty="0" smtClean="0"/>
                  <a:t>也跟著比較小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這代表說除了</a:t>
                </a:r>
                <a:r>
                  <a:rPr lang="en-US" altLang="zh-TW" dirty="0" smtClean="0"/>
                  <a:t>efficiency</a:t>
                </a:r>
                <a:r>
                  <a:rPr lang="zh-TW" altLang="en-US" dirty="0" smtClean="0"/>
                  <a:t>以外，我們還亦須考慮</a:t>
                </a:r>
                <a:r>
                  <a:rPr lang="en-US" altLang="zh-TW" dirty="0" smtClean="0"/>
                  <a:t>mask</a:t>
                </a:r>
                <a:r>
                  <a:rPr lang="zh-TW" altLang="en-US" dirty="0" smtClean="0"/>
                  <a:t>對</a:t>
                </a:r>
                <a:r>
                  <a:rPr lang="en-US" altLang="zh-TW" dirty="0" smtClean="0"/>
                  <a:t>population size</a:t>
                </a:r>
                <a:r>
                  <a:rPr lang="zh-TW" altLang="en-US" dirty="0" smtClean="0"/>
                  <a:t>的影響才能正確得評估不同</a:t>
                </a:r>
                <a:r>
                  <a:rPr lang="en-US" altLang="zh-TW" dirty="0" smtClean="0"/>
                  <a:t>mask</a:t>
                </a:r>
                <a:r>
                  <a:rPr lang="zh-TW" altLang="en-US" dirty="0" smtClean="0"/>
                  <a:t>的效益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如果同時考慮</a:t>
                </a:r>
                <a:r>
                  <a:rPr lang="en-US" altLang="zh-TW" dirty="0" smtClean="0"/>
                  <a:t>efficiency</a:t>
                </a:r>
                <a:r>
                  <a:rPr lang="zh-TW" altLang="en-US" dirty="0" smtClean="0"/>
                  <a:t>和</a:t>
                </a:r>
                <a:r>
                  <a:rPr lang="en-US" altLang="zh-TW" dirty="0" smtClean="0"/>
                  <a:t>population size</a:t>
                </a:r>
              </a:p>
              <a:p>
                <a:r>
                  <a:rPr lang="zh-TW" altLang="en-US" dirty="0" smtClean="0"/>
                  <a:t>在</a:t>
                </a:r>
                <a:r>
                  <a:rPr lang="en-US" altLang="zh-TW" dirty="0" smtClean="0"/>
                  <a:t>one max </a:t>
                </a:r>
                <a:r>
                  <a:rPr lang="zh-TW" altLang="en-US" dirty="0" smtClean="0"/>
                  <a:t>和</a:t>
                </a:r>
                <a:r>
                  <a:rPr lang="en-US" altLang="zh-TW" dirty="0" err="1" smtClean="0"/>
                  <a:t>mk</a:t>
                </a:r>
                <a:r>
                  <a:rPr lang="en-US" altLang="zh-TW" dirty="0" smtClean="0"/>
                  <a:t> trap</a:t>
                </a:r>
                <a:r>
                  <a:rPr lang="zh-TW" altLang="en-US" dirty="0" smtClean="0"/>
                  <a:t>這樣得</a:t>
                </a:r>
                <a:r>
                  <a:rPr lang="en-US" altLang="zh-TW" dirty="0" smtClean="0"/>
                  <a:t>fully</a:t>
                </a:r>
                <a:r>
                  <a:rPr lang="en-US" altLang="zh-TW" baseline="0" dirty="0" smtClean="0"/>
                  <a:t> separable </a:t>
                </a:r>
                <a:r>
                  <a:rPr lang="en-US" altLang="zh-TW" dirty="0" smtClean="0"/>
                  <a:t>problem</a:t>
                </a:r>
                <a:r>
                  <a:rPr lang="zh-TW" altLang="en-US" dirty="0" smtClean="0"/>
                  <a:t>上我們可以得到一些結論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基於</a:t>
                </a:r>
                <a:r>
                  <a:rPr lang="en-US" altLang="zh-TW" dirty="0" smtClean="0"/>
                  <a:t>efficiency</a:t>
                </a:r>
                <a:r>
                  <a:rPr lang="zh-TW" altLang="en-US" dirty="0" smtClean="0"/>
                  <a:t>得考量，對應到</a:t>
                </a:r>
                <a:r>
                  <a:rPr lang="en-US" altLang="zh-TW" dirty="0" smtClean="0"/>
                  <a:t>BB</a:t>
                </a:r>
                <a:r>
                  <a:rPr lang="zh-TW" altLang="en-US" dirty="0" smtClean="0"/>
                  <a:t>得</a:t>
                </a:r>
                <a:r>
                  <a:rPr lang="en-US" altLang="zh-TW" dirty="0" smtClean="0"/>
                  <a:t>mask</a:t>
                </a:r>
                <a:r>
                  <a:rPr lang="zh-TW" altLang="en-US" dirty="0" smtClean="0"/>
                  <a:t>不應該切分成更小得</a:t>
                </a:r>
                <a:r>
                  <a:rPr lang="en-US" altLang="zh-TW" dirty="0" smtClean="0"/>
                  <a:t>mask</a:t>
                </a:r>
              </a:p>
              <a:p>
                <a:r>
                  <a:rPr lang="zh-TW" altLang="en-US" dirty="0" smtClean="0"/>
                  <a:t>另外基於</a:t>
                </a:r>
                <a:r>
                  <a:rPr lang="en-US" altLang="zh-TW" dirty="0" smtClean="0"/>
                  <a:t>population size</a:t>
                </a:r>
                <a:r>
                  <a:rPr lang="zh-TW" altLang="en-US" dirty="0" smtClean="0"/>
                  <a:t>得考量，對應到</a:t>
                </a:r>
                <a:r>
                  <a:rPr lang="en-US" altLang="zh-TW" dirty="0" smtClean="0"/>
                  <a:t>BB</a:t>
                </a:r>
                <a:r>
                  <a:rPr lang="zh-TW" altLang="en-US" dirty="0" smtClean="0"/>
                  <a:t>得</a:t>
                </a:r>
                <a:r>
                  <a:rPr lang="en-US" altLang="zh-TW" dirty="0" smtClean="0"/>
                  <a:t>mask</a:t>
                </a:r>
                <a:r>
                  <a:rPr lang="zh-TW" altLang="en-US" dirty="0" smtClean="0"/>
                  <a:t>也不應該組合成更大得</a:t>
                </a:r>
                <a:r>
                  <a:rPr lang="en-US" altLang="zh-TW" dirty="0" smtClean="0"/>
                  <a:t>mask</a:t>
                </a:r>
                <a:endParaRPr lang="zh-TW" altLang="en-US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這張投影片是拿</a:t>
                </a:r>
                <a:r>
                  <a:rPr lang="en-US" altLang="zh-TW" dirty="0" smtClean="0"/>
                  <a:t>OM</a:t>
                </a:r>
                <a:r>
                  <a:rPr lang="zh-TW" altLang="en-US" dirty="0" smtClean="0"/>
                  <a:t>去解</a:t>
                </a:r>
                <a:r>
                  <a:rPr lang="en-US" altLang="zh-TW" dirty="0" smtClean="0"/>
                  <a:t>trap 5</a:t>
                </a:r>
                <a:r>
                  <a:rPr lang="en-US" altLang="zh-TW" baseline="0" dirty="0" smtClean="0"/>
                  <a:t> </a:t>
                </a:r>
                <a:r>
                  <a:rPr lang="zh-TW" altLang="en-US" baseline="0" dirty="0" smtClean="0"/>
                  <a:t>和</a:t>
                </a:r>
                <a:r>
                  <a:rPr lang="en-US" altLang="zh-TW" baseline="0" dirty="0" err="1" smtClean="0"/>
                  <a:t>onemax</a:t>
                </a:r>
                <a:r>
                  <a:rPr lang="en-US" altLang="zh-TW" baseline="0" dirty="0" smtClean="0"/>
                  <a:t> </a:t>
                </a:r>
                <a:r>
                  <a:rPr lang="zh-TW" altLang="en-US" baseline="0" dirty="0" smtClean="0"/>
                  <a:t>的結果</a:t>
                </a:r>
                <a:endParaRPr lang="en-US" altLang="zh-TW" baseline="0" dirty="0" smtClean="0"/>
              </a:p>
              <a:p>
                <a:r>
                  <a:rPr lang="zh-TW" altLang="en-US" baseline="0" dirty="0" smtClean="0"/>
                  <a:t>右邊的圖</a:t>
                </a:r>
                <a:r>
                  <a:rPr lang="zh-TW" altLang="en-US" baseline="0" dirty="0" smtClean="0"/>
                  <a:t>表示使用不同</a:t>
                </a:r>
                <a:r>
                  <a:rPr lang="en-US" altLang="zh-TW" baseline="0" dirty="0" smtClean="0"/>
                  <a:t>linkage</a:t>
                </a:r>
                <a:r>
                  <a:rPr lang="zh-TW" altLang="en-US" baseline="0" dirty="0" smtClean="0"/>
                  <a:t> </a:t>
                </a:r>
                <a:r>
                  <a:rPr lang="en-US" altLang="zh-TW" baseline="0" dirty="0" smtClean="0"/>
                  <a:t>set</a:t>
                </a:r>
                <a:r>
                  <a:rPr lang="zh-TW" altLang="en-US" baseline="0" dirty="0" smtClean="0"/>
                  <a:t>在每個</a:t>
                </a:r>
                <a:r>
                  <a:rPr lang="en-US" altLang="zh-TW" baseline="0" dirty="0" smtClean="0"/>
                  <a:t>generation</a:t>
                </a:r>
                <a:r>
                  <a:rPr lang="zh-TW" altLang="en-US" baseline="0" dirty="0" smtClean="0"/>
                  <a:t>的</a:t>
                </a:r>
                <a:r>
                  <a:rPr lang="en-US" altLang="zh-TW" baseline="0" dirty="0" smtClean="0"/>
                  <a:t>CP</a:t>
                </a:r>
                <a:r>
                  <a:rPr lang="zh-TW" altLang="en-US" baseline="0" dirty="0" smtClean="0"/>
                  <a:t>值</a:t>
                </a:r>
                <a:endParaRPr lang="en-US" altLang="zh-TW" baseline="0" dirty="0" smtClean="0"/>
              </a:p>
              <a:p>
                <a:r>
                  <a:rPr lang="zh-TW" altLang="en-US" baseline="0" dirty="0" smtClean="0"/>
                  <a:t>左邊的表格是 </a:t>
                </a:r>
                <a:r>
                  <a:rPr lang="zh-TW" altLang="en-US" baseline="0" dirty="0" smtClean="0"/>
                  <a:t>搭配不同</a:t>
                </a:r>
                <a:r>
                  <a:rPr lang="en-US" altLang="zh-TW" baseline="0" dirty="0" smtClean="0"/>
                  <a:t>linkage</a:t>
                </a:r>
                <a:r>
                  <a:rPr lang="zh-TW" altLang="en-US" baseline="0" dirty="0" smtClean="0"/>
                  <a:t> </a:t>
                </a:r>
                <a:r>
                  <a:rPr lang="en-US" altLang="zh-TW" baseline="0" dirty="0" smtClean="0"/>
                  <a:t>set OM</a:t>
                </a:r>
                <a:r>
                  <a:rPr lang="zh-TW" altLang="en-US" baseline="0" dirty="0" smtClean="0"/>
                  <a:t>需要的</a:t>
                </a:r>
                <a:r>
                  <a:rPr lang="en-US" altLang="zh-TW" baseline="0" dirty="0" smtClean="0"/>
                  <a:t>population size</a:t>
                </a:r>
                <a:r>
                  <a:rPr lang="zh-TW" altLang="en-US" baseline="0" dirty="0" smtClean="0"/>
                  <a:t>和</a:t>
                </a:r>
                <a:r>
                  <a:rPr lang="en-US" altLang="zh-TW" baseline="0" dirty="0" err="1" smtClean="0"/>
                  <a:t>nfe</a:t>
                </a:r>
                <a:endParaRPr lang="en-US" altLang="zh-TW" baseline="0" dirty="0" smtClean="0"/>
              </a:p>
              <a:p>
                <a:r>
                  <a:rPr lang="zh-TW" altLang="en-US" baseline="0" dirty="0" smtClean="0"/>
                  <a:t>我們先來看上面</a:t>
                </a:r>
                <a:r>
                  <a:rPr lang="en-US" altLang="zh-TW" baseline="0" dirty="0" smtClean="0"/>
                  <a:t>trap 5</a:t>
                </a:r>
                <a:r>
                  <a:rPr lang="zh-TW" altLang="en-US" baseline="0" dirty="0" smtClean="0"/>
                  <a:t>的結果</a:t>
                </a:r>
                <a:endParaRPr lang="en-US" altLang="zh-TW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 smtClean="0"/>
                  <a:t>先看 </a:t>
                </a:r>
                <a:r>
                  <a:rPr lang="en-US" altLang="zh-TW" dirty="0" smtClean="0"/>
                  <a:t>L-1 </a:t>
                </a:r>
                <a:r>
                  <a:rPr lang="en-US" altLang="zh-TW" dirty="0" err="1" smtClean="0"/>
                  <a:t>mp</a:t>
                </a:r>
                <a:r>
                  <a:rPr lang="zh-TW" altLang="en-US" dirty="0" smtClean="0"/>
                  <a:t>雖然一</a:t>
                </a:r>
                <a:r>
                  <a:rPr lang="zh-TW" altLang="en-US" dirty="0" smtClean="0"/>
                  <a:t>開始</a:t>
                </a:r>
                <a:r>
                  <a:rPr lang="en-US" altLang="zh-TW" sz="1100" dirty="0" smtClean="0"/>
                  <a:t>CP</a:t>
                </a:r>
                <a:r>
                  <a:rPr lang="zh-TW" altLang="en-US" sz="1100" dirty="0" smtClean="0"/>
                  <a:t>值</a:t>
                </a:r>
                <a:r>
                  <a:rPr lang="zh-TW" altLang="en-US" dirty="0" smtClean="0"/>
                  <a:t>比</a:t>
                </a:r>
                <a:r>
                  <a:rPr lang="en-US" altLang="zh-TW" sz="1100" i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zh-TW" sz="1100" i="0">
                    <a:latin typeface="Cambria Math" panose="02040503050406030204" pitchFamily="18" charset="0"/>
                  </a:rPr>
                  <a:t>𝑚,𝑘)</a:t>
                </a:r>
                <a:r>
                  <a:rPr lang="en-US" altLang="zh-TW" sz="1100" dirty="0"/>
                  <a:t>-</a:t>
                </a:r>
                <a:r>
                  <a:rPr lang="en-US" altLang="zh-TW" sz="1100" dirty="0" smtClean="0"/>
                  <a:t>LT</a:t>
                </a:r>
                <a:r>
                  <a:rPr lang="zh-TW" altLang="en-US" sz="1100" dirty="0" smtClean="0"/>
                  <a:t> </a:t>
                </a:r>
                <a:r>
                  <a:rPr lang="zh-TW" altLang="en-US" sz="1100" dirty="0" smtClean="0"/>
                  <a:t>高（指圖）但是</a:t>
                </a:r>
                <a:r>
                  <a:rPr lang="zh-TW" altLang="en-US" sz="1100" dirty="0" smtClean="0"/>
                  <a:t>到後期他的</a:t>
                </a:r>
                <a:r>
                  <a:rPr lang="en-US" altLang="zh-TW" sz="1100" dirty="0" smtClean="0"/>
                  <a:t>CP</a:t>
                </a:r>
                <a:r>
                  <a:rPr lang="zh-TW" altLang="en-US" sz="1100" dirty="0" smtClean="0"/>
                  <a:t>值卻都是</a:t>
                </a:r>
                <a:r>
                  <a:rPr lang="en-US" altLang="zh-TW" sz="1100" dirty="0" smtClean="0"/>
                  <a:t>0 </a:t>
                </a:r>
                <a:r>
                  <a:rPr lang="zh-TW" altLang="en-US" sz="1100" dirty="0" smtClean="0"/>
                  <a:t>所以</a:t>
                </a:r>
                <a:r>
                  <a:rPr lang="en-US" altLang="zh-TW" sz="1100" dirty="0" smtClean="0"/>
                  <a:t> </a:t>
                </a:r>
                <a:r>
                  <a:rPr lang="zh-TW" altLang="en-US" sz="1100" dirty="0" smtClean="0"/>
                  <a:t>實際上（指表）他是沒辦法</a:t>
                </a:r>
                <a:r>
                  <a:rPr lang="zh-TW" altLang="en-US" sz="1100" dirty="0" smtClean="0"/>
                  <a:t>解</a:t>
                </a:r>
                <a:r>
                  <a:rPr lang="en-US" altLang="zh-TW" sz="1100" dirty="0" smtClean="0"/>
                  <a:t>trap </a:t>
                </a:r>
                <a:r>
                  <a:rPr lang="en-US" altLang="zh-TW" sz="1100" dirty="0" smtClean="0"/>
                  <a:t>problem</a:t>
                </a:r>
                <a:r>
                  <a:rPr lang="zh-TW" altLang="en-US" sz="1100" dirty="0" smtClean="0"/>
                  <a:t>的</a:t>
                </a:r>
                <a:endParaRPr lang="en-US" altLang="zh-TW" sz="11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baseline="0" dirty="0" smtClean="0"/>
                  <a:t>再來</a:t>
                </a:r>
                <a:r>
                  <a:rPr lang="zh-TW" altLang="en-US" dirty="0" smtClean="0"/>
                  <a:t>我們發現</a:t>
                </a:r>
                <a:r>
                  <a:rPr lang="en-US" altLang="zh-TW" dirty="0" err="1" smtClean="0"/>
                  <a:t>mk</a:t>
                </a:r>
                <a:r>
                  <a:rPr lang="en-US" altLang="zh-TW" dirty="0" smtClean="0"/>
                  <a:t> </a:t>
                </a:r>
                <a:r>
                  <a:rPr lang="en-US" altLang="zh-TW" dirty="0" err="1" smtClean="0"/>
                  <a:t>mp</a:t>
                </a:r>
                <a:r>
                  <a:rPr lang="en-US" altLang="zh-TW" dirty="0" smtClean="0"/>
                  <a:t> CP</a:t>
                </a:r>
                <a:r>
                  <a:rPr lang="zh-TW" altLang="en-US" dirty="0" smtClean="0"/>
                  <a:t>值都比</a:t>
                </a:r>
                <a:r>
                  <a:rPr lang="en-US" altLang="zh-TW" dirty="0" err="1" smtClean="0"/>
                  <a:t>mk</a:t>
                </a:r>
                <a:r>
                  <a:rPr lang="en-US" altLang="zh-TW" dirty="0" smtClean="0"/>
                  <a:t> </a:t>
                </a:r>
                <a:r>
                  <a:rPr lang="en-US" altLang="zh-TW" dirty="0" err="1" smtClean="0"/>
                  <a:t>lt</a:t>
                </a:r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高，對照左邊 確實 </a:t>
                </a:r>
                <a:r>
                  <a:rPr lang="en-US" altLang="zh-TW" dirty="0" err="1" smtClean="0"/>
                  <a:t>mk</a:t>
                </a:r>
                <a:r>
                  <a:rPr lang="en-US" altLang="zh-TW" dirty="0" smtClean="0"/>
                  <a:t> </a:t>
                </a:r>
                <a:r>
                  <a:rPr lang="en-US" altLang="zh-TW" dirty="0" err="1" smtClean="0"/>
                  <a:t>mp</a:t>
                </a:r>
                <a:r>
                  <a:rPr lang="zh-TW" altLang="en-US" dirty="0" smtClean="0"/>
                  <a:t>的</a:t>
                </a:r>
                <a:r>
                  <a:rPr lang="en-US" altLang="zh-TW" dirty="0" err="1" smtClean="0"/>
                  <a:t>nfe</a:t>
                </a:r>
                <a:r>
                  <a:rPr lang="zh-TW" altLang="en-US" dirty="0" smtClean="0"/>
                  <a:t>也比較小 表現的比較好</a:t>
                </a:r>
                <a:endParaRPr lang="en-US" altLang="zh-TW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dirty="0" smtClean="0"/>
              </a:p>
              <a:p>
                <a:r>
                  <a:rPr lang="zh-TW" altLang="en-US" dirty="0" smtClean="0"/>
                  <a:t>在看下面</a:t>
                </a:r>
                <a:r>
                  <a:rPr lang="en-US" altLang="zh-TW" dirty="0" err="1" smtClean="0"/>
                  <a:t>onemax</a:t>
                </a:r>
                <a:r>
                  <a:rPr lang="en-US" altLang="zh-TW" baseline="0" dirty="0" smtClean="0"/>
                  <a:t> </a:t>
                </a:r>
                <a:r>
                  <a:rPr lang="zh-TW" altLang="en-US" baseline="0" dirty="0" smtClean="0"/>
                  <a:t>得結果</a:t>
                </a:r>
                <a:endParaRPr lang="en-US" altLang="zh-TW" baseline="0" dirty="0" smtClean="0"/>
              </a:p>
              <a:p>
                <a:r>
                  <a:rPr lang="zh-TW" altLang="en-US" dirty="0" smtClean="0"/>
                  <a:t>可以發現</a:t>
                </a:r>
                <a:r>
                  <a:rPr lang="en-US" altLang="zh-TW" dirty="0" err="1" smtClean="0"/>
                  <a:t>mk</a:t>
                </a:r>
                <a:r>
                  <a:rPr lang="en-US" altLang="zh-TW" dirty="0" smtClean="0"/>
                  <a:t> </a:t>
                </a:r>
                <a:r>
                  <a:rPr lang="en-US" altLang="zh-TW" dirty="0" err="1" smtClean="0"/>
                  <a:t>mp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指圖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CP</a:t>
                </a:r>
                <a:r>
                  <a:rPr lang="zh-TW" altLang="en-US" dirty="0" smtClean="0"/>
                  <a:t>值還是都比</a:t>
                </a:r>
                <a:r>
                  <a:rPr lang="en-US" altLang="zh-TW" dirty="0" err="1" smtClean="0"/>
                  <a:t>mk</a:t>
                </a:r>
                <a:r>
                  <a:rPr lang="en-US" altLang="zh-TW" dirty="0" smtClean="0"/>
                  <a:t> </a:t>
                </a:r>
                <a:r>
                  <a:rPr lang="en-US" altLang="zh-TW" dirty="0" err="1" smtClean="0"/>
                  <a:t>lt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CP</a:t>
                </a:r>
                <a:r>
                  <a:rPr lang="zh-TW" altLang="en-US" dirty="0" smtClean="0"/>
                  <a:t>值高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對照左邊也顯示</a:t>
                </a:r>
                <a:r>
                  <a:rPr lang="zh-TW" altLang="en-US" dirty="0" smtClean="0"/>
                  <a:t>出</a:t>
                </a:r>
                <a:r>
                  <a:rPr lang="en-US" altLang="zh-TW" dirty="0" err="1" smtClean="0"/>
                  <a:t>mk</a:t>
                </a:r>
                <a:r>
                  <a:rPr lang="en-US" altLang="zh-TW" dirty="0" smtClean="0"/>
                  <a:t> </a:t>
                </a:r>
                <a:r>
                  <a:rPr lang="en-US" altLang="zh-TW" dirty="0" err="1" smtClean="0"/>
                  <a:t>mp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performance</a:t>
                </a:r>
                <a:r>
                  <a:rPr lang="zh-TW" altLang="en-US" dirty="0" smtClean="0"/>
                  <a:t>都比</a:t>
                </a:r>
                <a:r>
                  <a:rPr lang="en-US" altLang="zh-TW" dirty="0" err="1" smtClean="0"/>
                  <a:t>mk</a:t>
                </a:r>
                <a:r>
                  <a:rPr lang="en-US" altLang="zh-TW" dirty="0" smtClean="0"/>
                  <a:t> </a:t>
                </a:r>
                <a:r>
                  <a:rPr lang="en-US" altLang="zh-TW" dirty="0" err="1" smtClean="0"/>
                  <a:t>lt</a:t>
                </a:r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還要好好</a:t>
                </a:r>
                <a:endParaRPr lang="en-US" altLang="zh-TW" dirty="0" smtClean="0"/>
              </a:p>
              <a:p>
                <a:r>
                  <a:rPr lang="zh-TW" altLang="en-US" dirty="0" smtClean="0"/>
                  <a:t>但是</a:t>
                </a:r>
                <a:r>
                  <a:rPr lang="en-US" altLang="zh-TW" dirty="0" err="1" smtClean="0"/>
                  <a:t>mkmp</a:t>
                </a:r>
                <a:r>
                  <a:rPr lang="zh-TW" altLang="en-US" dirty="0" smtClean="0"/>
                  <a:t>調整不同的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的結果卻不是</a:t>
                </a:r>
                <a:r>
                  <a:rPr lang="en-US" altLang="zh-TW" dirty="0" smtClean="0"/>
                  <a:t>CP</a:t>
                </a:r>
                <a:r>
                  <a:rPr lang="zh-TW" altLang="en-US" dirty="0" smtClean="0"/>
                  <a:t>值愈高</a:t>
                </a:r>
                <a:r>
                  <a:rPr lang="en-US" altLang="zh-TW" dirty="0" smtClean="0"/>
                  <a:t>performance</a:t>
                </a:r>
                <a:r>
                  <a:rPr lang="zh-TW" altLang="en-US" dirty="0" smtClean="0"/>
                  <a:t>愈好</a:t>
                </a:r>
                <a:endParaRPr lang="en-US" altLang="zh-TW" dirty="0" smtClean="0"/>
              </a:p>
              <a:p>
                <a:r>
                  <a:rPr lang="zh-TW" altLang="en-US" dirty="0" smtClean="0"/>
                  <a:t>而是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愈小使的</a:t>
                </a:r>
                <a:r>
                  <a:rPr lang="en-US" altLang="zh-TW" dirty="0" smtClean="0"/>
                  <a:t>population size</a:t>
                </a:r>
                <a:r>
                  <a:rPr lang="zh-TW" altLang="en-US" dirty="0" smtClean="0"/>
                  <a:t>愈小，導致</a:t>
                </a:r>
                <a:r>
                  <a:rPr lang="en-US" altLang="zh-TW" dirty="0" smtClean="0"/>
                  <a:t>NFE</a:t>
                </a:r>
                <a:r>
                  <a:rPr lang="zh-TW" altLang="en-US" dirty="0" smtClean="0"/>
                  <a:t>也跟著比較小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這代表說除了</a:t>
                </a:r>
                <a:r>
                  <a:rPr lang="en-US" altLang="zh-TW" dirty="0" smtClean="0"/>
                  <a:t>efficiency</a:t>
                </a:r>
                <a:r>
                  <a:rPr lang="zh-TW" altLang="en-US" dirty="0" smtClean="0"/>
                  <a:t>以外，我們還亦須考慮</a:t>
                </a:r>
                <a:r>
                  <a:rPr lang="en-US" altLang="zh-TW" dirty="0" smtClean="0"/>
                  <a:t>mask</a:t>
                </a:r>
                <a:r>
                  <a:rPr lang="zh-TW" altLang="en-US" dirty="0" smtClean="0"/>
                  <a:t>對</a:t>
                </a:r>
                <a:r>
                  <a:rPr lang="en-US" altLang="zh-TW" dirty="0" smtClean="0"/>
                  <a:t>population size</a:t>
                </a:r>
                <a:r>
                  <a:rPr lang="zh-TW" altLang="en-US" dirty="0" smtClean="0"/>
                  <a:t>的影響才能正確得評估不同</a:t>
                </a:r>
                <a:r>
                  <a:rPr lang="en-US" altLang="zh-TW" dirty="0" smtClean="0"/>
                  <a:t>mask</a:t>
                </a:r>
                <a:r>
                  <a:rPr lang="zh-TW" altLang="en-US" dirty="0" smtClean="0"/>
                  <a:t>的效益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如果同時考慮</a:t>
                </a:r>
                <a:r>
                  <a:rPr lang="en-US" altLang="zh-TW" dirty="0" smtClean="0"/>
                  <a:t>efficiency</a:t>
                </a:r>
                <a:r>
                  <a:rPr lang="zh-TW" altLang="en-US" dirty="0" smtClean="0"/>
                  <a:t>和</a:t>
                </a:r>
                <a:r>
                  <a:rPr lang="en-US" altLang="zh-TW" dirty="0" smtClean="0"/>
                  <a:t>population size</a:t>
                </a:r>
              </a:p>
              <a:p>
                <a:r>
                  <a:rPr lang="zh-TW" altLang="en-US" dirty="0" smtClean="0"/>
                  <a:t>在</a:t>
                </a:r>
                <a:r>
                  <a:rPr lang="en-US" altLang="zh-TW" dirty="0" smtClean="0"/>
                  <a:t>one max </a:t>
                </a:r>
                <a:r>
                  <a:rPr lang="zh-TW" altLang="en-US" dirty="0" smtClean="0"/>
                  <a:t>和</a:t>
                </a:r>
                <a:r>
                  <a:rPr lang="en-US" altLang="zh-TW" dirty="0" err="1" smtClean="0"/>
                  <a:t>mk</a:t>
                </a:r>
                <a:r>
                  <a:rPr lang="en-US" altLang="zh-TW" dirty="0" smtClean="0"/>
                  <a:t> trap</a:t>
                </a:r>
                <a:r>
                  <a:rPr lang="zh-TW" altLang="en-US" dirty="0" smtClean="0"/>
                  <a:t>這樣得</a:t>
                </a:r>
                <a:r>
                  <a:rPr lang="en-US" altLang="zh-TW" dirty="0" smtClean="0"/>
                  <a:t>fully</a:t>
                </a:r>
                <a:r>
                  <a:rPr lang="en-US" altLang="zh-TW" baseline="0" dirty="0" smtClean="0"/>
                  <a:t> separable </a:t>
                </a:r>
                <a:r>
                  <a:rPr lang="en-US" altLang="zh-TW" dirty="0" smtClean="0"/>
                  <a:t>problem</a:t>
                </a:r>
                <a:r>
                  <a:rPr lang="zh-TW" altLang="en-US" dirty="0" smtClean="0"/>
                  <a:t>上我們可以得到一些結論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基於</a:t>
                </a:r>
                <a:r>
                  <a:rPr lang="en-US" altLang="zh-TW" dirty="0" smtClean="0"/>
                  <a:t>efficiency</a:t>
                </a:r>
                <a:r>
                  <a:rPr lang="zh-TW" altLang="en-US" dirty="0" smtClean="0"/>
                  <a:t>得考量，對應到</a:t>
                </a:r>
                <a:r>
                  <a:rPr lang="en-US" altLang="zh-TW" dirty="0" smtClean="0"/>
                  <a:t>BB</a:t>
                </a:r>
                <a:r>
                  <a:rPr lang="zh-TW" altLang="en-US" dirty="0" smtClean="0"/>
                  <a:t>得</a:t>
                </a:r>
                <a:r>
                  <a:rPr lang="en-US" altLang="zh-TW" dirty="0" smtClean="0"/>
                  <a:t>mask</a:t>
                </a:r>
                <a:r>
                  <a:rPr lang="zh-TW" altLang="en-US" dirty="0" smtClean="0"/>
                  <a:t>不應該切分成更小得</a:t>
                </a:r>
                <a:r>
                  <a:rPr lang="en-US" altLang="zh-TW" dirty="0" smtClean="0"/>
                  <a:t>mask</a:t>
                </a:r>
              </a:p>
              <a:p>
                <a:r>
                  <a:rPr lang="zh-TW" altLang="en-US" dirty="0" smtClean="0"/>
                  <a:t>另外基於</a:t>
                </a:r>
                <a:r>
                  <a:rPr lang="en-US" altLang="zh-TW" dirty="0" smtClean="0"/>
                  <a:t>population size</a:t>
                </a:r>
                <a:r>
                  <a:rPr lang="zh-TW" altLang="en-US" dirty="0" smtClean="0"/>
                  <a:t>得考量，對應到</a:t>
                </a:r>
                <a:r>
                  <a:rPr lang="en-US" altLang="zh-TW" dirty="0" smtClean="0"/>
                  <a:t>BB</a:t>
                </a:r>
                <a:r>
                  <a:rPr lang="zh-TW" altLang="en-US" dirty="0" smtClean="0"/>
                  <a:t>得</a:t>
                </a:r>
                <a:r>
                  <a:rPr lang="en-US" altLang="zh-TW" dirty="0" smtClean="0"/>
                  <a:t>mask</a:t>
                </a:r>
                <a:r>
                  <a:rPr lang="zh-TW" altLang="en-US" dirty="0" smtClean="0"/>
                  <a:t>也不應該組合成更大得</a:t>
                </a:r>
                <a:r>
                  <a:rPr lang="en-US" altLang="zh-TW" dirty="0" smtClean="0"/>
                  <a:t>mask</a:t>
                </a:r>
                <a:endParaRPr lang="zh-TW" altLang="en-US" dirty="0" smtClean="0"/>
              </a:p>
              <a:p>
                <a:endParaRPr lang="zh-TW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85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從剛才的討論裡面我們發現</a:t>
            </a:r>
            <a:r>
              <a:rPr lang="en-US" altLang="zh-TW" dirty="0" smtClean="0"/>
              <a:t>CP</a:t>
            </a:r>
            <a:r>
              <a:rPr lang="zh-TW" altLang="en-US" dirty="0" smtClean="0"/>
              <a:t>直不一定能夠正確的反應出</a:t>
            </a:r>
            <a:r>
              <a:rPr lang="en-US" altLang="zh-TW" dirty="0" smtClean="0"/>
              <a:t>OM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performance</a:t>
            </a:r>
          </a:p>
          <a:p>
            <a:r>
              <a:rPr lang="zh-TW" altLang="en-US" dirty="0" smtClean="0"/>
              <a:t>我們也發現主要的問題出在</a:t>
            </a:r>
            <a:r>
              <a:rPr lang="en-US" altLang="zh-TW" dirty="0" smtClean="0"/>
              <a:t>population size</a:t>
            </a:r>
            <a:r>
              <a:rPr lang="zh-TW" altLang="en-US" dirty="0" smtClean="0"/>
              <a:t>上面</a:t>
            </a:r>
            <a:endParaRPr lang="en-US" altLang="zh-TW" dirty="0" smtClean="0"/>
          </a:p>
          <a:p>
            <a:r>
              <a:rPr lang="zh-TW" altLang="en-US" dirty="0" smtClean="0"/>
              <a:t>所以我也針對不同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對</a:t>
            </a:r>
            <a:r>
              <a:rPr lang="en-US" altLang="zh-TW" dirty="0" smtClean="0"/>
              <a:t>population size</a:t>
            </a:r>
            <a:r>
              <a:rPr lang="zh-TW" altLang="en-US" dirty="0" smtClean="0"/>
              <a:t>的影響做了一些研究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在文獻上分析</a:t>
            </a:r>
            <a:r>
              <a:rPr lang="en-US" altLang="zh-TW" dirty="0" smtClean="0"/>
              <a:t>GA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mbga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population </a:t>
            </a:r>
            <a:r>
              <a:rPr lang="zh-TW" altLang="en-US" dirty="0" smtClean="0"/>
              <a:t>隨著問題大小</a:t>
            </a:r>
            <a:r>
              <a:rPr lang="en-US" altLang="zh-TW" dirty="0" smtClean="0"/>
              <a:t>scale</a:t>
            </a:r>
            <a:r>
              <a:rPr lang="zh-TW" altLang="en-US" dirty="0" smtClean="0"/>
              <a:t>的理論比較重要的有三個</a:t>
            </a:r>
            <a:endParaRPr lang="en-US" altLang="zh-TW" dirty="0" smtClean="0"/>
          </a:p>
          <a:p>
            <a:r>
              <a:rPr lang="zh-TW" altLang="en-US" dirty="0" smtClean="0"/>
              <a:t>分別是</a:t>
            </a:r>
            <a:r>
              <a:rPr lang="en-US" altLang="zh-TW" dirty="0" smtClean="0"/>
              <a:t>Goldberg</a:t>
            </a:r>
            <a:r>
              <a:rPr lang="zh-TW" altLang="en-US" dirty="0" smtClean="0"/>
              <a:t>等人提出的</a:t>
            </a:r>
            <a:r>
              <a:rPr lang="en-US" altLang="zh-TW" dirty="0" smtClean="0"/>
              <a:t>decision masking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pelican </a:t>
            </a:r>
            <a:r>
              <a:rPr lang="zh-TW" altLang="en-US" dirty="0" smtClean="0"/>
              <a:t>和我的</a:t>
            </a:r>
            <a:r>
              <a:rPr lang="en-US" altLang="zh-TW" dirty="0" smtClean="0"/>
              <a:t>advisor </a:t>
            </a:r>
            <a:r>
              <a:rPr lang="zh-TW" altLang="en-US" dirty="0" smtClean="0"/>
              <a:t>于教授 等人研究的對於</a:t>
            </a:r>
            <a:r>
              <a:rPr lang="en-US" altLang="zh-TW" dirty="0" err="1" smtClean="0"/>
              <a:t>mbga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build model</a:t>
            </a:r>
            <a:r>
              <a:rPr lang="zh-TW" altLang="en-US" dirty="0" smtClean="0"/>
              <a:t>所需的</a:t>
            </a:r>
            <a:r>
              <a:rPr lang="en-US" altLang="zh-TW" dirty="0" smtClean="0"/>
              <a:t>population size</a:t>
            </a:r>
            <a:r>
              <a:rPr lang="zh-TW" altLang="en-US" dirty="0" smtClean="0"/>
              <a:t>得</a:t>
            </a:r>
            <a:r>
              <a:rPr lang="en-US" altLang="zh-TW" dirty="0" smtClean="0"/>
              <a:t>bound </a:t>
            </a:r>
            <a:r>
              <a:rPr lang="zh-TW" altLang="en-US" dirty="0" smtClean="0"/>
              <a:t>這兩種理論因為我前面講得</a:t>
            </a:r>
            <a:r>
              <a:rPr lang="en-US" altLang="zh-TW" dirty="0" smtClean="0"/>
              <a:t>optimal mixing noise-free</a:t>
            </a:r>
            <a:r>
              <a:rPr lang="en-US" altLang="zh-TW" baseline="0" dirty="0" smtClean="0"/>
              <a:t> decision making</a:t>
            </a:r>
            <a:r>
              <a:rPr lang="zh-TW" altLang="en-US" baseline="0" dirty="0" smtClean="0"/>
              <a:t>和</a:t>
            </a:r>
            <a:r>
              <a:rPr lang="en-US" altLang="zh-TW" baseline="0" dirty="0" smtClean="0"/>
              <a:t>linkage tree hierarchical  masks</a:t>
            </a:r>
            <a:r>
              <a:rPr lang="zh-TW" altLang="en-US" baseline="0" dirty="0" smtClean="0"/>
              <a:t>的特性都不適合用拿來</a:t>
            </a:r>
            <a:r>
              <a:rPr lang="en-US" altLang="zh-TW" baseline="0" dirty="0" smtClean="0"/>
              <a:t>bound OM </a:t>
            </a:r>
            <a:r>
              <a:rPr lang="zh-TW" altLang="en-US" baseline="0" dirty="0" smtClean="0"/>
              <a:t>得</a:t>
            </a:r>
            <a:r>
              <a:rPr lang="en-US" altLang="zh-TW" baseline="0" dirty="0" smtClean="0"/>
              <a:t>population size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那另外一種同樣是由</a:t>
            </a:r>
            <a:r>
              <a:rPr lang="en-US" altLang="zh-TW" dirty="0" err="1" smtClean="0"/>
              <a:t>goldberg</a:t>
            </a:r>
            <a:r>
              <a:rPr lang="zh-TW" altLang="en-US" dirty="0" smtClean="0"/>
              <a:t>等人提出的</a:t>
            </a:r>
            <a:r>
              <a:rPr lang="en-US" altLang="zh-TW" dirty="0" smtClean="0"/>
              <a:t>initial supply </a:t>
            </a:r>
            <a:r>
              <a:rPr lang="zh-TW" altLang="en-US" dirty="0" smtClean="0"/>
              <a:t>認為一開始的</a:t>
            </a:r>
            <a:r>
              <a:rPr lang="en-US" altLang="zh-TW" dirty="0" smtClean="0"/>
              <a:t>population</a:t>
            </a:r>
            <a:r>
              <a:rPr lang="zh-TW" altLang="en-US" dirty="0" smtClean="0"/>
              <a:t>要足夠大才能提供足夠多得</a:t>
            </a:r>
            <a:r>
              <a:rPr lang="en-US" altLang="zh-TW" dirty="0" smtClean="0"/>
              <a:t>raw schemata</a:t>
            </a:r>
            <a:r>
              <a:rPr lang="zh-TW" altLang="en-US" dirty="0" smtClean="0"/>
              <a:t>讓</a:t>
            </a:r>
            <a:r>
              <a:rPr lang="en-US" altLang="zh-TW" dirty="0" smtClean="0"/>
              <a:t>GA</a:t>
            </a:r>
            <a:r>
              <a:rPr lang="zh-TW" altLang="en-US" dirty="0" smtClean="0"/>
              <a:t>成功湊出</a:t>
            </a:r>
            <a:r>
              <a:rPr lang="en-US" altLang="zh-TW" dirty="0" smtClean="0"/>
              <a:t>optimal solution </a:t>
            </a:r>
            <a:r>
              <a:rPr lang="zh-TW" altLang="en-US" dirty="0" smtClean="0"/>
              <a:t>這樣得想法基本上套在</a:t>
            </a:r>
            <a:r>
              <a:rPr lang="en-US" altLang="zh-TW" dirty="0" smtClean="0"/>
              <a:t>OM</a:t>
            </a:r>
            <a:r>
              <a:rPr lang="zh-TW" altLang="en-US" dirty="0" smtClean="0"/>
              <a:t>上還是能夠一定程度得適用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17792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Raw schemata</a:t>
            </a:r>
            <a:r>
              <a:rPr lang="zh-TW" altLang="en-US" dirty="0" smtClean="0"/>
              <a:t>得數量取決於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得大小 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愈大</a:t>
            </a:r>
            <a:r>
              <a:rPr lang="en-US" altLang="zh-TW" dirty="0" smtClean="0"/>
              <a:t>population</a:t>
            </a:r>
            <a:r>
              <a:rPr lang="zh-TW" altLang="en-US" dirty="0" smtClean="0"/>
              <a:t>就要愈大才能夠提供所有可能得</a:t>
            </a:r>
            <a:r>
              <a:rPr lang="en-US" altLang="zh-TW" dirty="0" smtClean="0"/>
              <a:t>raw schemata</a:t>
            </a:r>
          </a:p>
          <a:p>
            <a:r>
              <a:rPr lang="zh-TW" altLang="en-US" dirty="0" smtClean="0"/>
              <a:t>相反得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愈小我們需要得</a:t>
            </a:r>
            <a:r>
              <a:rPr lang="en-US" altLang="zh-TW" dirty="0" smtClean="0"/>
              <a:t>population size</a:t>
            </a:r>
            <a:r>
              <a:rPr lang="zh-TW" altLang="en-US" dirty="0" smtClean="0"/>
              <a:t>也就愈小 </a:t>
            </a:r>
            <a:endParaRPr lang="en-US" altLang="zh-TW" dirty="0" smtClean="0"/>
          </a:p>
          <a:p>
            <a:r>
              <a:rPr lang="zh-TW" altLang="en-US" dirty="0" smtClean="0"/>
              <a:t>那我們怎樣可以利用小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降低</a:t>
            </a:r>
            <a:r>
              <a:rPr lang="en-US" altLang="zh-TW" dirty="0" smtClean="0"/>
              <a:t>population size</a:t>
            </a:r>
            <a:r>
              <a:rPr lang="zh-TW" altLang="en-US" dirty="0" smtClean="0"/>
              <a:t>的優點又避免他們造成</a:t>
            </a:r>
            <a:r>
              <a:rPr lang="en-US" altLang="zh-TW" dirty="0" smtClean="0"/>
              <a:t>inefficiency</a:t>
            </a:r>
            <a:r>
              <a:rPr lang="zh-TW" altLang="en-US" dirty="0" smtClean="0"/>
              <a:t>的缺點呢？</a:t>
            </a:r>
            <a:endParaRPr lang="en-US" altLang="zh-TW" dirty="0" smtClean="0"/>
          </a:p>
          <a:p>
            <a:r>
              <a:rPr lang="zh-TW" altLang="en-US" dirty="0" smtClean="0"/>
              <a:t>一個值得想法就是去分析小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降低</a:t>
            </a:r>
            <a:r>
              <a:rPr lang="en-US" altLang="zh-TW" dirty="0" smtClean="0"/>
              <a:t>population size</a:t>
            </a:r>
            <a:r>
              <a:rPr lang="zh-TW" altLang="en-US" dirty="0" smtClean="0"/>
              <a:t>效果隨時間的變化的情況</a:t>
            </a:r>
            <a:endParaRPr lang="en-US" altLang="zh-TW" dirty="0" smtClean="0"/>
          </a:p>
          <a:p>
            <a:r>
              <a:rPr lang="zh-TW" altLang="en-US" dirty="0" smtClean="0"/>
              <a:t>於是我做了一個實驗 拿</a:t>
            </a:r>
            <a:r>
              <a:rPr lang="en-US" altLang="zh-TW" dirty="0" smtClean="0"/>
              <a:t>OM+LT </a:t>
            </a:r>
            <a:r>
              <a:rPr lang="zh-TW" altLang="en-US" dirty="0" smtClean="0"/>
              <a:t>解</a:t>
            </a:r>
            <a:r>
              <a:rPr lang="en-US" altLang="zh-TW" dirty="0" smtClean="0"/>
              <a:t>trap problem </a:t>
            </a:r>
            <a:r>
              <a:rPr lang="zh-TW" altLang="en-US" dirty="0" smtClean="0"/>
              <a:t>但是我從不同得</a:t>
            </a:r>
            <a:r>
              <a:rPr lang="en-US" altLang="zh-TW" dirty="0" smtClean="0"/>
              <a:t>generation</a:t>
            </a:r>
            <a:r>
              <a:rPr lang="zh-TW" altLang="en-US" dirty="0" smtClean="0"/>
              <a:t>開始把</a:t>
            </a:r>
            <a:r>
              <a:rPr lang="en-US" altLang="zh-TW" dirty="0" smtClean="0"/>
              <a:t>size=1</a:t>
            </a:r>
            <a:r>
              <a:rPr lang="zh-TW" altLang="en-US" dirty="0" smtClean="0"/>
              <a:t>得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丟掉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結果如這張圖秀得</a:t>
            </a:r>
            <a:endParaRPr lang="en-US" altLang="zh-TW" dirty="0" smtClean="0"/>
          </a:p>
          <a:p>
            <a:r>
              <a:rPr lang="zh-TW" altLang="en-US" dirty="0" smtClean="0"/>
              <a:t>橫軸是從第幾個</a:t>
            </a:r>
            <a:r>
              <a:rPr lang="en-US" altLang="zh-TW" dirty="0" smtClean="0"/>
              <a:t>generation</a:t>
            </a:r>
            <a:r>
              <a:rPr lang="zh-TW" altLang="en-US" dirty="0" smtClean="0"/>
              <a:t>開始丟掉</a:t>
            </a:r>
            <a:r>
              <a:rPr lang="en-US" altLang="zh-TW" dirty="0" smtClean="0"/>
              <a:t>size=1</a:t>
            </a:r>
            <a:r>
              <a:rPr lang="zh-TW" altLang="en-US" dirty="0" smtClean="0"/>
              <a:t>得</a:t>
            </a:r>
            <a:r>
              <a:rPr lang="en-US" altLang="zh-TW" dirty="0" smtClean="0"/>
              <a:t>mask,</a:t>
            </a:r>
          </a:p>
          <a:p>
            <a:r>
              <a:rPr lang="zh-TW" altLang="en-US" dirty="0" smtClean="0"/>
              <a:t>縱軸分別事</a:t>
            </a:r>
            <a:r>
              <a:rPr lang="en-US" altLang="zh-TW" dirty="0" err="1" smtClean="0"/>
              <a:t>nfe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population  size </a:t>
            </a:r>
          </a:p>
          <a:p>
            <a:r>
              <a:rPr lang="zh-TW" altLang="en-US" dirty="0" smtClean="0"/>
              <a:t>我們可以發現如果太早丟，</a:t>
            </a:r>
            <a:r>
              <a:rPr lang="en-US" altLang="zh-TW" dirty="0" smtClean="0"/>
              <a:t>population size</a:t>
            </a:r>
            <a:r>
              <a:rPr lang="zh-TW" altLang="en-US" dirty="0" smtClean="0"/>
              <a:t>會比較大</a:t>
            </a:r>
            <a:endParaRPr lang="en-US" altLang="zh-TW" dirty="0" smtClean="0"/>
          </a:p>
          <a:p>
            <a:r>
              <a:rPr lang="zh-TW" altLang="en-US" dirty="0" smtClean="0"/>
              <a:t>如果在中期得時候丟，</a:t>
            </a:r>
            <a:r>
              <a:rPr lang="en-US" altLang="zh-TW" dirty="0" smtClean="0"/>
              <a:t>population size</a:t>
            </a:r>
            <a:r>
              <a:rPr lang="zh-TW" altLang="en-US" dirty="0" smtClean="0"/>
              <a:t>不會多太多，</a:t>
            </a:r>
            <a:r>
              <a:rPr lang="en-US" altLang="zh-TW" dirty="0" err="1" smtClean="0"/>
              <a:t>nfe</a:t>
            </a:r>
            <a:r>
              <a:rPr lang="zh-TW" altLang="en-US" dirty="0" smtClean="0"/>
              <a:t>也會因此比較小</a:t>
            </a:r>
            <a:endParaRPr lang="en-US" altLang="zh-TW" dirty="0" smtClean="0"/>
          </a:p>
          <a:p>
            <a:r>
              <a:rPr lang="zh-TW" altLang="en-US" dirty="0" smtClean="0"/>
              <a:t>但是如果太晚丟，又會因為這些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太</a:t>
            </a:r>
            <a:r>
              <a:rPr lang="en-US" altLang="zh-TW" dirty="0" smtClean="0"/>
              <a:t>inefficient,</a:t>
            </a:r>
            <a:r>
              <a:rPr lang="zh-TW" altLang="en-US" dirty="0" smtClean="0"/>
              <a:t>導致</a:t>
            </a:r>
            <a:r>
              <a:rPr lang="en-US" altLang="zh-TW" dirty="0" err="1" smtClean="0"/>
              <a:t>nfe</a:t>
            </a:r>
            <a:r>
              <a:rPr lang="zh-TW" altLang="en-US" dirty="0" smtClean="0"/>
              <a:t>又開始變大</a:t>
            </a:r>
            <a:endParaRPr lang="en-US" altLang="zh-TW" dirty="0" smtClean="0"/>
          </a:p>
          <a:p>
            <a:r>
              <a:rPr lang="zh-TW" altLang="en-US" dirty="0" smtClean="0"/>
              <a:t>所以我們可以推論，小得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再早期要多使用已降低</a:t>
            </a:r>
            <a:r>
              <a:rPr lang="en-US" altLang="zh-TW" dirty="0" smtClean="0"/>
              <a:t>population size,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再晚期得時候要少用才能增進</a:t>
            </a:r>
            <a:r>
              <a:rPr lang="en-US" altLang="zh-TW" baseline="0" dirty="0" smtClean="0"/>
              <a:t>OM</a:t>
            </a:r>
            <a:r>
              <a:rPr lang="zh-TW" altLang="en-US" baseline="0" dirty="0" smtClean="0"/>
              <a:t>得效率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那這個實驗只是把小得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丟掉，但是如果一個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很</a:t>
            </a:r>
            <a:r>
              <a:rPr lang="en-US" altLang="zh-TW" dirty="0" smtClean="0"/>
              <a:t>promising</a:t>
            </a:r>
            <a:r>
              <a:rPr lang="zh-TW" altLang="en-US" dirty="0" smtClean="0"/>
              <a:t>的話，也許我們可以多利用他一點，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根據這樣的概念我還做幾個實驗，去測試在原本的</a:t>
            </a:r>
            <a:r>
              <a:rPr lang="en-US" altLang="zh-TW" dirty="0" smtClean="0"/>
              <a:t>LT</a:t>
            </a:r>
            <a:r>
              <a:rPr lang="zh-TW" altLang="en-US" dirty="0" smtClean="0"/>
              <a:t>之後額外多使用各種不同大小的</a:t>
            </a:r>
            <a:r>
              <a:rPr lang="en-US" altLang="zh-TW" dirty="0" smtClean="0"/>
              <a:t>mask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那我們得到的結論是在前期我們要用小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，在中後期我們要多用對應到</a:t>
            </a:r>
            <a:r>
              <a:rPr lang="en-US" altLang="zh-TW" dirty="0" smtClean="0"/>
              <a:t>building block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，後期的時候可以用很大的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加速</a:t>
            </a:r>
            <a:r>
              <a:rPr lang="en-US" altLang="zh-TW" dirty="0" smtClean="0"/>
              <a:t>population</a:t>
            </a:r>
            <a:r>
              <a:rPr lang="zh-TW" altLang="en-US" dirty="0" smtClean="0"/>
              <a:t>得</a:t>
            </a:r>
            <a:r>
              <a:rPr lang="en-US" altLang="zh-TW" dirty="0" smtClean="0"/>
              <a:t>converge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（前期要多用小得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這一件事情比較</a:t>
            </a:r>
            <a:r>
              <a:rPr lang="en-US" altLang="zh-TW" dirty="0" smtClean="0"/>
              <a:t>tricky</a:t>
            </a:r>
            <a:r>
              <a:rPr lang="zh-TW" altLang="en-US" dirty="0" smtClean="0"/>
              <a:t>一點，他不</a:t>
            </a:r>
            <a:r>
              <a:rPr lang="en-US" altLang="zh-TW" dirty="0" smtClean="0"/>
              <a:t>imply</a:t>
            </a:r>
            <a:r>
              <a:rPr lang="zh-TW" altLang="en-US" dirty="0" smtClean="0"/>
              <a:t>我們可以只用小得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，因為這樣只會讓</a:t>
            </a:r>
            <a:r>
              <a:rPr lang="en-US" altLang="zh-TW" dirty="0" smtClean="0"/>
              <a:t>OM converge</a:t>
            </a:r>
            <a:r>
              <a:rPr lang="zh-TW" altLang="en-US" dirty="0" smtClean="0"/>
              <a:t>到</a:t>
            </a:r>
            <a:r>
              <a:rPr lang="en-US" altLang="zh-TW" dirty="0" smtClean="0"/>
              <a:t>local optima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所以小得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還是要像 </a:t>
            </a:r>
            <a:r>
              <a:rPr lang="en-US" altLang="zh-TW" dirty="0" err="1" smtClean="0"/>
              <a:t>mk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lt</a:t>
            </a:r>
            <a:r>
              <a:rPr lang="en-US" altLang="zh-TW" dirty="0" smtClean="0"/>
              <a:t> </a:t>
            </a:r>
            <a:r>
              <a:rPr lang="zh-TW" altLang="en-US" dirty="0" smtClean="0"/>
              <a:t>那樣用在大得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之後）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63481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 smtClean="0"/>
              <a:t>既然不同時期比較好的</a:t>
            </a:r>
            <a:r>
              <a:rPr lang="en-US" altLang="zh-TW" baseline="0" dirty="0" smtClean="0"/>
              <a:t>mask</a:t>
            </a:r>
            <a:r>
              <a:rPr lang="zh-TW" altLang="en-US" baseline="0" dirty="0" smtClean="0"/>
              <a:t>不一樣，</a:t>
            </a:r>
            <a:r>
              <a:rPr lang="en-US" altLang="zh-TW" baseline="0" dirty="0" err="1" smtClean="0"/>
              <a:t>cp</a:t>
            </a:r>
            <a:r>
              <a:rPr lang="zh-TW" altLang="en-US" baseline="0" dirty="0" smtClean="0"/>
              <a:t>又通常是比較大得</a:t>
            </a:r>
            <a:r>
              <a:rPr lang="en-US" altLang="zh-TW" baseline="0" dirty="0" smtClean="0"/>
              <a:t>mask</a:t>
            </a:r>
            <a:r>
              <a:rPr lang="zh-TW" altLang="en-US" baseline="0" dirty="0" smtClean="0"/>
              <a:t>比較高</a:t>
            </a:r>
            <a:endParaRPr lang="en-US" altLang="zh-TW" baseline="0" dirty="0" smtClean="0"/>
          </a:p>
          <a:p>
            <a:r>
              <a:rPr lang="zh-TW" altLang="en-US" baseline="0" dirty="0" smtClean="0"/>
              <a:t>所以如果想用</a:t>
            </a:r>
            <a:r>
              <a:rPr lang="en-US" altLang="zh-TW" baseline="0" dirty="0" smtClean="0"/>
              <a:t>CP</a:t>
            </a:r>
            <a:r>
              <a:rPr lang="zh-TW" altLang="en-US" baseline="0" dirty="0" smtClean="0"/>
              <a:t>值來選擇比較</a:t>
            </a:r>
            <a:r>
              <a:rPr lang="en-US" altLang="zh-TW" baseline="0" dirty="0" smtClean="0"/>
              <a:t>promising </a:t>
            </a:r>
            <a:r>
              <a:rPr lang="zh-TW" altLang="en-US" baseline="0" dirty="0" smtClean="0"/>
              <a:t>得</a:t>
            </a:r>
            <a:r>
              <a:rPr lang="en-US" altLang="zh-TW" baseline="0" dirty="0" smtClean="0"/>
              <a:t>mask </a:t>
            </a:r>
            <a:r>
              <a:rPr lang="zh-TW" altLang="en-US" baseline="0" dirty="0" smtClean="0"/>
              <a:t>我們必須把</a:t>
            </a:r>
            <a:r>
              <a:rPr lang="en-US" altLang="zh-TW" baseline="0" dirty="0" smtClean="0"/>
              <a:t>CP</a:t>
            </a:r>
            <a:r>
              <a:rPr lang="zh-TW" altLang="en-US" baseline="0" dirty="0" smtClean="0"/>
              <a:t>值對</a:t>
            </a:r>
            <a:r>
              <a:rPr lang="en-US" altLang="zh-TW" baseline="0" dirty="0" smtClean="0"/>
              <a:t>population</a:t>
            </a:r>
            <a:r>
              <a:rPr lang="zh-TW" altLang="en-US" baseline="0" dirty="0" smtClean="0"/>
              <a:t>的影響做</a:t>
            </a:r>
            <a:r>
              <a:rPr lang="en-US" altLang="zh-TW" baseline="0" dirty="0" smtClean="0"/>
              <a:t>normalize,</a:t>
            </a:r>
          </a:p>
          <a:p>
            <a:r>
              <a:rPr lang="zh-TW" altLang="en-US" baseline="0" dirty="0" smtClean="0"/>
              <a:t>那首先前面我們在定義</a:t>
            </a:r>
            <a:r>
              <a:rPr lang="en-US" altLang="zh-TW" baseline="0" dirty="0" smtClean="0"/>
              <a:t>schemata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rank</a:t>
            </a:r>
            <a:r>
              <a:rPr lang="zh-TW" altLang="en-US" baseline="0" dirty="0" smtClean="0"/>
              <a:t>的時候即使</a:t>
            </a:r>
            <a:r>
              <a:rPr lang="en-US" altLang="zh-TW" baseline="0" dirty="0" smtClean="0"/>
              <a:t>population</a:t>
            </a:r>
            <a:r>
              <a:rPr lang="zh-TW" altLang="en-US" baseline="0" dirty="0" smtClean="0"/>
              <a:t>裡面不存在的</a:t>
            </a:r>
            <a:r>
              <a:rPr lang="en-US" altLang="zh-TW" baseline="0" dirty="0" smtClean="0"/>
              <a:t>schema</a:t>
            </a:r>
            <a:r>
              <a:rPr lang="zh-TW" altLang="en-US" baseline="0" dirty="0" smtClean="0"/>
              <a:t>我們也會算進來，這樣會使的那些真的在</a:t>
            </a:r>
            <a:r>
              <a:rPr lang="en-US" altLang="zh-TW" baseline="0" dirty="0" smtClean="0"/>
              <a:t>population</a:t>
            </a:r>
            <a:r>
              <a:rPr lang="zh-TW" altLang="en-US" baseline="0" dirty="0" smtClean="0"/>
              <a:t>裡面的</a:t>
            </a:r>
            <a:r>
              <a:rPr lang="en-US" altLang="zh-TW" baseline="0" dirty="0" smtClean="0"/>
              <a:t>schemata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rank</a:t>
            </a:r>
            <a:r>
              <a:rPr lang="zh-TW" altLang="en-US" baseline="0" dirty="0" smtClean="0"/>
              <a:t>差變大，當</a:t>
            </a:r>
            <a:r>
              <a:rPr lang="en-US" altLang="zh-TW" baseline="0" dirty="0" smtClean="0"/>
              <a:t>mask</a:t>
            </a:r>
            <a:r>
              <a:rPr lang="zh-TW" altLang="en-US" baseline="0" dirty="0" smtClean="0"/>
              <a:t>愈大這樣的效果愈明顯，所以基於這樣的原因我定義了一個</a:t>
            </a:r>
            <a:r>
              <a:rPr lang="en-US" altLang="zh-TW" baseline="0" dirty="0" smtClean="0"/>
              <a:t>practical </a:t>
            </a:r>
            <a:r>
              <a:rPr lang="en-US" altLang="zh-TW" baseline="0" dirty="0" err="1" smtClean="0"/>
              <a:t>cp</a:t>
            </a:r>
            <a:r>
              <a:rPr lang="en-US" altLang="zh-TW" baseline="0" dirty="0" smtClean="0"/>
              <a:t> ,</a:t>
            </a:r>
          </a:p>
          <a:p>
            <a:r>
              <a:rPr lang="zh-TW" altLang="en-US" baseline="0" dirty="0" smtClean="0"/>
              <a:t>他在算</a:t>
            </a:r>
            <a:r>
              <a:rPr lang="en-US" altLang="zh-TW" baseline="0" dirty="0" smtClean="0"/>
              <a:t>rank</a:t>
            </a:r>
            <a:r>
              <a:rPr lang="zh-TW" altLang="en-US" baseline="0" dirty="0" smtClean="0"/>
              <a:t>的時候只考慮</a:t>
            </a:r>
            <a:r>
              <a:rPr lang="en-US" altLang="zh-TW" baseline="0" dirty="0" smtClean="0"/>
              <a:t>s e m p</a:t>
            </a:r>
            <a:r>
              <a:rPr lang="zh-TW" altLang="en-US" baseline="0" dirty="0" smtClean="0"/>
              <a:t>（指符號）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也就是實際上存在</a:t>
            </a:r>
            <a:r>
              <a:rPr lang="en-US" altLang="zh-TW" baseline="0" dirty="0" smtClean="0"/>
              <a:t>population</a:t>
            </a:r>
            <a:r>
              <a:rPr lang="zh-TW" altLang="en-US" baseline="0" dirty="0" smtClean="0"/>
              <a:t>裡面的</a:t>
            </a:r>
            <a:r>
              <a:rPr lang="en-US" altLang="zh-TW" baseline="0" dirty="0" smtClean="0"/>
              <a:t>schemata, </a:t>
            </a:r>
            <a:r>
              <a:rPr lang="zh-TW" altLang="en-US" baseline="0" dirty="0" smtClean="0"/>
              <a:t>那因為不同大小的</a:t>
            </a:r>
            <a:r>
              <a:rPr lang="en-US" altLang="zh-TW" baseline="0" dirty="0" smtClean="0"/>
              <a:t>mask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schemata set</a:t>
            </a:r>
            <a:r>
              <a:rPr lang="zh-TW" altLang="en-US" baseline="0" dirty="0" smtClean="0"/>
              <a:t>也會不一樣 </a:t>
            </a:r>
            <a:r>
              <a:rPr lang="en-US" altLang="zh-TW" baseline="0" dirty="0" smtClean="0"/>
              <a:t>practical </a:t>
            </a:r>
            <a:r>
              <a:rPr lang="en-US" altLang="zh-TW" baseline="0" dirty="0" err="1" smtClean="0"/>
              <a:t>cp</a:t>
            </a:r>
            <a:r>
              <a:rPr lang="zh-TW" altLang="en-US" baseline="0" dirty="0" smtClean="0"/>
              <a:t>也只能計算在單一的</a:t>
            </a:r>
            <a:r>
              <a:rPr lang="en-US" altLang="zh-TW" baseline="0" dirty="0" smtClean="0"/>
              <a:t>mask</a:t>
            </a:r>
            <a:r>
              <a:rPr lang="zh-TW" altLang="en-US" baseline="0" dirty="0" smtClean="0"/>
              <a:t>上面 這點跟前面得</a:t>
            </a:r>
            <a:r>
              <a:rPr lang="en-US" altLang="zh-TW" baseline="0" dirty="0" err="1" smtClean="0"/>
              <a:t>cp</a:t>
            </a:r>
            <a:r>
              <a:rPr lang="zh-TW" altLang="en-US" baseline="0" dirty="0" smtClean="0"/>
              <a:t>直定義有點區別</a:t>
            </a:r>
            <a:endParaRPr lang="en-US" altLang="zh-TW" baseline="0" dirty="0" smtClean="0"/>
          </a:p>
          <a:p>
            <a:r>
              <a:rPr lang="zh-TW" altLang="en-US" baseline="0" dirty="0" smtClean="0"/>
              <a:t>那至於要怎麼</a:t>
            </a:r>
            <a:r>
              <a:rPr lang="en-US" altLang="zh-TW" baseline="0" dirty="0" smtClean="0"/>
              <a:t>normalize</a:t>
            </a:r>
            <a:r>
              <a:rPr lang="zh-TW" altLang="en-US" baseline="0" dirty="0" smtClean="0"/>
              <a:t>這個</a:t>
            </a:r>
            <a:r>
              <a:rPr lang="en-US" altLang="zh-TW" baseline="0" dirty="0" smtClean="0"/>
              <a:t>practical </a:t>
            </a:r>
            <a:r>
              <a:rPr lang="en-US" altLang="zh-TW" baseline="0" dirty="0" err="1" smtClean="0"/>
              <a:t>cp</a:t>
            </a:r>
            <a:endParaRPr lang="en-US" altLang="zh-TW" baseline="0" dirty="0" smtClean="0"/>
          </a:p>
          <a:p>
            <a:r>
              <a:rPr lang="zh-TW" altLang="en-US" baseline="0" dirty="0" smtClean="0"/>
              <a:t>我在</a:t>
            </a:r>
            <a:r>
              <a:rPr lang="en-US" altLang="zh-TW" baseline="0" dirty="0" smtClean="0"/>
              <a:t>thesis</a:t>
            </a:r>
            <a:r>
              <a:rPr lang="zh-TW" altLang="en-US" baseline="0" dirty="0" smtClean="0"/>
              <a:t>裡面做了一些討論最後把把</a:t>
            </a:r>
            <a:r>
              <a:rPr lang="en-US" altLang="zh-TW" baseline="0" dirty="0" smtClean="0"/>
              <a:t>normalized </a:t>
            </a:r>
            <a:r>
              <a:rPr lang="en-US" altLang="zh-TW" baseline="0" dirty="0" err="1" smtClean="0"/>
              <a:t>cp</a:t>
            </a:r>
            <a:r>
              <a:rPr lang="zh-TW" altLang="en-US" baseline="0" dirty="0" smtClean="0"/>
              <a:t>定義成</a:t>
            </a:r>
            <a:r>
              <a:rPr lang="en-US" altLang="zh-TW" baseline="0" dirty="0" smtClean="0"/>
              <a:t>practical </a:t>
            </a:r>
            <a:r>
              <a:rPr lang="zh-TW" altLang="en-US" baseline="0" dirty="0" smtClean="0"/>
              <a:t>除以</a:t>
            </a:r>
            <a:r>
              <a:rPr lang="en-US" altLang="zh-TW" baseline="0" dirty="0" err="1" smtClean="0"/>
              <a:t>rs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和</a:t>
            </a:r>
            <a:r>
              <a:rPr lang="en-US" altLang="zh-TW" baseline="0" dirty="0" err="1" smtClean="0"/>
              <a:t>hs</a:t>
            </a:r>
            <a:endParaRPr lang="en-US" altLang="zh-TW" baseline="0" dirty="0" smtClean="0"/>
          </a:p>
          <a:p>
            <a:r>
              <a:rPr lang="en-US" altLang="zh-TW" baseline="0" dirty="0" smtClean="0"/>
              <a:t>R(s)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schemata </a:t>
            </a:r>
            <a:r>
              <a:rPr lang="zh-TW" altLang="en-US" baseline="0" dirty="0" smtClean="0"/>
              <a:t>裡面最大的</a:t>
            </a:r>
            <a:r>
              <a:rPr lang="en-US" altLang="zh-TW" baseline="0" dirty="0" smtClean="0"/>
              <a:t>rank H(S)</a:t>
            </a:r>
            <a:r>
              <a:rPr lang="zh-TW" altLang="en-US" baseline="0" dirty="0" smtClean="0"/>
              <a:t>則是這個</a:t>
            </a:r>
            <a:r>
              <a:rPr lang="en-US" altLang="zh-TW" baseline="0" dirty="0" smtClean="0"/>
              <a:t>schemata set</a:t>
            </a:r>
            <a:r>
              <a:rPr lang="zh-TW" altLang="en-US" baseline="0" dirty="0" smtClean="0"/>
              <a:t>得</a:t>
            </a:r>
            <a:r>
              <a:rPr lang="en-US" altLang="zh-TW" baseline="0" dirty="0" smtClean="0"/>
              <a:t>entropy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這個</a:t>
            </a:r>
            <a:r>
              <a:rPr lang="en-US" altLang="zh-TW" dirty="0" smtClean="0"/>
              <a:t>normalized </a:t>
            </a:r>
            <a:r>
              <a:rPr lang="en-US" altLang="zh-TW" dirty="0" err="1" smtClean="0"/>
              <a:t>cp</a:t>
            </a:r>
            <a:r>
              <a:rPr lang="en-US" altLang="zh-TW" dirty="0" smtClean="0"/>
              <a:t> </a:t>
            </a:r>
            <a:r>
              <a:rPr lang="zh-TW" altLang="en-US" dirty="0" smtClean="0"/>
              <a:t>因為同時考量了</a:t>
            </a:r>
            <a:r>
              <a:rPr lang="en-US" altLang="zh-TW" dirty="0" smtClean="0"/>
              <a:t>population sizing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得影響， 他</a:t>
            </a:r>
            <a:r>
              <a:rPr lang="zh-TW" altLang="en-US" dirty="0" smtClean="0"/>
              <a:t>在一定的程度尚能正確的反映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在不同</a:t>
            </a:r>
            <a:r>
              <a:rPr lang="en-US" altLang="zh-TW" dirty="0" smtClean="0"/>
              <a:t>generation</a:t>
            </a:r>
            <a:r>
              <a:rPr lang="zh-TW" altLang="en-US" dirty="0" smtClean="0"/>
              <a:t>得效益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973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dirty="0" smtClean="0"/>
              <a:t>接下來我會介紹以</a:t>
            </a:r>
            <a:r>
              <a:rPr lang="en-US" altLang="zh-TW" dirty="0" smtClean="0"/>
              <a:t>OM</a:t>
            </a:r>
            <a:r>
              <a:rPr lang="zh-TW" altLang="en-US" dirty="0" smtClean="0"/>
              <a:t>唯基礎 根據</a:t>
            </a:r>
            <a:r>
              <a:rPr lang="en-US" altLang="zh-TW" dirty="0" smtClean="0"/>
              <a:t>normalized CP</a:t>
            </a:r>
            <a:r>
              <a:rPr lang="zh-TW" altLang="en-US" dirty="0" smtClean="0"/>
              <a:t>來選擇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得演算法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7625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這個演算法基本上是改進</a:t>
            </a:r>
            <a:r>
              <a:rPr lang="en-US" altLang="zh-TW" dirty="0" err="1" smtClean="0"/>
              <a:t>om</a:t>
            </a:r>
            <a:r>
              <a:rPr lang="zh-TW" altLang="en-US" dirty="0" smtClean="0"/>
              <a:t>在</a:t>
            </a:r>
            <a:r>
              <a:rPr lang="en-US" altLang="zh-TW" dirty="0" smtClean="0"/>
              <a:t>crossover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的方法 </a:t>
            </a:r>
            <a:endParaRPr lang="en-US" altLang="zh-TW" dirty="0" smtClean="0"/>
          </a:p>
          <a:p>
            <a:r>
              <a:rPr lang="zh-TW" altLang="en-US" dirty="0" smtClean="0"/>
              <a:t>我們把</a:t>
            </a:r>
            <a:r>
              <a:rPr lang="en-US" altLang="zh-TW" dirty="0" err="1" smtClean="0"/>
              <a:t>om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crossover</a:t>
            </a:r>
            <a:r>
              <a:rPr lang="zh-TW" altLang="en-US" dirty="0" smtClean="0"/>
              <a:t>擴充成兩個</a:t>
            </a:r>
            <a:r>
              <a:rPr lang="en-US" altLang="zh-TW" dirty="0" smtClean="0"/>
              <a:t>stage,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第一個</a:t>
            </a:r>
            <a:r>
              <a:rPr lang="en-US" altLang="zh-TW" baseline="0" dirty="0" smtClean="0"/>
              <a:t>stage</a:t>
            </a:r>
            <a:r>
              <a:rPr lang="zh-TW" altLang="en-US" baseline="0" dirty="0" smtClean="0"/>
              <a:t>用原本的某些</a:t>
            </a:r>
            <a:r>
              <a:rPr lang="en-US" altLang="zh-TW" baseline="0" dirty="0" smtClean="0"/>
              <a:t>mask</a:t>
            </a:r>
            <a:r>
              <a:rPr lang="zh-TW" altLang="en-US" baseline="0" dirty="0" smtClean="0"/>
              <a:t>先做一次</a:t>
            </a:r>
            <a:r>
              <a:rPr lang="en-US" altLang="zh-TW" baseline="0" dirty="0" err="1" smtClean="0"/>
              <a:t>om</a:t>
            </a:r>
            <a:endParaRPr lang="en-US" altLang="zh-TW" baseline="0" dirty="0" smtClean="0"/>
          </a:p>
          <a:p>
            <a:r>
              <a:rPr lang="zh-TW" altLang="en-US" baseline="0" dirty="0" smtClean="0"/>
              <a:t>順便預估</a:t>
            </a:r>
            <a:r>
              <a:rPr lang="en-US" altLang="zh-TW" baseline="0" dirty="0" smtClean="0"/>
              <a:t>mask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CP</a:t>
            </a:r>
            <a:r>
              <a:rPr lang="zh-TW" altLang="en-US" baseline="0" dirty="0" smtClean="0"/>
              <a:t>值，這個</a:t>
            </a:r>
            <a:r>
              <a:rPr lang="en-US" altLang="zh-TW" baseline="0" dirty="0" smtClean="0"/>
              <a:t>stage</a:t>
            </a:r>
            <a:r>
              <a:rPr lang="zh-TW" altLang="en-US" baseline="0" dirty="0" smtClean="0"/>
              <a:t>會產生一組稱為</a:t>
            </a:r>
            <a:r>
              <a:rPr lang="en-US" altLang="zh-TW" baseline="0" dirty="0" err="1" smtClean="0"/>
              <a:t>ometa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暫時的 </a:t>
            </a:r>
            <a:r>
              <a:rPr lang="en-US" altLang="zh-TW" baseline="0" dirty="0" smtClean="0"/>
              <a:t>offspring population</a:t>
            </a:r>
          </a:p>
          <a:p>
            <a:r>
              <a:rPr lang="zh-TW" altLang="en-US" baseline="0" dirty="0" smtClean="0"/>
              <a:t>利用預估的</a:t>
            </a:r>
            <a:r>
              <a:rPr lang="en-US" altLang="zh-TW" baseline="0" dirty="0" smtClean="0"/>
              <a:t>CP</a:t>
            </a:r>
            <a:r>
              <a:rPr lang="zh-TW" altLang="en-US" baseline="0" dirty="0" smtClean="0"/>
              <a:t>值我們會選出若干比</a:t>
            </a:r>
            <a:r>
              <a:rPr lang="en-US" altLang="zh-TW" baseline="0" dirty="0" smtClean="0"/>
              <a:t>promising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mask</a:t>
            </a:r>
          </a:p>
          <a:p>
            <a:r>
              <a:rPr lang="zh-TW" altLang="en-US" baseline="0" dirty="0" smtClean="0"/>
              <a:t>在第二個</a:t>
            </a:r>
            <a:r>
              <a:rPr lang="en-US" altLang="zh-TW" baseline="0" dirty="0" smtClean="0"/>
              <a:t>stage</a:t>
            </a:r>
            <a:r>
              <a:rPr lang="zh-TW" altLang="en-US" baseline="0" dirty="0" smtClean="0"/>
              <a:t>的時候我們就再</a:t>
            </a:r>
            <a:r>
              <a:rPr lang="en-US" altLang="zh-TW" baseline="0" dirty="0" smtClean="0"/>
              <a:t>apply </a:t>
            </a:r>
            <a:r>
              <a:rPr lang="zh-TW" altLang="en-US" baseline="0" dirty="0" smtClean="0"/>
              <a:t>這些</a:t>
            </a:r>
            <a:r>
              <a:rPr lang="en-US" altLang="zh-TW" baseline="0" dirty="0" smtClean="0"/>
              <a:t>mask</a:t>
            </a:r>
            <a:r>
              <a:rPr lang="zh-TW" altLang="en-US" baseline="0" dirty="0" smtClean="0"/>
              <a:t>在</a:t>
            </a:r>
            <a:r>
              <a:rPr lang="en-US" altLang="zh-TW" baseline="0" dirty="0" err="1" smtClean="0"/>
              <a:t>ometa</a:t>
            </a:r>
            <a:r>
              <a:rPr lang="zh-TW" altLang="en-US" baseline="0" dirty="0" smtClean="0"/>
              <a:t>上面</a:t>
            </a:r>
            <a:endParaRPr lang="en-US" altLang="zh-TW" dirty="0" smtClean="0"/>
          </a:p>
          <a:p>
            <a:r>
              <a:rPr lang="zh-TW" altLang="en-US" dirty="0" smtClean="0"/>
              <a:t>選</a:t>
            </a:r>
            <a:r>
              <a:rPr lang="en-US" altLang="zh-TW" dirty="0" smtClean="0"/>
              <a:t>promising mask</a:t>
            </a:r>
            <a:r>
              <a:rPr lang="zh-TW" altLang="en-US" dirty="0" smtClean="0"/>
              <a:t>的方法基本上就是每個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跟自己的</a:t>
            </a:r>
            <a:r>
              <a:rPr lang="en-US" altLang="zh-TW" dirty="0" smtClean="0"/>
              <a:t>sub-mask</a:t>
            </a:r>
            <a:r>
              <a:rPr lang="zh-TW" altLang="en-US" dirty="0" smtClean="0"/>
              <a:t>比較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en-US" altLang="zh-TW" dirty="0" smtClean="0"/>
              <a:t>sub-mask</a:t>
            </a:r>
            <a:r>
              <a:rPr lang="zh-TW" altLang="en-US" dirty="0" smtClean="0"/>
              <a:t>的平均的</a:t>
            </a:r>
            <a:r>
              <a:rPr lang="en-US" altLang="zh-TW" dirty="0" smtClean="0"/>
              <a:t>normalized </a:t>
            </a:r>
            <a:r>
              <a:rPr lang="en-US" altLang="zh-TW" dirty="0" err="1" smtClean="0"/>
              <a:t>cp</a:t>
            </a:r>
            <a:r>
              <a:rPr lang="zh-TW" altLang="en-US" dirty="0" smtClean="0"/>
              <a:t>比自己的</a:t>
            </a:r>
            <a:r>
              <a:rPr lang="en-US" altLang="zh-TW" dirty="0" smtClean="0"/>
              <a:t>normalized </a:t>
            </a:r>
            <a:r>
              <a:rPr lang="en-US" altLang="zh-TW" dirty="0" err="1" smtClean="0"/>
              <a:t>cp</a:t>
            </a:r>
            <a:r>
              <a:rPr lang="zh-TW" altLang="en-US" dirty="0" smtClean="0"/>
              <a:t>還要大</a:t>
            </a:r>
            <a:endParaRPr lang="en-US" altLang="zh-TW" dirty="0" smtClean="0"/>
          </a:p>
          <a:p>
            <a:r>
              <a:rPr lang="zh-TW" altLang="en-US" dirty="0" smtClean="0"/>
              <a:t>那我們就知道要繼續往下選</a:t>
            </a:r>
            <a:endParaRPr lang="en-US" altLang="zh-TW" dirty="0" smtClean="0"/>
          </a:p>
          <a:p>
            <a:r>
              <a:rPr lang="zh-TW" altLang="en-US" dirty="0" smtClean="0"/>
              <a:t>比如說圖中</a:t>
            </a:r>
            <a:r>
              <a:rPr lang="en-US" altLang="zh-TW" dirty="0" smtClean="0"/>
              <a:t>123456</a:t>
            </a:r>
            <a:r>
              <a:rPr lang="en-US" altLang="zh-TW" baseline="0" dirty="0" smtClean="0"/>
              <a:t>  normalize CP</a:t>
            </a:r>
            <a:r>
              <a:rPr lang="zh-TW" altLang="en-US" baseline="0" dirty="0" smtClean="0"/>
              <a:t>直比 </a:t>
            </a:r>
            <a:r>
              <a:rPr lang="en-US" altLang="zh-TW" baseline="0" dirty="0" smtClean="0"/>
              <a:t>123 456</a:t>
            </a:r>
            <a:r>
              <a:rPr lang="zh-TW" altLang="en-US" baseline="0" dirty="0" smtClean="0"/>
              <a:t>的平均低 所以我們就繼續往下選</a:t>
            </a:r>
            <a:endParaRPr lang="en-US" altLang="zh-TW" baseline="0" dirty="0" smtClean="0"/>
          </a:p>
          <a:p>
            <a:r>
              <a:rPr lang="zh-TW" altLang="en-US" dirty="0" smtClean="0"/>
              <a:t>那像</a:t>
            </a:r>
            <a:r>
              <a:rPr lang="en-US" altLang="zh-TW" dirty="0" smtClean="0"/>
              <a:t>789</a:t>
            </a:r>
            <a:r>
              <a:rPr lang="zh-TW" altLang="en-US" dirty="0" smtClean="0"/>
              <a:t>因為他的</a:t>
            </a:r>
            <a:r>
              <a:rPr lang="en-US" altLang="zh-TW" dirty="0" smtClean="0"/>
              <a:t>normalize </a:t>
            </a:r>
            <a:r>
              <a:rPr lang="en-US" altLang="zh-TW" dirty="0" err="1" smtClean="0"/>
              <a:t>cp</a:t>
            </a:r>
            <a:r>
              <a:rPr lang="en-US" altLang="zh-TW" dirty="0" smtClean="0"/>
              <a:t> </a:t>
            </a:r>
            <a:r>
              <a:rPr lang="zh-TW" altLang="en-US" dirty="0" smtClean="0"/>
              <a:t>比他的的</a:t>
            </a:r>
            <a:r>
              <a:rPr lang="en-US" altLang="zh-TW" dirty="0" smtClean="0"/>
              <a:t>sub-mask</a:t>
            </a:r>
            <a:r>
              <a:rPr lang="zh-TW" altLang="en-US" dirty="0" smtClean="0"/>
              <a:t>得</a:t>
            </a:r>
            <a:r>
              <a:rPr lang="en-US" altLang="zh-TW" dirty="0" smtClean="0"/>
              <a:t>CP</a:t>
            </a:r>
            <a:r>
              <a:rPr lang="zh-TW" altLang="en-US" dirty="0" smtClean="0"/>
              <a:t>值平均還高，所以我們就不繼續往下切了</a:t>
            </a:r>
            <a:endParaRPr lang="en-US" altLang="zh-TW" dirty="0" smtClean="0"/>
          </a:p>
          <a:p>
            <a:r>
              <a:rPr lang="zh-TW" altLang="en-US" dirty="0" smtClean="0"/>
              <a:t>那根據這樣的方法我們就會得到像下面得這樣一組</a:t>
            </a:r>
            <a:r>
              <a:rPr lang="en-US" altLang="zh-TW" dirty="0" smtClean="0"/>
              <a:t>disjoint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mask </a:t>
            </a:r>
            <a:r>
              <a:rPr lang="zh-TW" altLang="en-US" dirty="0" smtClean="0"/>
              <a:t>了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33891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那我們在</a:t>
            </a:r>
            <a:r>
              <a:rPr lang="en-US" altLang="zh-TW" dirty="0" smtClean="0"/>
              <a:t>stage 1 </a:t>
            </a:r>
            <a:r>
              <a:rPr lang="zh-TW" altLang="en-US" dirty="0" smtClean="0"/>
              <a:t>計算</a:t>
            </a:r>
            <a:r>
              <a:rPr lang="en-US" altLang="zh-TW" dirty="0" err="1" smtClean="0"/>
              <a:t>cp</a:t>
            </a:r>
            <a:r>
              <a:rPr lang="zh-TW" altLang="en-US" dirty="0" smtClean="0"/>
              <a:t>值得方法主要就是利用填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的方式先算不同</a:t>
            </a:r>
            <a:r>
              <a:rPr lang="en-US" altLang="zh-TW" dirty="0" smtClean="0"/>
              <a:t>schemata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fitness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rank</a:t>
            </a:r>
          </a:p>
          <a:p>
            <a:r>
              <a:rPr lang="zh-TW" altLang="en-US" dirty="0" smtClean="0"/>
              <a:t>有了</a:t>
            </a:r>
            <a:r>
              <a:rPr lang="en-US" altLang="zh-TW" dirty="0" smtClean="0"/>
              <a:t>rank</a:t>
            </a:r>
            <a:r>
              <a:rPr lang="zh-TW" altLang="en-US" dirty="0" smtClean="0"/>
              <a:t>資訊後我們就可以算</a:t>
            </a:r>
            <a:r>
              <a:rPr lang="en-US" altLang="zh-TW" dirty="0" smtClean="0"/>
              <a:t>normalized CP</a:t>
            </a:r>
          </a:p>
          <a:p>
            <a:r>
              <a:rPr lang="en-US" altLang="zh-TW" dirty="0" smtClean="0"/>
              <a:t>Normalized CP</a:t>
            </a:r>
            <a:r>
              <a:rPr lang="zh-TW" altLang="en-US" dirty="0" smtClean="0"/>
              <a:t>的分母是</a:t>
            </a:r>
            <a:r>
              <a:rPr lang="en-US" altLang="zh-TW" dirty="0" smtClean="0"/>
              <a:t>highest rank</a:t>
            </a:r>
            <a:r>
              <a:rPr lang="zh-TW" altLang="en-US" dirty="0" smtClean="0"/>
              <a:t>乘</a:t>
            </a:r>
            <a:r>
              <a:rPr lang="en-US" altLang="zh-TW" dirty="0" smtClean="0"/>
              <a:t>entropy</a:t>
            </a:r>
          </a:p>
          <a:p>
            <a:r>
              <a:rPr lang="zh-TW" altLang="en-US" dirty="0" smtClean="0"/>
              <a:t>兩個都可以由</a:t>
            </a:r>
            <a:r>
              <a:rPr lang="en-US" altLang="zh-TW" dirty="0" smtClean="0"/>
              <a:t>population</a:t>
            </a:r>
            <a:r>
              <a:rPr lang="zh-TW" altLang="en-US" dirty="0" smtClean="0"/>
              <a:t>直接算出來</a:t>
            </a:r>
            <a:endParaRPr lang="en-US" altLang="zh-TW" dirty="0" smtClean="0"/>
          </a:p>
          <a:p>
            <a:r>
              <a:rPr lang="zh-TW" altLang="en-US" dirty="0" smtClean="0"/>
              <a:t>但是分子的</a:t>
            </a:r>
            <a:r>
              <a:rPr lang="en-US" altLang="zh-TW" dirty="0" smtClean="0"/>
              <a:t>CP</a:t>
            </a:r>
            <a:r>
              <a:rPr lang="zh-TW" altLang="en-US" dirty="0" smtClean="0"/>
              <a:t>值我們必須實際的重複拿兩條</a:t>
            </a:r>
            <a:r>
              <a:rPr lang="en-US" altLang="zh-TW" dirty="0" smtClean="0"/>
              <a:t>chromosome</a:t>
            </a:r>
            <a:r>
              <a:rPr lang="zh-TW" altLang="en-US" dirty="0" smtClean="0"/>
              <a:t>來</a:t>
            </a:r>
            <a:r>
              <a:rPr lang="en-US" altLang="zh-TW" dirty="0" smtClean="0"/>
              <a:t>donate</a:t>
            </a:r>
          </a:p>
          <a:p>
            <a:r>
              <a:rPr lang="zh-TW" altLang="en-US" baseline="0" dirty="0" smtClean="0"/>
              <a:t>算算看不同得</a:t>
            </a:r>
            <a:r>
              <a:rPr lang="en-US" altLang="zh-TW" baseline="0" dirty="0" smtClean="0"/>
              <a:t>mask</a:t>
            </a:r>
            <a:r>
              <a:rPr lang="zh-TW" altLang="en-US" baseline="0" dirty="0" smtClean="0"/>
              <a:t>分別用了幾次當作他的</a:t>
            </a:r>
            <a:r>
              <a:rPr lang="en-US" altLang="zh-TW" baseline="0" dirty="0" smtClean="0"/>
              <a:t>cost</a:t>
            </a:r>
            <a:r>
              <a:rPr lang="zh-TW" altLang="en-US" baseline="0" dirty="0" smtClean="0"/>
              <a:t>還有他的總共造成的</a:t>
            </a:r>
            <a:r>
              <a:rPr lang="en-US" altLang="zh-TW" baseline="0" dirty="0" smtClean="0"/>
              <a:t>rank</a:t>
            </a:r>
            <a:r>
              <a:rPr lang="zh-TW" altLang="en-US" baseline="0" dirty="0" smtClean="0"/>
              <a:t>的進步量當作他的</a:t>
            </a:r>
            <a:r>
              <a:rPr lang="en-US" altLang="zh-TW" baseline="0" dirty="0" smtClean="0"/>
              <a:t>gain</a:t>
            </a:r>
          </a:p>
          <a:p>
            <a:r>
              <a:rPr lang="zh-TW" altLang="en-US" baseline="0" dirty="0" smtClean="0"/>
              <a:t>然後我們就可以估測</a:t>
            </a:r>
            <a:r>
              <a:rPr lang="en-US" altLang="zh-TW" baseline="0" dirty="0" smtClean="0"/>
              <a:t>CP</a:t>
            </a:r>
            <a:r>
              <a:rPr lang="zh-TW" altLang="en-US" baseline="0" dirty="0" smtClean="0"/>
              <a:t>直是</a:t>
            </a:r>
            <a:r>
              <a:rPr lang="en-US" altLang="zh-TW" baseline="0" dirty="0" smtClean="0"/>
              <a:t>total gain / total cost</a:t>
            </a:r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那因為我們是利用</a:t>
            </a:r>
            <a:r>
              <a:rPr lang="en-US" altLang="zh-TW" baseline="0" dirty="0" smtClean="0"/>
              <a:t>OM</a:t>
            </a:r>
            <a:r>
              <a:rPr lang="zh-TW" altLang="en-US" baseline="0" dirty="0" smtClean="0"/>
              <a:t>來估測</a:t>
            </a:r>
            <a:r>
              <a:rPr lang="en-US" altLang="zh-TW" baseline="0" dirty="0" smtClean="0"/>
              <a:t>CP</a:t>
            </a:r>
            <a:r>
              <a:rPr lang="zh-TW" altLang="en-US" baseline="0" dirty="0" smtClean="0"/>
              <a:t>值所以對於每個</a:t>
            </a:r>
            <a:r>
              <a:rPr lang="en-US" altLang="zh-TW" baseline="0" dirty="0" smtClean="0"/>
              <a:t>receiver</a:t>
            </a:r>
            <a:r>
              <a:rPr lang="zh-TW" altLang="en-US" baseline="0" dirty="0" smtClean="0"/>
              <a:t>我們都要選擇要用哪些</a:t>
            </a:r>
            <a:r>
              <a:rPr lang="en-US" altLang="zh-TW" baseline="0" dirty="0" smtClean="0"/>
              <a:t>mask</a:t>
            </a:r>
          </a:p>
          <a:p>
            <a:r>
              <a:rPr lang="zh-TW" altLang="en-US" baseline="0" dirty="0" smtClean="0"/>
              <a:t>那這邊我試了兩種方法</a:t>
            </a:r>
            <a:endParaRPr lang="en-US" altLang="zh-TW" baseline="0" dirty="0" smtClean="0"/>
          </a:p>
          <a:p>
            <a:r>
              <a:rPr lang="zh-TW" altLang="en-US" baseline="0" dirty="0" smtClean="0"/>
              <a:t>第一種事把</a:t>
            </a:r>
            <a:r>
              <a:rPr lang="en-US" altLang="zh-TW" baseline="0" dirty="0" smtClean="0"/>
              <a:t>LT</a:t>
            </a:r>
            <a:r>
              <a:rPr lang="zh-TW" altLang="en-US" baseline="0" dirty="0" smtClean="0"/>
              <a:t>分層，然後每個</a:t>
            </a:r>
            <a:r>
              <a:rPr lang="en-US" altLang="zh-TW" baseline="0" dirty="0" smtClean="0"/>
              <a:t>receiver</a:t>
            </a:r>
            <a:r>
              <a:rPr lang="zh-TW" altLang="en-US" baseline="0" dirty="0" smtClean="0"/>
              <a:t>只用一層的</a:t>
            </a:r>
            <a:r>
              <a:rPr lang="en-US" altLang="zh-TW" baseline="0" dirty="0" smtClean="0"/>
              <a:t>mask</a:t>
            </a:r>
            <a:r>
              <a:rPr lang="zh-TW" altLang="en-US" baseline="0" dirty="0" smtClean="0"/>
              <a:t>來</a:t>
            </a:r>
            <a:r>
              <a:rPr lang="en-US" altLang="zh-TW" baseline="0" dirty="0" smtClean="0"/>
              <a:t>donate</a:t>
            </a:r>
          </a:p>
          <a:p>
            <a:r>
              <a:rPr lang="zh-TW" altLang="en-US" baseline="0" dirty="0" smtClean="0"/>
              <a:t>比如說項下面得圖，第一層得</a:t>
            </a:r>
            <a:r>
              <a:rPr lang="en-US" altLang="zh-TW" baseline="0" dirty="0" smtClean="0"/>
              <a:t>mask</a:t>
            </a:r>
            <a:r>
              <a:rPr lang="zh-TW" altLang="en-US" baseline="0" dirty="0" smtClean="0"/>
              <a:t>我</a:t>
            </a:r>
            <a:r>
              <a:rPr lang="en-US" altLang="zh-TW" baseline="0" dirty="0" smtClean="0"/>
              <a:t>apply</a:t>
            </a:r>
            <a:r>
              <a:rPr lang="zh-TW" altLang="en-US" baseline="0" dirty="0" smtClean="0"/>
              <a:t>在</a:t>
            </a:r>
            <a:r>
              <a:rPr lang="en-US" altLang="zh-TW" baseline="0" dirty="0" smtClean="0"/>
              <a:t>1,5,9,</a:t>
            </a:r>
            <a:r>
              <a:rPr lang="zh-TW" altLang="en-US" baseline="0" dirty="0" smtClean="0"/>
              <a:t>等等</a:t>
            </a:r>
            <a:r>
              <a:rPr lang="en-US" altLang="zh-TW" baseline="0" dirty="0" smtClean="0"/>
              <a:t>receiver</a:t>
            </a:r>
          </a:p>
          <a:p>
            <a:r>
              <a:rPr lang="zh-TW" altLang="en-US" baseline="0" dirty="0" smtClean="0"/>
              <a:t>第二曾就</a:t>
            </a:r>
            <a:r>
              <a:rPr lang="en-US" altLang="zh-TW" baseline="0" dirty="0" smtClean="0"/>
              <a:t>apply</a:t>
            </a:r>
            <a:r>
              <a:rPr lang="zh-TW" altLang="en-US" baseline="0" dirty="0" smtClean="0"/>
              <a:t>在</a:t>
            </a:r>
            <a:r>
              <a:rPr lang="en-US" altLang="zh-TW" baseline="0" dirty="0" smtClean="0"/>
              <a:t>2,6,10</a:t>
            </a:r>
            <a:r>
              <a:rPr lang="zh-TW" altLang="en-US" baseline="0" dirty="0" smtClean="0"/>
              <a:t>等等</a:t>
            </a:r>
            <a:r>
              <a:rPr lang="en-US" altLang="zh-TW" baseline="0" dirty="0" smtClean="0"/>
              <a:t>receiver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那這種方法的好處就是 因為同一曾得</a:t>
            </a:r>
            <a:r>
              <a:rPr lang="en-US" altLang="zh-TW" baseline="0" dirty="0" smtClean="0"/>
              <a:t>mask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disjoint</a:t>
            </a:r>
            <a:r>
              <a:rPr lang="zh-TW" altLang="en-US" baseline="0" dirty="0" smtClean="0"/>
              <a:t>的，所以上面的</a:t>
            </a:r>
            <a:r>
              <a:rPr lang="en-US" altLang="zh-TW" baseline="0" dirty="0" smtClean="0"/>
              <a:t>mask</a:t>
            </a:r>
            <a:r>
              <a:rPr lang="zh-TW" altLang="en-US" baseline="0" dirty="0" smtClean="0"/>
              <a:t>不會影響到下面的</a:t>
            </a:r>
            <a:r>
              <a:rPr lang="en-US" altLang="zh-TW" baseline="0" dirty="0" smtClean="0"/>
              <a:t>mask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CP</a:t>
            </a:r>
            <a:r>
              <a:rPr lang="zh-TW" altLang="en-US" baseline="0" dirty="0" smtClean="0"/>
              <a:t>的估計值</a:t>
            </a:r>
            <a:endParaRPr lang="en-US" altLang="zh-TW" baseline="0" dirty="0" smtClean="0"/>
          </a:p>
          <a:p>
            <a:r>
              <a:rPr lang="zh-TW" altLang="en-US" baseline="0" dirty="0" smtClean="0"/>
              <a:t>但是這種方法做實驗會發現他的</a:t>
            </a:r>
            <a:r>
              <a:rPr lang="en-US" altLang="zh-TW" baseline="0" dirty="0" smtClean="0"/>
              <a:t>population size scale</a:t>
            </a:r>
            <a:r>
              <a:rPr lang="zh-TW" altLang="en-US" baseline="0" dirty="0" smtClean="0"/>
              <a:t>沒有很好</a:t>
            </a:r>
            <a:endParaRPr lang="en-US" altLang="zh-TW" baseline="0" dirty="0" smtClean="0"/>
          </a:p>
          <a:p>
            <a:r>
              <a:rPr lang="zh-TW" altLang="en-US" baseline="0" dirty="0" smtClean="0"/>
              <a:t>所以我後來又試了第二種版本，這次就不分層了，對每個</a:t>
            </a:r>
            <a:r>
              <a:rPr lang="en-US" altLang="zh-TW" baseline="0" dirty="0" smtClean="0"/>
              <a:t>receiver</a:t>
            </a:r>
            <a:r>
              <a:rPr lang="zh-TW" altLang="en-US" baseline="0" dirty="0" smtClean="0"/>
              <a:t>都會拿整顆</a:t>
            </a:r>
            <a:r>
              <a:rPr lang="en-US" altLang="zh-TW" baseline="0" dirty="0" smtClean="0"/>
              <a:t>LT</a:t>
            </a:r>
            <a:r>
              <a:rPr lang="zh-TW" altLang="en-US" baseline="0" dirty="0" smtClean="0"/>
              <a:t>去</a:t>
            </a:r>
            <a:r>
              <a:rPr lang="en-US" altLang="zh-TW" baseline="0" dirty="0" smtClean="0"/>
              <a:t>donate</a:t>
            </a:r>
          </a:p>
          <a:p>
            <a:r>
              <a:rPr lang="zh-TW" altLang="en-US" baseline="0" dirty="0" smtClean="0"/>
              <a:t>這樣一來</a:t>
            </a:r>
            <a:r>
              <a:rPr lang="en-US" altLang="zh-TW" baseline="0" dirty="0" smtClean="0"/>
              <a:t>stage 1  </a:t>
            </a:r>
            <a:r>
              <a:rPr lang="zh-TW" altLang="en-US" baseline="0" dirty="0" smtClean="0"/>
              <a:t>基本上就等於</a:t>
            </a:r>
            <a:r>
              <a:rPr lang="en-US" altLang="zh-TW" baseline="0" dirty="0" err="1" smtClean="0"/>
              <a:t>om</a:t>
            </a:r>
            <a:r>
              <a:rPr lang="zh-TW" altLang="en-US" baseline="0" dirty="0" smtClean="0"/>
              <a:t>＋</a:t>
            </a:r>
            <a:r>
              <a:rPr lang="en-US" altLang="zh-TW" baseline="0" dirty="0" err="1" smtClean="0"/>
              <a:t>lt</a:t>
            </a:r>
            <a:r>
              <a:rPr lang="zh-TW" altLang="en-US" baseline="0" dirty="0" smtClean="0"/>
              <a:t>，雖然這樣</a:t>
            </a:r>
            <a:r>
              <a:rPr lang="en-US" altLang="zh-TW" baseline="0" dirty="0" smtClean="0"/>
              <a:t>CP</a:t>
            </a:r>
            <a:r>
              <a:rPr lang="zh-TW" altLang="en-US" baseline="0" dirty="0" smtClean="0"/>
              <a:t>直估計試比較不准的，但是結果會發現他的</a:t>
            </a:r>
            <a:r>
              <a:rPr lang="en-US" altLang="zh-TW" baseline="0" dirty="0" smtClean="0"/>
              <a:t>population scale</a:t>
            </a:r>
            <a:r>
              <a:rPr lang="zh-TW" altLang="en-US" baseline="0" dirty="0" smtClean="0"/>
              <a:t>的比較好</a:t>
            </a:r>
            <a:endParaRPr lang="en-US" altLang="zh-TW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56592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dirty="0" smtClean="0"/>
              <a:t>這邊是我今天得</a:t>
            </a:r>
            <a:r>
              <a:rPr lang="en-US" altLang="zh-TW" dirty="0" smtClean="0"/>
              <a:t>outline</a:t>
            </a:r>
          </a:p>
          <a:p>
            <a:r>
              <a:rPr lang="zh-TW" altLang="en-US" dirty="0" smtClean="0"/>
              <a:t>我的論文主要在研究與改進</a:t>
            </a:r>
            <a:r>
              <a:rPr lang="en-US" altLang="zh-TW" dirty="0" smtClean="0"/>
              <a:t>optimal mixing</a:t>
            </a:r>
            <a:r>
              <a:rPr lang="zh-TW" altLang="en-US" dirty="0" smtClean="0"/>
              <a:t>演算法</a:t>
            </a:r>
            <a:r>
              <a:rPr lang="zh-TW" altLang="en-US" baseline="0" dirty="0" smtClean="0"/>
              <a:t> 他屬於一種</a:t>
            </a:r>
            <a:r>
              <a:rPr lang="en-US" altLang="zh-TW" baseline="0" dirty="0" smtClean="0"/>
              <a:t>model building </a:t>
            </a:r>
            <a:r>
              <a:rPr lang="en-US" altLang="zh-TW" baseline="0" dirty="0" err="1" smtClean="0"/>
              <a:t>ga</a:t>
            </a:r>
            <a:endParaRPr lang="en-US" altLang="zh-TW" baseline="0" dirty="0" smtClean="0"/>
          </a:p>
          <a:p>
            <a:r>
              <a:rPr lang="zh-TW" altLang="en-US" dirty="0" smtClean="0"/>
              <a:t>所以我會先為大家介紹</a:t>
            </a:r>
            <a:r>
              <a:rPr lang="en-US" altLang="zh-TW" dirty="0" smtClean="0"/>
              <a:t>model building </a:t>
            </a:r>
            <a:r>
              <a:rPr lang="en-US" altLang="zh-TW" dirty="0" err="1" smtClean="0"/>
              <a:t>ga</a:t>
            </a:r>
            <a:endParaRPr lang="en-US" altLang="zh-TW" dirty="0" smtClean="0"/>
          </a:p>
          <a:p>
            <a:r>
              <a:rPr lang="zh-TW" altLang="en-US" dirty="0" smtClean="0"/>
              <a:t>接著我會從一個實驗出發，向各位介紹我研究</a:t>
            </a:r>
            <a:r>
              <a:rPr lang="en-US" altLang="zh-TW" dirty="0" smtClean="0"/>
              <a:t>optimal mixing</a:t>
            </a:r>
            <a:r>
              <a:rPr lang="zh-TW" altLang="en-US" dirty="0" smtClean="0"/>
              <a:t>得動機以及方向</a:t>
            </a:r>
            <a:endParaRPr lang="en-US" altLang="zh-TW" dirty="0" smtClean="0"/>
          </a:p>
          <a:p>
            <a:r>
              <a:rPr lang="zh-TW" altLang="en-US" dirty="0" smtClean="0"/>
              <a:t>影響</a:t>
            </a:r>
            <a:r>
              <a:rPr lang="en-US" altLang="zh-TW" dirty="0" smtClean="0"/>
              <a:t>Optimal mixing performance</a:t>
            </a:r>
            <a:r>
              <a:rPr lang="zh-TW" altLang="en-US" dirty="0" smtClean="0"/>
              <a:t>很關鍵得部份是他使用得</a:t>
            </a:r>
            <a:r>
              <a:rPr lang="en-US" altLang="zh-TW" dirty="0" smtClean="0"/>
              <a:t>mask</a:t>
            </a:r>
          </a:p>
          <a:p>
            <a:r>
              <a:rPr lang="zh-TW" altLang="en-US" dirty="0" smtClean="0"/>
              <a:t>我會再第三部份向各位介紹我是如何分析不同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帶來得影響</a:t>
            </a:r>
            <a:endParaRPr lang="en-US" altLang="zh-TW" dirty="0" smtClean="0"/>
          </a:p>
          <a:p>
            <a:r>
              <a:rPr lang="zh-TW" altLang="en-US" dirty="0" smtClean="0"/>
              <a:t>接著我會向個為闡明如何利用這些分析，改良原本得</a:t>
            </a:r>
            <a:r>
              <a:rPr lang="en-US" altLang="zh-TW" dirty="0" smtClean="0"/>
              <a:t>optimal mixing</a:t>
            </a:r>
          </a:p>
          <a:p>
            <a:r>
              <a:rPr lang="zh-TW" altLang="en-US" dirty="0" smtClean="0"/>
              <a:t>最後我會為今天得報告做個總結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41775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接下來我</a:t>
            </a:r>
            <a:r>
              <a:rPr lang="en-US" altLang="zh-TW" dirty="0" smtClean="0"/>
              <a:t>show</a:t>
            </a:r>
            <a:r>
              <a:rPr lang="zh-TW" altLang="en-US" dirty="0" smtClean="0"/>
              <a:t>一下我的演算法在一些問題上的</a:t>
            </a:r>
            <a:r>
              <a:rPr lang="en-US" altLang="zh-TW" dirty="0" smtClean="0"/>
              <a:t>performance</a:t>
            </a:r>
          </a:p>
          <a:p>
            <a:r>
              <a:rPr lang="zh-TW" altLang="en-US" dirty="0" smtClean="0"/>
              <a:t>除了</a:t>
            </a:r>
            <a:r>
              <a:rPr lang="en-US" altLang="zh-TW" dirty="0" err="1" smtClean="0"/>
              <a:t>onemax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mk</a:t>
            </a:r>
            <a:r>
              <a:rPr lang="en-US" altLang="zh-TW" dirty="0" smtClean="0"/>
              <a:t> trap</a:t>
            </a:r>
            <a:r>
              <a:rPr lang="zh-TW" altLang="en-US" dirty="0" smtClean="0"/>
              <a:t>外，為了討論再</a:t>
            </a:r>
            <a:r>
              <a:rPr lang="en-US" altLang="zh-TW" dirty="0" smtClean="0"/>
              <a:t>general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上的</a:t>
            </a:r>
            <a:r>
              <a:rPr lang="en-US" altLang="zh-TW" dirty="0" smtClean="0"/>
              <a:t>performance</a:t>
            </a:r>
          </a:p>
          <a:p>
            <a:r>
              <a:rPr lang="zh-TW" altLang="en-US" dirty="0" smtClean="0"/>
              <a:t>我也測試了沒有</a:t>
            </a:r>
            <a:r>
              <a:rPr lang="en-US" altLang="zh-TW" dirty="0" smtClean="0"/>
              <a:t>overlap 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nk</a:t>
            </a:r>
            <a:r>
              <a:rPr lang="en-US" altLang="zh-TW" dirty="0" smtClean="0"/>
              <a:t> landscape</a:t>
            </a:r>
            <a:r>
              <a:rPr lang="zh-TW" altLang="en-US" dirty="0" smtClean="0"/>
              <a:t>問題</a:t>
            </a:r>
            <a:endParaRPr lang="en-US" altLang="zh-TW" dirty="0" smtClean="0"/>
          </a:p>
          <a:p>
            <a:r>
              <a:rPr lang="zh-TW" altLang="en-US" dirty="0" smtClean="0"/>
              <a:t>他跟</a:t>
            </a:r>
            <a:r>
              <a:rPr lang="en-US" altLang="zh-TW" dirty="0" smtClean="0"/>
              <a:t>trap</a:t>
            </a:r>
            <a:r>
              <a:rPr lang="zh-TW" altLang="en-US" dirty="0" smtClean="0"/>
              <a:t>一樣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bit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行程一個</a:t>
            </a:r>
            <a:r>
              <a:rPr lang="en-US" altLang="zh-TW" baseline="0" dirty="0" smtClean="0"/>
              <a:t>group</a:t>
            </a:r>
          </a:p>
          <a:p>
            <a:r>
              <a:rPr lang="zh-TW" altLang="en-US" dirty="0" smtClean="0"/>
              <a:t>但是一個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的</a:t>
            </a:r>
            <a:r>
              <a:rPr lang="en-US" altLang="zh-TW" dirty="0" smtClean="0"/>
              <a:t>2^k</a:t>
            </a:r>
            <a:r>
              <a:rPr lang="zh-TW" altLang="en-US" dirty="0" smtClean="0"/>
              <a:t>種</a:t>
            </a:r>
            <a:r>
              <a:rPr lang="en-US" altLang="zh-TW" dirty="0" smtClean="0"/>
              <a:t>schemata</a:t>
            </a:r>
            <a:r>
              <a:rPr lang="zh-TW" altLang="en-US" dirty="0" smtClean="0"/>
              <a:t>會被任意</a:t>
            </a:r>
            <a:r>
              <a:rPr lang="en-US" altLang="zh-TW" dirty="0" smtClean="0"/>
              <a:t>assign </a:t>
            </a:r>
            <a:r>
              <a:rPr lang="zh-TW" altLang="en-US" dirty="0" smtClean="0"/>
              <a:t>一個介於</a:t>
            </a:r>
            <a:r>
              <a:rPr lang="en-US" altLang="zh-TW" dirty="0" smtClean="0"/>
              <a:t>0~1</a:t>
            </a:r>
            <a:r>
              <a:rPr lang="zh-TW" altLang="en-US" dirty="0" smtClean="0"/>
              <a:t>中間的</a:t>
            </a:r>
            <a:r>
              <a:rPr lang="en-US" altLang="zh-TW" dirty="0" smtClean="0"/>
              <a:t>fitness</a:t>
            </a:r>
            <a:r>
              <a:rPr lang="zh-TW" altLang="en-US" dirty="0" smtClean="0"/>
              <a:t>直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由於這樣的</a:t>
            </a:r>
            <a:r>
              <a:rPr lang="en-US" altLang="zh-TW" dirty="0" smtClean="0"/>
              <a:t>fitness function k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bit </a:t>
            </a:r>
            <a:r>
              <a:rPr lang="zh-TW" altLang="en-US" dirty="0" smtClean="0"/>
              <a:t>不一定會需要</a:t>
            </a:r>
            <a:r>
              <a:rPr lang="en-US" altLang="zh-TW" dirty="0" err="1" smtClean="0"/>
              <a:t>ga</a:t>
            </a:r>
            <a:r>
              <a:rPr lang="zh-TW" altLang="en-US" dirty="0" smtClean="0"/>
              <a:t>在</a:t>
            </a:r>
            <a:r>
              <a:rPr lang="en-US" altLang="zh-TW" dirty="0" smtClean="0"/>
              <a:t>crossover</a:t>
            </a:r>
            <a:r>
              <a:rPr lang="zh-TW" altLang="en-US" dirty="0" smtClean="0"/>
              <a:t>一起交換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所以這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bit</a:t>
            </a:r>
            <a:r>
              <a:rPr lang="zh-TW" altLang="en-US" dirty="0" smtClean="0"/>
              <a:t>不一定會形成一個</a:t>
            </a:r>
            <a:r>
              <a:rPr lang="en-US" altLang="zh-TW" dirty="0" smtClean="0"/>
              <a:t>BB</a:t>
            </a:r>
          </a:p>
        </p:txBody>
      </p:sp>
    </p:spTree>
    <p:extLst>
      <p:ext uri="{BB962C8B-B14F-4D97-AF65-F5344CB8AC3E}">
        <p14:creationId xmlns:p14="http://schemas.microsoft.com/office/powerpoint/2010/main" val="348405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</a:t>
            </a:r>
            <a:r>
              <a:rPr lang="en-US" altLang="zh-TW" dirty="0" err="1" smtClean="0"/>
              <a:t>onemax</a:t>
            </a:r>
            <a:r>
              <a:rPr lang="zh-TW" altLang="en-US" dirty="0" smtClean="0"/>
              <a:t>得結果</a:t>
            </a:r>
            <a:endParaRPr lang="en-US" altLang="zh-TW" dirty="0" smtClean="0"/>
          </a:p>
          <a:p>
            <a:r>
              <a:rPr lang="zh-TW" altLang="en-US" dirty="0" smtClean="0"/>
              <a:t>橫軸是問題得長度</a:t>
            </a:r>
            <a:endParaRPr lang="en-US" altLang="zh-TW" dirty="0" smtClean="0"/>
          </a:p>
          <a:p>
            <a:r>
              <a:rPr lang="zh-TW" altLang="en-US" dirty="0" smtClean="0"/>
              <a:t>縱軸分別是</a:t>
            </a:r>
            <a:r>
              <a:rPr lang="en-US" altLang="zh-TW" dirty="0" err="1" smtClean="0"/>
              <a:t>nfe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population size</a:t>
            </a:r>
          </a:p>
          <a:p>
            <a:r>
              <a:rPr lang="zh-TW" altLang="en-US" dirty="0" smtClean="0"/>
              <a:t>藍色得</a:t>
            </a:r>
            <a:r>
              <a:rPr lang="en-US" altLang="zh-TW" dirty="0" smtClean="0"/>
              <a:t>OMCPE1</a:t>
            </a:r>
            <a:r>
              <a:rPr lang="zh-TW" altLang="en-US" dirty="0" smtClean="0"/>
              <a:t>是剛剛說得在</a:t>
            </a:r>
            <a:r>
              <a:rPr lang="en-US" altLang="zh-TW" dirty="0" smtClean="0"/>
              <a:t>stage 1 OM</a:t>
            </a:r>
            <a:r>
              <a:rPr lang="zh-TW" altLang="en-US" dirty="0" smtClean="0"/>
              <a:t>使用不同層得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得方法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紅色得</a:t>
            </a:r>
            <a:r>
              <a:rPr lang="en-US" altLang="zh-TW" dirty="0" smtClean="0"/>
              <a:t>OMCPE2</a:t>
            </a:r>
            <a:r>
              <a:rPr lang="zh-TW" altLang="en-US" dirty="0" smtClean="0"/>
              <a:t>則是在</a:t>
            </a:r>
            <a:r>
              <a:rPr lang="en-US" altLang="zh-TW" dirty="0" smtClean="0"/>
              <a:t>stage 1 OM</a:t>
            </a:r>
            <a:r>
              <a:rPr lang="zh-TW" altLang="en-US" dirty="0" smtClean="0"/>
              <a:t>使用整顆</a:t>
            </a:r>
            <a:r>
              <a:rPr lang="en-US" altLang="zh-TW" dirty="0" err="1" smtClean="0"/>
              <a:t>lt</a:t>
            </a:r>
            <a:r>
              <a:rPr lang="zh-TW" altLang="en-US" dirty="0" smtClean="0"/>
              <a:t>得方法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黑色則是原本的</a:t>
            </a:r>
            <a:r>
              <a:rPr lang="en-US" altLang="zh-TW" dirty="0" smtClean="0"/>
              <a:t>OM+LT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那在</a:t>
            </a:r>
            <a:r>
              <a:rPr lang="en-US" altLang="zh-TW" dirty="0" err="1" smtClean="0"/>
              <a:t>onemax</a:t>
            </a:r>
            <a:r>
              <a:rPr lang="zh-TW" altLang="en-US" dirty="0" smtClean="0"/>
              <a:t>這個問題裡面</a:t>
            </a:r>
            <a:r>
              <a:rPr lang="en-US" altLang="zh-TW" dirty="0" smtClean="0"/>
              <a:t>OMCPE1</a:t>
            </a:r>
            <a:r>
              <a:rPr lang="zh-TW" altLang="en-US" dirty="0" smtClean="0"/>
              <a:t>和</a:t>
            </a:r>
            <a:r>
              <a:rPr lang="en-US" altLang="zh-TW" dirty="0" smtClean="0"/>
              <a:t>OMCPE2</a:t>
            </a:r>
            <a:r>
              <a:rPr lang="zh-TW" altLang="en-US" dirty="0" smtClean="0"/>
              <a:t>基本上在</a:t>
            </a:r>
            <a:r>
              <a:rPr lang="en-US" altLang="zh-TW" dirty="0" smtClean="0"/>
              <a:t>problem length&lt;400</a:t>
            </a:r>
            <a:r>
              <a:rPr lang="zh-TW" altLang="en-US" dirty="0" smtClean="0"/>
              <a:t>得問題都還沒辦法打敗</a:t>
            </a:r>
            <a:r>
              <a:rPr lang="en-US" altLang="zh-TW" dirty="0" smtClean="0"/>
              <a:t>OM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至於</a:t>
            </a:r>
            <a:r>
              <a:rPr lang="en-US" altLang="zh-TW" dirty="0" smtClean="0"/>
              <a:t>Omcpe1</a:t>
            </a:r>
            <a:r>
              <a:rPr lang="zh-TW" altLang="en-US" dirty="0" smtClean="0"/>
              <a:t>和</a:t>
            </a:r>
            <a:r>
              <a:rPr lang="en-US" altLang="zh-TW" dirty="0" smtClean="0"/>
              <a:t>OMCPE2</a:t>
            </a:r>
            <a:r>
              <a:rPr lang="zh-TW" altLang="en-US" dirty="0" smtClean="0"/>
              <a:t>主要得差別再兩者者得</a:t>
            </a:r>
            <a:r>
              <a:rPr lang="en-US" altLang="zh-TW" dirty="0" smtClean="0"/>
              <a:t>population</a:t>
            </a:r>
            <a:r>
              <a:rPr lang="zh-TW" altLang="en-US" dirty="0" smtClean="0"/>
              <a:t>得數量和</a:t>
            </a:r>
            <a:r>
              <a:rPr lang="en-US" altLang="zh-TW" dirty="0" smtClean="0"/>
              <a:t>scalability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OMCPE2 population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用得比較少而且也</a:t>
            </a:r>
            <a:r>
              <a:rPr lang="en-US" altLang="zh-TW" baseline="0" dirty="0" smtClean="0"/>
              <a:t>scale</a:t>
            </a:r>
            <a:r>
              <a:rPr lang="zh-TW" altLang="en-US" baseline="0" dirty="0" smtClean="0"/>
              <a:t>得比較好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54288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那這是在</a:t>
            </a:r>
            <a:r>
              <a:rPr lang="en-US" altLang="zh-TW" dirty="0" smtClean="0"/>
              <a:t>trap</a:t>
            </a:r>
            <a:r>
              <a:rPr lang="zh-TW" altLang="en-US" dirty="0" smtClean="0"/>
              <a:t>上得圖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trap</a:t>
            </a:r>
            <a:r>
              <a:rPr lang="zh-TW" altLang="en-US" dirty="0" smtClean="0"/>
              <a:t>上，</a:t>
            </a:r>
            <a:r>
              <a:rPr lang="en-US" altLang="zh-TW" dirty="0" smtClean="0"/>
              <a:t>omcpe1</a:t>
            </a:r>
            <a:r>
              <a:rPr lang="zh-TW" altLang="en-US" dirty="0" smtClean="0"/>
              <a:t>和</a:t>
            </a:r>
            <a:r>
              <a:rPr lang="en-US" altLang="zh-TW" dirty="0" smtClean="0"/>
              <a:t>omcpe2</a:t>
            </a:r>
            <a:r>
              <a:rPr lang="zh-TW" altLang="en-US" dirty="0" smtClean="0"/>
              <a:t>基本上即使小問題都能夠比原本得</a:t>
            </a:r>
            <a:r>
              <a:rPr lang="en-US" altLang="zh-TW" dirty="0" smtClean="0"/>
              <a:t>OM</a:t>
            </a:r>
            <a:r>
              <a:rPr lang="zh-TW" altLang="en-US" dirty="0" smtClean="0"/>
              <a:t>花還要少得</a:t>
            </a:r>
            <a:r>
              <a:rPr lang="en-US" altLang="zh-TW" dirty="0" smtClean="0"/>
              <a:t>NFE</a:t>
            </a:r>
          </a:p>
          <a:p>
            <a:r>
              <a:rPr lang="zh-TW" altLang="en-US" dirty="0" smtClean="0"/>
              <a:t>這也證明說我們在</a:t>
            </a:r>
            <a:r>
              <a:rPr lang="en-US" altLang="zh-TW" dirty="0" smtClean="0"/>
              <a:t>stag</a:t>
            </a:r>
            <a:r>
              <a:rPr lang="en-US" altLang="zh-TW" baseline="0" dirty="0" smtClean="0"/>
              <a:t>e 2</a:t>
            </a:r>
            <a:r>
              <a:rPr lang="zh-TW" altLang="en-US" baseline="0" dirty="0" smtClean="0"/>
              <a:t>得時候用得</a:t>
            </a:r>
            <a:r>
              <a:rPr lang="en-US" altLang="zh-TW" baseline="0" dirty="0" smtClean="0"/>
              <a:t>mask</a:t>
            </a:r>
            <a:r>
              <a:rPr lang="zh-TW" altLang="en-US" baseline="0" dirty="0" smtClean="0"/>
              <a:t>基本上都是很有效用得</a:t>
            </a:r>
            <a:endParaRPr lang="en-US" altLang="zh-TW" baseline="0" dirty="0" smtClean="0"/>
          </a:p>
          <a:p>
            <a:r>
              <a:rPr lang="zh-TW" altLang="en-US" dirty="0" smtClean="0"/>
              <a:t>那這邊</a:t>
            </a:r>
            <a:r>
              <a:rPr lang="en-US" altLang="zh-TW" dirty="0" smtClean="0"/>
              <a:t>OMCPE2</a:t>
            </a:r>
            <a:r>
              <a:rPr lang="zh-TW" altLang="en-US" dirty="0" smtClean="0"/>
              <a:t>得</a:t>
            </a:r>
            <a:r>
              <a:rPr lang="en-US" altLang="zh-TW" dirty="0" smtClean="0"/>
              <a:t>population</a:t>
            </a:r>
            <a:r>
              <a:rPr lang="zh-TW" altLang="en-US" dirty="0" smtClean="0"/>
              <a:t>還是</a:t>
            </a:r>
            <a:r>
              <a:rPr lang="en-US" altLang="zh-TW" dirty="0" smtClean="0"/>
              <a:t>scale</a:t>
            </a:r>
            <a:r>
              <a:rPr lang="zh-TW" altLang="en-US" dirty="0" smtClean="0"/>
              <a:t>得比</a:t>
            </a:r>
            <a:r>
              <a:rPr lang="en-US" altLang="zh-TW" dirty="0" smtClean="0"/>
              <a:t>OMCPE1</a:t>
            </a:r>
            <a:r>
              <a:rPr lang="zh-TW" altLang="en-US" dirty="0" smtClean="0"/>
              <a:t>好</a:t>
            </a:r>
            <a:endParaRPr lang="en-US" altLang="zh-TW" dirty="0" smtClean="0"/>
          </a:p>
          <a:p>
            <a:r>
              <a:rPr lang="zh-TW" altLang="en-US" dirty="0" smtClean="0"/>
              <a:t>但是在小問題上</a:t>
            </a:r>
            <a:r>
              <a:rPr lang="en-US" altLang="zh-TW" dirty="0" smtClean="0"/>
              <a:t>omcpe2</a:t>
            </a:r>
            <a:r>
              <a:rPr lang="zh-TW" altLang="en-US" dirty="0" smtClean="0"/>
              <a:t>會用比較多得</a:t>
            </a:r>
            <a:r>
              <a:rPr lang="en-US" altLang="zh-TW" dirty="0" smtClean="0"/>
              <a:t>NFE</a:t>
            </a:r>
          </a:p>
          <a:p>
            <a:r>
              <a:rPr lang="zh-TW" altLang="en-US" dirty="0" smtClean="0"/>
              <a:t>那</a:t>
            </a:r>
            <a:r>
              <a:rPr lang="zh-TW" altLang="en-US" dirty="0" smtClean="0"/>
              <a:t>這個原因主要是再</a:t>
            </a:r>
            <a:r>
              <a:rPr lang="en-US" altLang="zh-TW" dirty="0" smtClean="0"/>
              <a:t>stage 1 omcpe2 </a:t>
            </a:r>
            <a:r>
              <a:rPr lang="zh-TW" altLang="en-US" dirty="0" smtClean="0"/>
              <a:t>用整顆</a:t>
            </a:r>
            <a:r>
              <a:rPr lang="en-US" altLang="zh-TW" dirty="0" err="1" smtClean="0"/>
              <a:t>lt</a:t>
            </a:r>
            <a:r>
              <a:rPr lang="en-US" altLang="zh-TW" dirty="0" smtClean="0"/>
              <a:t> </a:t>
            </a:r>
          </a:p>
          <a:p>
            <a:r>
              <a:rPr lang="zh-TW" altLang="en-US" dirty="0" smtClean="0"/>
              <a:t>但是</a:t>
            </a:r>
            <a:r>
              <a:rPr lang="en-US" altLang="zh-TW" dirty="0" err="1" smtClean="0"/>
              <a:t>lt</a:t>
            </a:r>
            <a:r>
              <a:rPr lang="zh-TW" altLang="en-US" dirty="0" smtClean="0"/>
              <a:t>又不是所有的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都夠有效率 所以比起只用部份</a:t>
            </a:r>
            <a:r>
              <a:rPr lang="en-US" altLang="zh-TW" dirty="0" err="1" smtClean="0"/>
              <a:t>lt</a:t>
            </a:r>
            <a:r>
              <a:rPr lang="en-US" altLang="zh-TW" baseline="0" dirty="0" smtClean="0"/>
              <a:t> mask</a:t>
            </a:r>
            <a:r>
              <a:rPr lang="zh-TW" altLang="en-US" dirty="0" smtClean="0"/>
              <a:t>的</a:t>
            </a:r>
            <a:r>
              <a:rPr lang="en-US" altLang="zh-TW" dirty="0" smtClean="0"/>
              <a:t>OMCPE1</a:t>
            </a:r>
            <a:r>
              <a:rPr lang="zh-TW" altLang="en-US" dirty="0" smtClean="0"/>
              <a:t>還是會稍微沒效率</a:t>
            </a:r>
            <a:r>
              <a:rPr lang="zh-TW" altLang="en-US" dirty="0" smtClean="0"/>
              <a:t>一點</a:t>
            </a:r>
            <a:endParaRPr lang="en-US" altLang="zh-TW" dirty="0" smtClean="0"/>
          </a:p>
          <a:p>
            <a:r>
              <a:rPr lang="zh-TW" altLang="en-US" dirty="0" smtClean="0"/>
              <a:t>但是相反的</a:t>
            </a:r>
            <a:r>
              <a:rPr lang="en-US" altLang="zh-TW" dirty="0" smtClean="0"/>
              <a:t>OMCPE1</a:t>
            </a:r>
            <a:r>
              <a:rPr lang="zh-TW" altLang="en-US" dirty="0" smtClean="0"/>
              <a:t>因為再</a:t>
            </a:r>
            <a:r>
              <a:rPr lang="en-US" altLang="zh-TW" dirty="0" smtClean="0"/>
              <a:t>stage1</a:t>
            </a:r>
            <a:r>
              <a:rPr lang="zh-TW" altLang="en-US" dirty="0" smtClean="0"/>
              <a:t>每個</a:t>
            </a:r>
            <a:r>
              <a:rPr lang="en-US" altLang="zh-TW" dirty="0" smtClean="0"/>
              <a:t>receiver</a:t>
            </a:r>
            <a:r>
              <a:rPr lang="zh-TW" altLang="en-US" dirty="0" smtClean="0"/>
              <a:t>只用了部份的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，所以比較不</a:t>
            </a:r>
            <a:r>
              <a:rPr lang="en-US" altLang="zh-TW" dirty="0" smtClean="0"/>
              <a:t>robust</a:t>
            </a:r>
            <a:r>
              <a:rPr lang="zh-TW" altLang="en-US" dirty="0" smtClean="0"/>
              <a:t>，造成</a:t>
            </a:r>
            <a:r>
              <a:rPr lang="en-US" altLang="zh-TW" dirty="0" smtClean="0"/>
              <a:t>population scale</a:t>
            </a:r>
            <a:r>
              <a:rPr lang="zh-TW" altLang="en-US" dirty="0" smtClean="0"/>
              <a:t>的比較差</a:t>
            </a:r>
            <a:endParaRPr lang="en-US" altLang="zh-TW" dirty="0" smtClean="0"/>
          </a:p>
          <a:p>
            <a:r>
              <a:rPr lang="zh-TW" altLang="en-US" dirty="0" smtClean="0"/>
              <a:t>所以當問題</a:t>
            </a:r>
            <a:r>
              <a:rPr lang="zh-TW" altLang="en-US" dirty="0" smtClean="0"/>
              <a:t>愈大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population</a:t>
            </a:r>
            <a:r>
              <a:rPr lang="zh-TW" altLang="en-US" dirty="0" smtClean="0"/>
              <a:t>的因素就會</a:t>
            </a:r>
            <a:r>
              <a:rPr lang="en-US" altLang="zh-TW" dirty="0" smtClean="0"/>
              <a:t>dominate</a:t>
            </a:r>
            <a:r>
              <a:rPr lang="en-US" altLang="zh-TW" baseline="0" dirty="0" smtClean="0"/>
              <a:t> </a:t>
            </a:r>
            <a:r>
              <a:rPr lang="en-US" altLang="zh-TW" baseline="0" dirty="0" smtClean="0"/>
              <a:t>performance</a:t>
            </a:r>
            <a:r>
              <a:rPr lang="zh-TW" altLang="en-US" baseline="0" dirty="0" smtClean="0"/>
              <a:t>的結果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這時候 </a:t>
            </a:r>
            <a:r>
              <a:rPr lang="en-US" altLang="zh-TW" dirty="0" smtClean="0"/>
              <a:t>OMCPE2</a:t>
            </a:r>
            <a:r>
              <a:rPr lang="zh-TW" altLang="en-US" dirty="0" smtClean="0"/>
              <a:t>就有辦法打敗</a:t>
            </a:r>
            <a:r>
              <a:rPr lang="en-US" altLang="zh-TW" dirty="0" smtClean="0"/>
              <a:t>OMCPE1</a:t>
            </a:r>
            <a:r>
              <a:rPr lang="zh-TW" altLang="en-US" dirty="0" smtClean="0"/>
              <a:t>了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49213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那這是沒有</a:t>
            </a:r>
            <a:r>
              <a:rPr lang="en-US" altLang="zh-TW" dirty="0" smtClean="0"/>
              <a:t>overlap</a:t>
            </a:r>
            <a:r>
              <a:rPr lang="zh-TW" altLang="en-US" dirty="0" smtClean="0"/>
              <a:t>得</a:t>
            </a:r>
            <a:r>
              <a:rPr lang="en-US" altLang="zh-TW" dirty="0" err="1" smtClean="0"/>
              <a:t>nk</a:t>
            </a:r>
            <a:r>
              <a:rPr lang="en-US" altLang="zh-TW" dirty="0" smtClean="0"/>
              <a:t> landscape</a:t>
            </a:r>
            <a:r>
              <a:rPr lang="zh-TW" altLang="en-US" dirty="0" smtClean="0"/>
              <a:t>得結果</a:t>
            </a:r>
            <a:endParaRPr lang="en-US" altLang="zh-TW" dirty="0" smtClean="0"/>
          </a:p>
          <a:p>
            <a:r>
              <a:rPr lang="zh-TW" altLang="en-US" dirty="0" smtClean="0"/>
              <a:t>同樣在問題夠大的時候</a:t>
            </a:r>
            <a:r>
              <a:rPr lang="en-US" altLang="zh-TW" dirty="0" smtClean="0"/>
              <a:t>OMCPE1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OMCPE2</a:t>
            </a:r>
            <a:r>
              <a:rPr lang="zh-TW" altLang="en-US" dirty="0" smtClean="0"/>
              <a:t>都可以表現的比原本</a:t>
            </a:r>
            <a:r>
              <a:rPr lang="en-US" altLang="zh-TW" dirty="0" smtClean="0"/>
              <a:t>OM+LT</a:t>
            </a:r>
            <a:r>
              <a:rPr lang="zh-TW" altLang="en-US" dirty="0" smtClean="0"/>
              <a:t>好</a:t>
            </a:r>
            <a:endParaRPr lang="en-US" altLang="zh-TW" dirty="0" smtClean="0"/>
          </a:p>
          <a:p>
            <a:r>
              <a:rPr lang="zh-TW" altLang="en-US" dirty="0" smtClean="0"/>
              <a:t>雖然不明顯，</a:t>
            </a:r>
            <a:r>
              <a:rPr lang="zh-TW" altLang="en-US" dirty="0" smtClean="0"/>
              <a:t>但是這兩個也都</a:t>
            </a:r>
            <a:r>
              <a:rPr lang="en-US" altLang="zh-TW" dirty="0" smtClean="0"/>
              <a:t>scale</a:t>
            </a:r>
            <a:r>
              <a:rPr lang="zh-TW" altLang="en-US" dirty="0" smtClean="0"/>
              <a:t>得比原來</a:t>
            </a:r>
            <a:r>
              <a:rPr lang="zh-TW" altLang="en-US" dirty="0" smtClean="0"/>
              <a:t>的演算法好</a:t>
            </a:r>
            <a:endParaRPr lang="en-US" altLang="zh-TW" dirty="0" smtClean="0"/>
          </a:p>
          <a:p>
            <a:r>
              <a:rPr lang="zh-TW" altLang="en-US" dirty="0" smtClean="0"/>
              <a:t>至於</a:t>
            </a:r>
            <a:r>
              <a:rPr lang="en-US" altLang="zh-TW" dirty="0" smtClean="0"/>
              <a:t>omcpe2</a:t>
            </a:r>
            <a:r>
              <a:rPr lang="zh-TW" altLang="en-US" dirty="0" smtClean="0"/>
              <a:t>跟</a:t>
            </a:r>
            <a:r>
              <a:rPr lang="en-US" altLang="zh-TW" dirty="0" smtClean="0"/>
              <a:t>OMCPE1</a:t>
            </a:r>
            <a:r>
              <a:rPr lang="zh-TW" altLang="en-US" dirty="0" smtClean="0"/>
              <a:t>比起來就沒又</a:t>
            </a:r>
            <a:r>
              <a:rPr lang="zh-TW" altLang="en-US" dirty="0" smtClean="0"/>
              <a:t>向在</a:t>
            </a:r>
            <a:r>
              <a:rPr lang="en-US" altLang="zh-TW" dirty="0" smtClean="0"/>
              <a:t>trap</a:t>
            </a:r>
            <a:r>
              <a:rPr lang="zh-TW" altLang="en-US" dirty="0" smtClean="0"/>
              <a:t>上面一樣又明顯的</a:t>
            </a:r>
            <a:r>
              <a:rPr lang="zh-TW" altLang="en-US" dirty="0" smtClean="0"/>
              <a:t>優勢</a:t>
            </a:r>
            <a:endParaRPr lang="en-US" altLang="zh-TW" dirty="0" smtClean="0"/>
          </a:p>
          <a:p>
            <a:r>
              <a:rPr lang="zh-TW" altLang="en-US" dirty="0" smtClean="0"/>
              <a:t>又圖我們可以看到</a:t>
            </a:r>
            <a:r>
              <a:rPr lang="en-US" altLang="zh-TW" dirty="0" smtClean="0"/>
              <a:t>omcpe1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scalability</a:t>
            </a:r>
            <a:r>
              <a:rPr lang="zh-TW" altLang="en-US" dirty="0" smtClean="0"/>
              <a:t>其實沒有有很差</a:t>
            </a:r>
            <a:endParaRPr lang="en-US" altLang="zh-TW" dirty="0" smtClean="0"/>
          </a:p>
          <a:p>
            <a:r>
              <a:rPr lang="zh-TW" altLang="en-US" dirty="0" smtClean="0"/>
              <a:t>那我們目前猜測可能前期</a:t>
            </a:r>
            <a:r>
              <a:rPr lang="en-US" altLang="zh-TW" dirty="0" smtClean="0"/>
              <a:t> </a:t>
            </a:r>
            <a:r>
              <a:rPr lang="zh-TW" altLang="en-US" dirty="0" smtClean="0"/>
              <a:t>因為</a:t>
            </a:r>
            <a:r>
              <a:rPr lang="en-US" altLang="zh-TW" dirty="0" err="1" smtClean="0"/>
              <a:t>nk</a:t>
            </a:r>
            <a:r>
              <a:rPr lang="en-US" altLang="zh-TW" dirty="0" smtClean="0"/>
              <a:t> building block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訊號</a:t>
            </a:r>
            <a:r>
              <a:rPr lang="zh-TW" altLang="en-US" baseline="0" dirty="0" smtClean="0"/>
              <a:t>比較弱的</a:t>
            </a:r>
            <a:r>
              <a:rPr lang="zh-TW" altLang="en-US" baseline="0" dirty="0" smtClean="0"/>
              <a:t>關係</a:t>
            </a:r>
            <a:endParaRPr lang="en-US" altLang="zh-TW" baseline="0" dirty="0" smtClean="0"/>
          </a:p>
          <a:p>
            <a:r>
              <a:rPr lang="zh-TW" altLang="en-US" dirty="0" smtClean="0"/>
              <a:t>學到的</a:t>
            </a:r>
            <a:r>
              <a:rPr lang="en-US" altLang="zh-TW" dirty="0" smtClean="0"/>
              <a:t>linkage tree </a:t>
            </a:r>
            <a:r>
              <a:rPr lang="zh-TW" altLang="en-US" dirty="0" smtClean="0"/>
              <a:t>比較不準確，那在</a:t>
            </a:r>
            <a:r>
              <a:rPr lang="en-US" altLang="zh-TW" dirty="0" smtClean="0"/>
              <a:t>stage 1 </a:t>
            </a:r>
            <a:r>
              <a:rPr lang="en-US" altLang="zh-TW" dirty="0" smtClean="0"/>
              <a:t>omcpe1</a:t>
            </a:r>
            <a:r>
              <a:rPr lang="zh-TW" altLang="en-US" dirty="0" smtClean="0"/>
              <a:t>因為用了比較少錯誤的</a:t>
            </a:r>
            <a:r>
              <a:rPr lang="en-US" altLang="zh-TW" dirty="0" smtClean="0"/>
              <a:t>mask</a:t>
            </a:r>
          </a:p>
          <a:p>
            <a:r>
              <a:rPr lang="zh-TW" altLang="en-US" dirty="0" smtClean="0"/>
              <a:t>這樣讓他的</a:t>
            </a:r>
            <a:r>
              <a:rPr lang="en-US" altLang="zh-TW" dirty="0" smtClean="0"/>
              <a:t>population</a:t>
            </a:r>
            <a:r>
              <a:rPr lang="zh-TW" altLang="en-US" dirty="0" smtClean="0"/>
              <a:t>又稍微降低，一定程度的抵銷了不</a:t>
            </a:r>
            <a:r>
              <a:rPr lang="en-US" altLang="zh-TW" dirty="0" smtClean="0"/>
              <a:t>robust</a:t>
            </a:r>
            <a:r>
              <a:rPr lang="zh-TW" altLang="en-US" dirty="0" smtClean="0"/>
              <a:t>的影響</a:t>
            </a:r>
            <a:endParaRPr lang="en-US" altLang="zh-TW" dirty="0" smtClean="0"/>
          </a:p>
          <a:p>
            <a:r>
              <a:rPr lang="zh-TW" altLang="en-US" baseline="0" dirty="0" smtClean="0"/>
              <a:t>所以</a:t>
            </a:r>
            <a:r>
              <a:rPr lang="en-US" altLang="zh-TW" baseline="0" dirty="0" smtClean="0"/>
              <a:t>omcpe1</a:t>
            </a:r>
            <a:r>
              <a:rPr lang="zh-TW" altLang="en-US" baseline="0" dirty="0" smtClean="0"/>
              <a:t>的在</a:t>
            </a:r>
            <a:r>
              <a:rPr lang="en-US" altLang="zh-TW" baseline="0" dirty="0" err="1" smtClean="0"/>
              <a:t>nk</a:t>
            </a:r>
            <a:r>
              <a:rPr lang="zh-TW" altLang="en-US" baseline="0" smtClean="0"/>
              <a:t>表現反而</a:t>
            </a:r>
            <a:r>
              <a:rPr lang="zh-TW" altLang="en-US" baseline="0" dirty="0" smtClean="0"/>
              <a:t>稍微比</a:t>
            </a:r>
            <a:r>
              <a:rPr lang="en-US" altLang="zh-TW" baseline="0" dirty="0" smtClean="0"/>
              <a:t>omcpe2</a:t>
            </a:r>
            <a:r>
              <a:rPr lang="zh-TW" altLang="en-US" baseline="0" dirty="0" smtClean="0"/>
              <a:t>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03910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 </a:t>
            </a:r>
            <a:r>
              <a:rPr lang="zh-TW" altLang="en-US" baseline="0" dirty="0" smtClean="0"/>
              <a:t>這邊我為今天得報告做一個總結</a:t>
            </a:r>
            <a:endParaRPr lang="en-US" altLang="zh-TW" baseline="0" dirty="0" smtClean="0"/>
          </a:p>
          <a:p>
            <a:r>
              <a:rPr lang="zh-TW" altLang="en-US" baseline="0" dirty="0" smtClean="0"/>
              <a:t>我的論文針對</a:t>
            </a:r>
            <a:r>
              <a:rPr lang="en-US" altLang="zh-TW" baseline="0" dirty="0" smtClean="0"/>
              <a:t>OM</a:t>
            </a:r>
            <a:r>
              <a:rPr lang="zh-TW" altLang="en-US" baseline="0" dirty="0" smtClean="0"/>
              <a:t>從</a:t>
            </a:r>
            <a:r>
              <a:rPr lang="en-US" altLang="zh-TW" baseline="0" dirty="0" smtClean="0"/>
              <a:t>model efficiency </a:t>
            </a:r>
            <a:r>
              <a:rPr lang="zh-TW" altLang="en-US" baseline="0" dirty="0" smtClean="0"/>
              <a:t>和</a:t>
            </a:r>
            <a:r>
              <a:rPr lang="en-US" altLang="zh-TW" baseline="0" dirty="0" smtClean="0"/>
              <a:t>population sizing </a:t>
            </a:r>
            <a:r>
              <a:rPr lang="zh-TW" altLang="en-US" baseline="0" dirty="0" smtClean="0"/>
              <a:t>兩個面向做分析 探討了</a:t>
            </a:r>
            <a:r>
              <a:rPr lang="en-US" altLang="zh-TW" baseline="0" dirty="0" smtClean="0"/>
              <a:t>mask</a:t>
            </a:r>
            <a:r>
              <a:rPr lang="zh-TW" altLang="en-US" baseline="0" dirty="0" smtClean="0"/>
              <a:t>得效益問題</a:t>
            </a:r>
            <a:endParaRPr lang="en-US" altLang="zh-TW" baseline="0" dirty="0" smtClean="0"/>
          </a:p>
          <a:p>
            <a:r>
              <a:rPr lang="zh-TW" altLang="en-US" baseline="0" dirty="0" smtClean="0"/>
              <a:t>並且我利用了分析之後得結論 歸納出一個用來選擇</a:t>
            </a:r>
            <a:r>
              <a:rPr lang="en-US" altLang="zh-TW" baseline="0" dirty="0" smtClean="0"/>
              <a:t>mask</a:t>
            </a:r>
            <a:r>
              <a:rPr lang="zh-TW" altLang="en-US" baseline="0" dirty="0" smtClean="0"/>
              <a:t>得</a:t>
            </a:r>
            <a:r>
              <a:rPr lang="en-US" altLang="zh-TW" baseline="0" dirty="0" smtClean="0"/>
              <a:t>metric</a:t>
            </a:r>
          </a:p>
          <a:p>
            <a:r>
              <a:rPr lang="zh-TW" altLang="en-US" baseline="0" dirty="0" smtClean="0"/>
              <a:t>最後我用這個</a:t>
            </a:r>
            <a:r>
              <a:rPr lang="en-US" altLang="zh-TW" baseline="0" dirty="0" smtClean="0"/>
              <a:t>metric </a:t>
            </a:r>
            <a:r>
              <a:rPr lang="zh-TW" altLang="en-US" baseline="0" dirty="0" smtClean="0"/>
              <a:t>設計了一個在</a:t>
            </a:r>
            <a:r>
              <a:rPr lang="en-US" altLang="zh-TW" baseline="0" dirty="0" smtClean="0"/>
              <a:t>fully separable </a:t>
            </a:r>
            <a:r>
              <a:rPr lang="en-US" altLang="zh-TW" baseline="0" dirty="0" err="1" smtClean="0"/>
              <a:t>problemc</a:t>
            </a:r>
            <a:r>
              <a:rPr lang="zh-TW" altLang="en-US" baseline="0" dirty="0" smtClean="0"/>
              <a:t>有效並且</a:t>
            </a:r>
            <a:r>
              <a:rPr lang="en-US" altLang="zh-TW" baseline="0" dirty="0" err="1" smtClean="0"/>
              <a:t>scalibity</a:t>
            </a:r>
            <a:r>
              <a:rPr lang="zh-TW" altLang="en-US" baseline="0" dirty="0" smtClean="0"/>
              <a:t>也比原本</a:t>
            </a:r>
            <a:r>
              <a:rPr lang="en-US" altLang="zh-TW" baseline="0" dirty="0" err="1" smtClean="0"/>
              <a:t>om</a:t>
            </a:r>
            <a:r>
              <a:rPr lang="en-US" altLang="zh-TW" baseline="0" dirty="0" smtClean="0"/>
              <a:t> scale</a:t>
            </a:r>
            <a:r>
              <a:rPr lang="zh-TW" altLang="en-US" baseline="0" dirty="0" smtClean="0"/>
              <a:t>還要好的演算法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如之前所說得，近期</a:t>
            </a:r>
            <a:r>
              <a:rPr lang="en-US" altLang="zh-TW" baseline="0" dirty="0" smtClean="0"/>
              <a:t>OM</a:t>
            </a:r>
            <a:r>
              <a:rPr lang="zh-TW" altLang="en-US" baseline="0" dirty="0" smtClean="0"/>
              <a:t>的研究通常</a:t>
            </a:r>
            <a:r>
              <a:rPr lang="en-US" altLang="zh-TW" baseline="0" dirty="0" smtClean="0"/>
              <a:t>focus</a:t>
            </a:r>
            <a:r>
              <a:rPr lang="zh-TW" altLang="en-US" baseline="0" dirty="0" smtClean="0"/>
              <a:t>在設計描述能力更強的 </a:t>
            </a:r>
            <a:r>
              <a:rPr lang="en-US" altLang="zh-TW" baseline="0" dirty="0" smtClean="0"/>
              <a:t>model</a:t>
            </a:r>
            <a:r>
              <a:rPr lang="zh-TW" altLang="en-US" baseline="0" dirty="0" smtClean="0"/>
              <a:t>和</a:t>
            </a:r>
            <a:r>
              <a:rPr lang="en-US" altLang="zh-TW" baseline="0" dirty="0" smtClean="0"/>
              <a:t>mask </a:t>
            </a:r>
            <a:r>
              <a:rPr lang="en-US" altLang="zh-TW" baseline="0" dirty="0" err="1" smtClean="0"/>
              <a:t>prunin</a:t>
            </a:r>
            <a:r>
              <a:rPr lang="zh-TW" altLang="en-US" baseline="0" dirty="0" smtClean="0"/>
              <a:t>的方法上面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我的研究指出除了</a:t>
            </a:r>
            <a:r>
              <a:rPr lang="en-US" altLang="zh-TW" dirty="0" err="1" smtClean="0"/>
              <a:t>prunin</a:t>
            </a:r>
            <a:r>
              <a:rPr lang="zh-TW" altLang="en-US" dirty="0" smtClean="0"/>
              <a:t>之外，適當的增加額外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的利用甚至能夠讓</a:t>
            </a:r>
            <a:r>
              <a:rPr lang="en-US" altLang="zh-TW" dirty="0" err="1" smtClean="0"/>
              <a:t>om</a:t>
            </a:r>
            <a:r>
              <a:rPr lang="en-US" altLang="zh-TW" dirty="0" smtClean="0"/>
              <a:t> scale</a:t>
            </a:r>
            <a:r>
              <a:rPr lang="zh-TW" altLang="en-US" dirty="0" smtClean="0"/>
              <a:t>的更好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r>
              <a:rPr lang="zh-TW" altLang="en-US" dirty="0" smtClean="0"/>
              <a:t>那雖然目前我的演算法是</a:t>
            </a:r>
            <a:r>
              <a:rPr lang="en-US" altLang="zh-TW" dirty="0" smtClean="0"/>
              <a:t>base on fully separable </a:t>
            </a:r>
            <a:r>
              <a:rPr lang="en-US" altLang="zh-TW" dirty="0" err="1" smtClean="0"/>
              <a:t>proble</a:t>
            </a:r>
            <a:r>
              <a:rPr lang="zh-TW" altLang="en-US" dirty="0" smtClean="0"/>
              <a:t>設計的 但是他基本上還是能一定程度的解決有</a:t>
            </a:r>
            <a:r>
              <a:rPr lang="en-US" altLang="zh-TW" dirty="0" smtClean="0"/>
              <a:t>overlap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problem</a:t>
            </a:r>
          </a:p>
          <a:p>
            <a:r>
              <a:rPr lang="zh-TW" altLang="en-US" dirty="0" smtClean="0"/>
              <a:t>我的論文裡面有做一些實驗指出，再</a:t>
            </a:r>
            <a:r>
              <a:rPr lang="en-US" altLang="zh-TW" dirty="0" err="1" smtClean="0"/>
              <a:t>nk</a:t>
            </a:r>
            <a:r>
              <a:rPr lang="en-US" altLang="zh-TW" baseline="0" dirty="0" smtClean="0"/>
              <a:t> land scape </a:t>
            </a:r>
            <a:r>
              <a:rPr lang="zh-TW" altLang="en-US" baseline="0" dirty="0" smtClean="0"/>
              <a:t>相鄰的 </a:t>
            </a:r>
            <a:r>
              <a:rPr lang="en-US" altLang="zh-TW" baseline="0" dirty="0" smtClean="0"/>
              <a:t>bb</a:t>
            </a:r>
            <a:r>
              <a:rPr lang="zh-TW" altLang="en-US" baseline="0" dirty="0" smtClean="0"/>
              <a:t>兩兩</a:t>
            </a:r>
            <a:r>
              <a:rPr lang="en-US" altLang="zh-TW" baseline="0" dirty="0" smtClean="0"/>
              <a:t>overlap</a:t>
            </a:r>
            <a:r>
              <a:rPr lang="zh-TW" altLang="en-US" baseline="0" dirty="0" smtClean="0"/>
              <a:t>的問題上，</a:t>
            </a:r>
            <a:r>
              <a:rPr lang="en-US" altLang="zh-TW" baseline="0" dirty="0" smtClean="0"/>
              <a:t>OMCPE2</a:t>
            </a:r>
            <a:r>
              <a:rPr lang="zh-TW" altLang="en-US" baseline="0" dirty="0" smtClean="0"/>
              <a:t>在超過一半的</a:t>
            </a:r>
            <a:r>
              <a:rPr lang="en-US" altLang="zh-TW" baseline="0" dirty="0" smtClean="0"/>
              <a:t>cases</a:t>
            </a:r>
            <a:r>
              <a:rPr lang="zh-TW" altLang="en-US" baseline="0" dirty="0" smtClean="0"/>
              <a:t>上贏過原本的演算法但是在某些極端的</a:t>
            </a:r>
            <a:r>
              <a:rPr lang="en-US" altLang="zh-TW" baseline="0" dirty="0" smtClean="0"/>
              <a:t>case</a:t>
            </a:r>
            <a:r>
              <a:rPr lang="zh-TW" altLang="en-US" baseline="0" dirty="0" smtClean="0"/>
              <a:t>上，會因為</a:t>
            </a:r>
            <a:r>
              <a:rPr lang="en-US" altLang="zh-TW" baseline="0" dirty="0" smtClean="0"/>
              <a:t>population size</a:t>
            </a:r>
            <a:r>
              <a:rPr lang="zh-TW" altLang="en-US" baseline="0" dirty="0" smtClean="0"/>
              <a:t>變得比原來大太多，</a:t>
            </a:r>
            <a:r>
              <a:rPr lang="en-US" altLang="zh-TW" baseline="0" dirty="0" smtClean="0"/>
              <a:t>n</a:t>
            </a:r>
            <a:r>
              <a:rPr lang="zh-TW" altLang="en-US" baseline="0" dirty="0" smtClean="0"/>
              <a:t>導致整體平均的</a:t>
            </a:r>
            <a:r>
              <a:rPr lang="en-US" altLang="zh-TW" baseline="0" dirty="0" err="1" smtClean="0"/>
              <a:t>nfe</a:t>
            </a:r>
            <a:r>
              <a:rPr lang="zh-TW" altLang="en-US" baseline="0" dirty="0" smtClean="0"/>
              <a:t>會比原本的演算法差</a:t>
            </a:r>
            <a:endParaRPr lang="en-US" altLang="zh-TW" baseline="0" dirty="0" smtClean="0"/>
          </a:p>
          <a:p>
            <a:r>
              <a:rPr lang="zh-TW" altLang="en-US" baseline="0" dirty="0" smtClean="0"/>
              <a:t>那這主要的原因就是因為</a:t>
            </a:r>
            <a:r>
              <a:rPr lang="en-US" altLang="zh-TW" baseline="0" dirty="0" smtClean="0"/>
              <a:t>stage 2</a:t>
            </a:r>
            <a:r>
              <a:rPr lang="zh-TW" altLang="en-US" baseline="0" dirty="0" smtClean="0"/>
              <a:t>我們用得</a:t>
            </a:r>
            <a:r>
              <a:rPr lang="en-US" altLang="zh-TW" baseline="0" dirty="0" smtClean="0"/>
              <a:t>mask</a:t>
            </a:r>
            <a:r>
              <a:rPr lang="zh-TW" altLang="en-US" baseline="0" dirty="0" smtClean="0"/>
              <a:t>基本上市沒辦法描述</a:t>
            </a:r>
            <a:r>
              <a:rPr lang="en-US" altLang="zh-TW" baseline="0" dirty="0" smtClean="0"/>
              <a:t>overlap</a:t>
            </a:r>
            <a:r>
              <a:rPr lang="zh-TW" altLang="en-US" baseline="0" dirty="0" smtClean="0"/>
              <a:t>的，</a:t>
            </a:r>
            <a:r>
              <a:rPr lang="zh-TW" altLang="en-US" dirty="0" smtClean="0"/>
              <a:t>對於有</a:t>
            </a:r>
            <a:r>
              <a:rPr lang="en-US" altLang="zh-TW" dirty="0" smtClean="0"/>
              <a:t>overlap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problem</a:t>
            </a:r>
            <a:r>
              <a:rPr lang="zh-TW" altLang="en-US" dirty="0" smtClean="0"/>
              <a:t>我們在</a:t>
            </a:r>
            <a:r>
              <a:rPr lang="en-US" altLang="zh-TW" dirty="0" smtClean="0"/>
              <a:t>stage 2</a:t>
            </a:r>
            <a:r>
              <a:rPr lang="zh-TW" altLang="en-US" dirty="0" smtClean="0"/>
              <a:t>的時候可能就要用更複雜的規則來選擇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，比如說選特定某幾層的</a:t>
            </a:r>
            <a:r>
              <a:rPr lang="en-US" altLang="zh-TW" dirty="0" smtClean="0"/>
              <a:t>mask</a:t>
            </a:r>
          </a:p>
          <a:p>
            <a:r>
              <a:rPr lang="zh-TW" altLang="en-US" dirty="0" smtClean="0"/>
              <a:t>基本上我相信這樣這樣的方法是可擴充到更複雜的</a:t>
            </a:r>
            <a:r>
              <a:rPr lang="en-US" altLang="zh-TW" dirty="0" smtClean="0"/>
              <a:t>scenario</a:t>
            </a:r>
            <a:r>
              <a:rPr lang="zh-TW" altLang="en-US" dirty="0" smtClean="0"/>
              <a:t>上 並且同樣能夠讓</a:t>
            </a:r>
            <a:r>
              <a:rPr lang="en-US" altLang="zh-TW" dirty="0" smtClean="0"/>
              <a:t>OM</a:t>
            </a:r>
            <a:r>
              <a:rPr lang="zh-TW" altLang="en-US" dirty="0" smtClean="0"/>
              <a:t>變得更有效率的</a:t>
            </a:r>
            <a:endParaRPr lang="en-US" altLang="zh-TW" dirty="0" smtClean="0"/>
          </a:p>
          <a:p>
            <a:endParaRPr lang="en-US" altLang="zh-TW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0186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那這是沒有</a:t>
            </a:r>
            <a:r>
              <a:rPr lang="en-US" altLang="zh-TW" dirty="0" smtClean="0"/>
              <a:t>overlap</a:t>
            </a:r>
            <a:r>
              <a:rPr lang="zh-TW" altLang="en-US" dirty="0" smtClean="0"/>
              <a:t>得</a:t>
            </a:r>
            <a:r>
              <a:rPr lang="en-US" altLang="zh-TW" dirty="0" err="1" smtClean="0"/>
              <a:t>nk</a:t>
            </a:r>
            <a:r>
              <a:rPr lang="en-US" altLang="zh-TW" dirty="0" smtClean="0"/>
              <a:t> landscape</a:t>
            </a:r>
            <a:r>
              <a:rPr lang="zh-TW" altLang="en-US" dirty="0" smtClean="0"/>
              <a:t>得結果</a:t>
            </a:r>
            <a:endParaRPr lang="en-US" altLang="zh-TW" dirty="0" smtClean="0"/>
          </a:p>
          <a:p>
            <a:r>
              <a:rPr lang="zh-TW" altLang="en-US" dirty="0" smtClean="0"/>
              <a:t>同樣在問題夠大的時候</a:t>
            </a:r>
            <a:r>
              <a:rPr lang="en-US" altLang="zh-TW" dirty="0" smtClean="0"/>
              <a:t>OMCPE1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OMCPE2</a:t>
            </a:r>
            <a:r>
              <a:rPr lang="zh-TW" altLang="en-US" dirty="0" smtClean="0"/>
              <a:t>都可以表現的比原本</a:t>
            </a:r>
            <a:r>
              <a:rPr lang="en-US" altLang="zh-TW" dirty="0" smtClean="0"/>
              <a:t>OM+LT</a:t>
            </a:r>
            <a:r>
              <a:rPr lang="zh-TW" altLang="en-US" dirty="0" smtClean="0"/>
              <a:t>好</a:t>
            </a:r>
            <a:endParaRPr lang="en-US" altLang="zh-TW" dirty="0" smtClean="0"/>
          </a:p>
          <a:p>
            <a:r>
              <a:rPr lang="zh-TW" altLang="en-US" dirty="0" smtClean="0"/>
              <a:t>雖然不明顯，但是兩者也的確</a:t>
            </a:r>
            <a:r>
              <a:rPr lang="en-US" altLang="zh-TW" dirty="0" smtClean="0"/>
              <a:t>scale</a:t>
            </a:r>
            <a:r>
              <a:rPr lang="zh-TW" altLang="en-US" dirty="0" smtClean="0"/>
              <a:t>得比原來的好</a:t>
            </a:r>
            <a:endParaRPr lang="en-US" altLang="zh-TW" dirty="0" smtClean="0"/>
          </a:p>
          <a:p>
            <a:r>
              <a:rPr lang="zh-TW" altLang="en-US" dirty="0" smtClean="0"/>
              <a:t>至於</a:t>
            </a:r>
            <a:r>
              <a:rPr lang="en-US" altLang="zh-TW" dirty="0" smtClean="0"/>
              <a:t>omcp2</a:t>
            </a:r>
            <a:r>
              <a:rPr lang="zh-TW" altLang="en-US" dirty="0" smtClean="0"/>
              <a:t>跟</a:t>
            </a:r>
            <a:r>
              <a:rPr lang="en-US" altLang="zh-TW" dirty="0" smtClean="0"/>
              <a:t>OMCPE1</a:t>
            </a:r>
            <a:r>
              <a:rPr lang="zh-TW" altLang="en-US" dirty="0" smtClean="0"/>
              <a:t>比起來就沒又向在</a:t>
            </a:r>
            <a:r>
              <a:rPr lang="en-US" altLang="zh-TW" dirty="0" smtClean="0"/>
              <a:t>trap</a:t>
            </a:r>
            <a:r>
              <a:rPr lang="zh-TW" altLang="en-US" dirty="0" smtClean="0"/>
              <a:t>上面一樣又明顯的優勢</a:t>
            </a:r>
            <a:endParaRPr lang="en-US" altLang="zh-TW" dirty="0" smtClean="0"/>
          </a:p>
          <a:p>
            <a:r>
              <a:rPr lang="zh-TW" altLang="en-US" dirty="0" smtClean="0"/>
              <a:t>那我們目前猜測可能前期</a:t>
            </a:r>
            <a:r>
              <a:rPr lang="en-US" altLang="zh-TW" dirty="0" smtClean="0"/>
              <a:t> </a:t>
            </a:r>
            <a:r>
              <a:rPr lang="zh-TW" altLang="en-US" dirty="0" smtClean="0"/>
              <a:t>因為</a:t>
            </a:r>
            <a:r>
              <a:rPr lang="en-US" altLang="zh-TW" dirty="0" err="1" smtClean="0"/>
              <a:t>nk</a:t>
            </a:r>
            <a:r>
              <a:rPr lang="en-US" altLang="zh-TW" dirty="0" smtClean="0"/>
              <a:t> building block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訊號比較若的關係</a:t>
            </a:r>
            <a:endParaRPr lang="en-US" altLang="zh-TW" baseline="0" dirty="0" smtClean="0"/>
          </a:p>
          <a:p>
            <a:r>
              <a:rPr lang="zh-TW" altLang="en-US" dirty="0" smtClean="0"/>
              <a:t>學到的</a:t>
            </a:r>
            <a:r>
              <a:rPr lang="en-US" altLang="zh-TW" dirty="0" smtClean="0"/>
              <a:t>linkage tree </a:t>
            </a:r>
            <a:r>
              <a:rPr lang="zh-TW" altLang="en-US" dirty="0" smtClean="0"/>
              <a:t>比較不準確，那在</a:t>
            </a:r>
            <a:r>
              <a:rPr lang="en-US" altLang="zh-TW" dirty="0" smtClean="0"/>
              <a:t>stage 1 omcpe2</a:t>
            </a:r>
            <a:r>
              <a:rPr lang="zh-TW" altLang="en-US" dirty="0" smtClean="0"/>
              <a:t>又用了比較多這樣不準確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mask</a:t>
            </a:r>
          </a:p>
          <a:p>
            <a:r>
              <a:rPr lang="zh-TW" altLang="en-US" baseline="0" dirty="0" smtClean="0"/>
              <a:t>導致了他的</a:t>
            </a:r>
            <a:r>
              <a:rPr lang="en-US" altLang="zh-TW" baseline="0" dirty="0" smtClean="0"/>
              <a:t>population</a:t>
            </a:r>
            <a:r>
              <a:rPr lang="zh-TW" altLang="en-US" baseline="0" dirty="0" smtClean="0"/>
              <a:t>沒有像</a:t>
            </a:r>
            <a:r>
              <a:rPr lang="en-US" altLang="zh-TW" baseline="0" dirty="0" smtClean="0"/>
              <a:t>trap </a:t>
            </a:r>
            <a:r>
              <a:rPr lang="zh-TW" altLang="en-US" baseline="0" dirty="0" smtClean="0"/>
              <a:t>和</a:t>
            </a:r>
            <a:r>
              <a:rPr lang="en-US" altLang="zh-TW" baseline="0" dirty="0" smtClean="0"/>
              <a:t>one max</a:t>
            </a:r>
            <a:r>
              <a:rPr lang="zh-TW" altLang="en-US" baseline="0" dirty="0" smtClean="0"/>
              <a:t>的情況下</a:t>
            </a:r>
            <a:r>
              <a:rPr lang="en-US" altLang="zh-TW" baseline="0" dirty="0" smtClean="0"/>
              <a:t>scale</a:t>
            </a:r>
            <a:r>
              <a:rPr lang="zh-TW" altLang="en-US" baseline="0" dirty="0" smtClean="0"/>
              <a:t>的那麼好</a:t>
            </a:r>
            <a:endParaRPr lang="en-US" altLang="zh-TW" baseline="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47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420741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這張投影片</a:t>
            </a:r>
            <a:r>
              <a:rPr lang="en-US" altLang="zh-TW" dirty="0" smtClean="0"/>
              <a:t>show</a:t>
            </a:r>
            <a:r>
              <a:rPr lang="zh-TW" altLang="en-US" dirty="0" smtClean="0"/>
              <a:t>了</a:t>
            </a:r>
            <a:r>
              <a:rPr lang="en-US" altLang="zh-TW" dirty="0" smtClean="0"/>
              <a:t>aggregate trap </a:t>
            </a:r>
            <a:r>
              <a:rPr lang="zh-TW" altLang="en-US" dirty="0" smtClean="0"/>
              <a:t>得實驗結果</a:t>
            </a:r>
            <a:endParaRPr lang="en-US" altLang="zh-TW" dirty="0" smtClean="0"/>
          </a:p>
          <a:p>
            <a:r>
              <a:rPr lang="zh-TW" altLang="en-US" dirty="0" smtClean="0"/>
              <a:t>右下得圖我們可以發現</a:t>
            </a:r>
            <a:r>
              <a:rPr lang="en-US" altLang="zh-TW" dirty="0" err="1" smtClean="0"/>
              <a:t>mk-lt</a:t>
            </a:r>
            <a:r>
              <a:rPr lang="zh-TW" altLang="en-US" dirty="0" smtClean="0"/>
              <a:t>得</a:t>
            </a:r>
            <a:r>
              <a:rPr lang="en-US" altLang="zh-TW" dirty="0" smtClean="0"/>
              <a:t>CP</a:t>
            </a:r>
            <a:r>
              <a:rPr lang="zh-TW" altLang="en-US" dirty="0" smtClean="0"/>
              <a:t>值還是比</a:t>
            </a:r>
            <a:r>
              <a:rPr lang="en-US" altLang="zh-TW" dirty="0" smtClean="0"/>
              <a:t>(9,5,5)</a:t>
            </a:r>
            <a:r>
              <a:rPr lang="zh-TW" altLang="en-US" dirty="0" smtClean="0"/>
              <a:t>和</a:t>
            </a:r>
            <a:r>
              <a:rPr lang="en-US" altLang="zh-TW" dirty="0" smtClean="0"/>
              <a:t>(9,5,4)</a:t>
            </a:r>
            <a:r>
              <a:rPr lang="zh-TW" altLang="en-US" dirty="0" smtClean="0"/>
              <a:t>來得低</a:t>
            </a:r>
            <a:endParaRPr lang="en-US" altLang="zh-TW" dirty="0" smtClean="0"/>
          </a:p>
          <a:p>
            <a:r>
              <a:rPr lang="zh-TW" altLang="en-US" dirty="0" smtClean="0"/>
              <a:t>而他們的</a:t>
            </a:r>
            <a:r>
              <a:rPr lang="en-US" altLang="zh-TW" dirty="0" smtClean="0"/>
              <a:t>CP</a:t>
            </a:r>
            <a:r>
              <a:rPr lang="zh-TW" altLang="en-US" dirty="0" smtClean="0"/>
              <a:t>值也確實反應再</a:t>
            </a:r>
            <a:r>
              <a:rPr lang="en-US" altLang="zh-TW" dirty="0" smtClean="0"/>
              <a:t>NFE</a:t>
            </a:r>
            <a:r>
              <a:rPr lang="zh-TW" altLang="en-US" dirty="0" smtClean="0"/>
              <a:t>得比較上</a:t>
            </a:r>
            <a:endParaRPr lang="en-US" altLang="zh-TW" dirty="0" smtClean="0"/>
          </a:p>
          <a:p>
            <a:r>
              <a:rPr lang="en-US" altLang="zh-TW" dirty="0" smtClean="0"/>
              <a:t>(5,5)-LS</a:t>
            </a:r>
            <a:r>
              <a:rPr lang="zh-TW" altLang="en-US" dirty="0" smtClean="0"/>
              <a:t>跟</a:t>
            </a:r>
            <a:r>
              <a:rPr lang="en-US" altLang="zh-TW" dirty="0" smtClean="0"/>
              <a:t>l,1 </a:t>
            </a:r>
            <a:r>
              <a:rPr lang="en-US" altLang="zh-TW" dirty="0" err="1" smtClean="0"/>
              <a:t>mp</a:t>
            </a:r>
            <a:r>
              <a:rPr lang="en-US" altLang="zh-TW" dirty="0" smtClean="0"/>
              <a:t> </a:t>
            </a:r>
            <a:r>
              <a:rPr lang="zh-TW" altLang="en-US" dirty="0" smtClean="0"/>
              <a:t>解</a:t>
            </a:r>
            <a:r>
              <a:rPr lang="en-US" altLang="zh-TW" dirty="0" err="1" smtClean="0"/>
              <a:t>mk</a:t>
            </a:r>
            <a:r>
              <a:rPr lang="en-US" altLang="zh-TW" dirty="0" smtClean="0"/>
              <a:t> trap</a:t>
            </a:r>
            <a:r>
              <a:rPr lang="zh-TW" altLang="en-US" dirty="0" smtClean="0"/>
              <a:t>遇到了一樣的問題，雖然一開始</a:t>
            </a:r>
            <a:r>
              <a:rPr lang="en-US" altLang="zh-TW" dirty="0" smtClean="0"/>
              <a:t>CP</a:t>
            </a:r>
            <a:r>
              <a:rPr lang="zh-TW" altLang="en-US" dirty="0" smtClean="0"/>
              <a:t>值很高但他最後得</a:t>
            </a:r>
            <a:r>
              <a:rPr lang="en-US" altLang="zh-TW" dirty="0" smtClean="0"/>
              <a:t>CP</a:t>
            </a:r>
            <a:r>
              <a:rPr lang="zh-TW" altLang="en-US" dirty="0" smtClean="0"/>
              <a:t>值都是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也沒辦法解</a:t>
            </a:r>
            <a:r>
              <a:rPr lang="en-US" altLang="zh-TW" dirty="0" smtClean="0"/>
              <a:t>aggregate</a:t>
            </a:r>
            <a:r>
              <a:rPr lang="en-US" altLang="zh-TW" baseline="0" dirty="0" smtClean="0"/>
              <a:t> trap</a:t>
            </a:r>
            <a:r>
              <a:rPr lang="zh-TW" altLang="en-US" baseline="0" dirty="0" smtClean="0"/>
              <a:t>得問題</a:t>
            </a:r>
            <a:endParaRPr lang="en-US" altLang="zh-TW" baseline="0" dirty="0" smtClean="0"/>
          </a:p>
          <a:p>
            <a:r>
              <a:rPr lang="zh-TW" altLang="en-US" dirty="0" smtClean="0"/>
              <a:t>至於</a:t>
            </a:r>
            <a:r>
              <a:rPr lang="en-US" altLang="zh-TW" dirty="0" smtClean="0"/>
              <a:t>9,5,5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9,5,4 CP</a:t>
            </a:r>
            <a:r>
              <a:rPr lang="zh-TW" altLang="en-US" dirty="0" smtClean="0"/>
              <a:t>值沒有辦法看出來那一個一定比較高</a:t>
            </a:r>
            <a:endParaRPr lang="en-US" altLang="zh-TW" dirty="0" smtClean="0"/>
          </a:p>
          <a:p>
            <a:r>
              <a:rPr lang="zh-TW" altLang="en-US" dirty="0" smtClean="0"/>
              <a:t>單就結果來判斷，我們可以說因為</a:t>
            </a:r>
            <a:r>
              <a:rPr lang="en-US" altLang="zh-TW" dirty="0" smtClean="0"/>
              <a:t>9,5,5</a:t>
            </a:r>
            <a:r>
              <a:rPr lang="zh-TW" altLang="en-US" dirty="0" smtClean="0"/>
              <a:t>得</a:t>
            </a:r>
            <a:r>
              <a:rPr lang="en-US" altLang="zh-TW" dirty="0" smtClean="0"/>
              <a:t>population size</a:t>
            </a:r>
            <a:r>
              <a:rPr lang="zh-TW" altLang="en-US" dirty="0" smtClean="0"/>
              <a:t>較小，所以也導致了他需要比較少得</a:t>
            </a:r>
            <a:r>
              <a:rPr lang="en-US" altLang="zh-TW" dirty="0" smtClean="0"/>
              <a:t>NFE</a:t>
            </a:r>
          </a:p>
          <a:p>
            <a:r>
              <a:rPr lang="zh-TW" altLang="en-US" dirty="0" smtClean="0"/>
              <a:t>也就是說跟前面得狀況一樣，</a:t>
            </a:r>
            <a:r>
              <a:rPr lang="en-US" altLang="zh-TW" dirty="0" smtClean="0"/>
              <a:t>CP</a:t>
            </a:r>
            <a:r>
              <a:rPr lang="zh-TW" altLang="en-US" dirty="0" smtClean="0"/>
              <a:t>值沒辦法單獨用來判斷</a:t>
            </a:r>
            <a:r>
              <a:rPr lang="en-US" altLang="zh-TW" dirty="0" smtClean="0"/>
              <a:t>linkage set</a:t>
            </a:r>
            <a:r>
              <a:rPr lang="zh-TW" altLang="en-US" dirty="0" smtClean="0"/>
              <a:t>得好壞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從</a:t>
            </a:r>
            <a:r>
              <a:rPr lang="en-US" altLang="zh-TW" dirty="0" smtClean="0"/>
              <a:t>aggregate trap</a:t>
            </a:r>
            <a:r>
              <a:rPr lang="zh-TW" altLang="en-US" dirty="0" smtClean="0"/>
              <a:t>得結果我們可以知道兩件事</a:t>
            </a:r>
            <a:endParaRPr lang="en-US" altLang="zh-TW" dirty="0" smtClean="0"/>
          </a:p>
          <a:p>
            <a:r>
              <a:rPr lang="zh-TW" altLang="en-US" dirty="0" smtClean="0"/>
              <a:t>解有</a:t>
            </a:r>
            <a:r>
              <a:rPr lang="en-US" altLang="zh-TW" dirty="0" smtClean="0"/>
              <a:t>overlap</a:t>
            </a:r>
            <a:r>
              <a:rPr lang="zh-TW" altLang="en-US" dirty="0" smtClean="0"/>
              <a:t>得</a:t>
            </a:r>
            <a:r>
              <a:rPr lang="en-US" altLang="zh-TW" dirty="0" smtClean="0"/>
              <a:t>BB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的問題時 </a:t>
            </a:r>
            <a:r>
              <a:rPr lang="en-US" altLang="zh-TW" baseline="0" dirty="0" smtClean="0"/>
              <a:t>linkage set </a:t>
            </a:r>
            <a:r>
              <a:rPr lang="zh-TW" altLang="en-US" baseline="0" dirty="0" smtClean="0"/>
              <a:t>裡面也要有對應得</a:t>
            </a:r>
            <a:r>
              <a:rPr lang="en-US" altLang="zh-TW" baseline="0" dirty="0" smtClean="0"/>
              <a:t>overlap </a:t>
            </a:r>
            <a:r>
              <a:rPr lang="zh-TW" altLang="en-US" baseline="0" dirty="0" smtClean="0"/>
              <a:t>得</a:t>
            </a:r>
            <a:r>
              <a:rPr lang="en-US" altLang="zh-TW" baseline="0" dirty="0" smtClean="0"/>
              <a:t>mask</a:t>
            </a:r>
          </a:p>
          <a:p>
            <a:r>
              <a:rPr lang="zh-TW" altLang="en-US" dirty="0" smtClean="0"/>
              <a:t>然後</a:t>
            </a:r>
            <a:r>
              <a:rPr lang="en-US" altLang="zh-TW" dirty="0" smtClean="0"/>
              <a:t>linkage set</a:t>
            </a:r>
            <a:r>
              <a:rPr lang="zh-TW" altLang="en-US" dirty="0" smtClean="0"/>
              <a:t>能夠比較正確描述問題結構的結果也會比較好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92119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前面假設我們已經知道每個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得 </a:t>
            </a:r>
            <a:r>
              <a:rPr lang="en-US" altLang="zh-TW" dirty="0" smtClean="0"/>
              <a:t>normalized </a:t>
            </a:r>
            <a:r>
              <a:rPr lang="en-US" altLang="zh-TW" dirty="0" err="1" smtClean="0"/>
              <a:t>cp</a:t>
            </a:r>
            <a:endParaRPr lang="en-US" altLang="zh-TW" dirty="0" smtClean="0"/>
          </a:p>
          <a:p>
            <a:r>
              <a:rPr lang="zh-TW" altLang="en-US" dirty="0" smtClean="0"/>
              <a:t>但是實際上我們又不知道</a:t>
            </a:r>
            <a:r>
              <a:rPr lang="en-US" altLang="zh-TW" dirty="0" smtClean="0"/>
              <a:t>fitness function,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我們實際上是不知道各種 </a:t>
            </a:r>
            <a:r>
              <a:rPr lang="en-US" altLang="zh-TW" baseline="0" dirty="0" smtClean="0"/>
              <a:t>schemata</a:t>
            </a:r>
            <a:r>
              <a:rPr lang="zh-TW" altLang="en-US" baseline="0" dirty="0" smtClean="0"/>
              <a:t>得</a:t>
            </a:r>
            <a:r>
              <a:rPr lang="en-US" altLang="zh-TW" baseline="0" dirty="0" smtClean="0"/>
              <a:t>rank</a:t>
            </a:r>
            <a:r>
              <a:rPr lang="zh-TW" altLang="en-US" baseline="0" dirty="0" smtClean="0"/>
              <a:t>得</a:t>
            </a:r>
            <a:endParaRPr lang="en-US" altLang="zh-TW" baseline="0" dirty="0" smtClean="0"/>
          </a:p>
          <a:p>
            <a:r>
              <a:rPr lang="zh-TW" altLang="en-US" dirty="0" smtClean="0"/>
              <a:t>要偵測</a:t>
            </a:r>
            <a:r>
              <a:rPr lang="en-US" altLang="zh-TW" dirty="0" smtClean="0"/>
              <a:t>rank</a:t>
            </a:r>
            <a:r>
              <a:rPr lang="zh-TW" altLang="en-US" dirty="0" smtClean="0"/>
              <a:t>這樣得資訊我們可以多花一些</a:t>
            </a:r>
            <a:r>
              <a:rPr lang="en-US" altLang="zh-TW" dirty="0" err="1" smtClean="0"/>
              <a:t>nfe</a:t>
            </a:r>
            <a:r>
              <a:rPr lang="zh-TW" altLang="en-US" dirty="0" smtClean="0"/>
              <a:t>來辦到</a:t>
            </a:r>
            <a:endParaRPr lang="en-US" altLang="zh-TW" dirty="0" smtClean="0"/>
          </a:p>
          <a:p>
            <a:r>
              <a:rPr lang="zh-TW" altLang="en-US" dirty="0" smtClean="0"/>
              <a:t>先拿一個預先定好的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比如說右邊圖得</a:t>
            </a:r>
            <a:r>
              <a:rPr lang="en-US" altLang="zh-TW" dirty="0" smtClean="0"/>
              <a:t>000000</a:t>
            </a:r>
          </a:p>
          <a:p>
            <a:r>
              <a:rPr lang="zh-TW" altLang="en-US" dirty="0" smtClean="0"/>
              <a:t>然後我們把</a:t>
            </a:r>
            <a:r>
              <a:rPr lang="en-US" altLang="zh-TW" dirty="0" smtClean="0"/>
              <a:t>123456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在</a:t>
            </a:r>
            <a:r>
              <a:rPr lang="en-US" altLang="zh-TW" dirty="0" smtClean="0"/>
              <a:t>population</a:t>
            </a:r>
            <a:r>
              <a:rPr lang="zh-TW" altLang="en-US" dirty="0" smtClean="0"/>
              <a:t>裡面所有得</a:t>
            </a:r>
            <a:r>
              <a:rPr lang="en-US" altLang="zh-TW" dirty="0" smtClean="0"/>
              <a:t>schemata</a:t>
            </a:r>
            <a:r>
              <a:rPr lang="zh-TW" altLang="en-US" dirty="0" smtClean="0"/>
              <a:t>填進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一個一個算</a:t>
            </a:r>
            <a:r>
              <a:rPr lang="en-US" altLang="zh-TW" dirty="0" smtClean="0"/>
              <a:t>fitness</a:t>
            </a:r>
          </a:p>
          <a:p>
            <a:r>
              <a:rPr lang="zh-TW" altLang="en-US" dirty="0" smtClean="0"/>
              <a:t>我們就可以去排序這些</a:t>
            </a:r>
            <a:r>
              <a:rPr lang="en-US" altLang="zh-TW" dirty="0" smtClean="0"/>
              <a:t>schemata</a:t>
            </a:r>
            <a:r>
              <a:rPr lang="zh-TW" altLang="en-US" dirty="0" smtClean="0"/>
              <a:t>得</a:t>
            </a:r>
            <a:r>
              <a:rPr lang="en-US" altLang="zh-TW" dirty="0" smtClean="0"/>
              <a:t>rank</a:t>
            </a:r>
          </a:p>
          <a:p>
            <a:r>
              <a:rPr lang="zh-TW" altLang="en-US" dirty="0" smtClean="0"/>
              <a:t>但是我們剛剛有說過，算</a:t>
            </a:r>
            <a:r>
              <a:rPr lang="en-US" altLang="zh-TW" dirty="0" smtClean="0"/>
              <a:t>rank</a:t>
            </a:r>
            <a:r>
              <a:rPr lang="zh-TW" altLang="en-US" dirty="0" smtClean="0"/>
              <a:t>得時後，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得其他部份最好是</a:t>
            </a:r>
            <a:r>
              <a:rPr lang="en-US" altLang="zh-TW" dirty="0" smtClean="0"/>
              <a:t>optimal solution</a:t>
            </a:r>
          </a:p>
          <a:p>
            <a:r>
              <a:rPr lang="zh-TW" altLang="en-US" dirty="0" smtClean="0"/>
              <a:t>我們隨便拿一個</a:t>
            </a:r>
            <a:r>
              <a:rPr lang="en-US" altLang="zh-TW" dirty="0" smtClean="0"/>
              <a:t>00000</a:t>
            </a:r>
            <a:r>
              <a:rPr lang="zh-TW" altLang="en-US" dirty="0" smtClean="0"/>
              <a:t>算出來得</a:t>
            </a:r>
            <a:r>
              <a:rPr lang="en-US" altLang="zh-TW" dirty="0" smtClean="0"/>
              <a:t>rank</a:t>
            </a:r>
            <a:r>
              <a:rPr lang="zh-TW" altLang="en-US" dirty="0" smtClean="0"/>
              <a:t>應該會不准</a:t>
            </a:r>
            <a:endParaRPr lang="en-US" altLang="zh-TW" dirty="0" smtClean="0"/>
          </a:p>
          <a:p>
            <a:r>
              <a:rPr lang="zh-TW" altLang="en-US" dirty="0" smtClean="0"/>
              <a:t>所以我們就在算得過程中順便改進這個</a:t>
            </a:r>
            <a:r>
              <a:rPr lang="en-US" altLang="zh-TW" dirty="0" smtClean="0"/>
              <a:t>template</a:t>
            </a:r>
          </a:p>
          <a:p>
            <a:r>
              <a:rPr lang="zh-TW" altLang="en-US" dirty="0" smtClean="0"/>
              <a:t>巷</a:t>
            </a:r>
            <a:r>
              <a:rPr lang="en-US" altLang="zh-TW" dirty="0" smtClean="0"/>
              <a:t>123456</a:t>
            </a:r>
            <a:r>
              <a:rPr lang="zh-TW" altLang="en-US" dirty="0" smtClean="0"/>
              <a:t>算完我們把</a:t>
            </a:r>
            <a:r>
              <a:rPr lang="en-US" altLang="zh-TW" dirty="0" smtClean="0"/>
              <a:t>rank</a:t>
            </a:r>
            <a:r>
              <a:rPr lang="zh-TW" altLang="en-US" dirty="0" smtClean="0"/>
              <a:t>最高得</a:t>
            </a:r>
            <a:r>
              <a:rPr lang="en-US" altLang="zh-TW" dirty="0" smtClean="0"/>
              <a:t>schema 11100</a:t>
            </a:r>
            <a:r>
              <a:rPr lang="zh-TW" altLang="en-US" dirty="0" smtClean="0"/>
              <a:t>填進</a:t>
            </a:r>
            <a:r>
              <a:rPr lang="en-US" altLang="zh-TW" dirty="0" smtClean="0"/>
              <a:t>template</a:t>
            </a:r>
          </a:p>
          <a:p>
            <a:r>
              <a:rPr lang="zh-TW" altLang="en-US" dirty="0" smtClean="0"/>
              <a:t>再繼續算</a:t>
            </a:r>
            <a:r>
              <a:rPr lang="en-US" altLang="zh-TW" dirty="0" smtClean="0"/>
              <a:t>456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mask</a:t>
            </a:r>
          </a:p>
          <a:p>
            <a:r>
              <a:rPr lang="en-US" altLang="zh-TW" dirty="0" smtClean="0"/>
              <a:t>456</a:t>
            </a:r>
            <a:r>
              <a:rPr lang="zh-TW" altLang="en-US" dirty="0" smtClean="0"/>
              <a:t>算完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前面就被改成</a:t>
            </a:r>
            <a:r>
              <a:rPr lang="en-US" altLang="zh-TW" dirty="0" smtClean="0"/>
              <a:t>111111</a:t>
            </a:r>
            <a:r>
              <a:rPr lang="zh-TW" altLang="en-US" dirty="0" smtClean="0"/>
              <a:t>，變成是</a:t>
            </a:r>
            <a:r>
              <a:rPr lang="en-US" altLang="zh-TW" dirty="0" smtClean="0"/>
              <a:t>optimal</a:t>
            </a:r>
            <a:r>
              <a:rPr lang="en-US" altLang="zh-TW" baseline="0" dirty="0" smtClean="0"/>
              <a:t> solution</a:t>
            </a:r>
            <a:r>
              <a:rPr lang="zh-TW" altLang="en-US" baseline="0" dirty="0" smtClean="0"/>
              <a:t>得一部分</a:t>
            </a:r>
            <a:endParaRPr lang="en-US" altLang="zh-TW" baseline="0" dirty="0" smtClean="0"/>
          </a:p>
          <a:p>
            <a:r>
              <a:rPr lang="zh-TW" altLang="en-US" dirty="0" smtClean="0"/>
              <a:t>所以在算底下得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時</a:t>
            </a:r>
            <a:r>
              <a:rPr lang="en-US" altLang="zh-TW" dirty="0" smtClean="0"/>
              <a:t>rank</a:t>
            </a:r>
            <a:r>
              <a:rPr lang="zh-TW" altLang="en-US" dirty="0" smtClean="0"/>
              <a:t>我們就可以確定是正確得了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52187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692876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dirty="0" smtClean="0"/>
              <a:t>接下來我就先為各位介紹</a:t>
            </a:r>
            <a:r>
              <a:rPr lang="en-US" altLang="zh-TW" dirty="0" smtClean="0"/>
              <a:t>model</a:t>
            </a:r>
            <a:r>
              <a:rPr lang="en-US" altLang="zh-TW" baseline="0" dirty="0" smtClean="0"/>
              <a:t> building </a:t>
            </a:r>
            <a:r>
              <a:rPr lang="en-US" altLang="zh-TW" baseline="0" dirty="0" err="1" smtClean="0"/>
              <a:t>ga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optimal mixing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3012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329106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傳統基因演算法在</a:t>
            </a:r>
            <a:r>
              <a:rPr lang="en-US" altLang="zh-TW" dirty="0" smtClean="0"/>
              <a:t>1970</a:t>
            </a:r>
            <a:r>
              <a:rPr lang="zh-TW" altLang="en-US" dirty="0" smtClean="0"/>
              <a:t>年代 由</a:t>
            </a:r>
            <a:r>
              <a:rPr lang="en-US" altLang="zh-TW" dirty="0" smtClean="0"/>
              <a:t>John Holland </a:t>
            </a:r>
            <a:r>
              <a:rPr lang="zh-TW" altLang="en-US" dirty="0" smtClean="0"/>
              <a:t>發展後已經成功得應用在各種最佳化得問題</a:t>
            </a:r>
            <a:endParaRPr lang="en-US" altLang="zh-TW" dirty="0" smtClean="0"/>
          </a:p>
          <a:p>
            <a:r>
              <a:rPr lang="zh-TW" altLang="en-US" dirty="0" smtClean="0"/>
              <a:t>但是在</a:t>
            </a:r>
            <a:r>
              <a:rPr lang="en-US" altLang="zh-TW" dirty="0" smtClean="0"/>
              <a:t>1989</a:t>
            </a:r>
            <a:r>
              <a:rPr lang="zh-TW" altLang="en-US" dirty="0" smtClean="0"/>
              <a:t>年由</a:t>
            </a:r>
            <a:r>
              <a:rPr lang="en-US" altLang="zh-TW" dirty="0" smtClean="0"/>
              <a:t>Goldberg</a:t>
            </a:r>
            <a:r>
              <a:rPr lang="zh-TW" altLang="en-US" dirty="0" smtClean="0"/>
              <a:t>等人發現在某一類得問題上</a:t>
            </a:r>
            <a:r>
              <a:rPr lang="en-US" altLang="zh-TW" dirty="0" smtClean="0"/>
              <a:t>GA</a:t>
            </a:r>
            <a:r>
              <a:rPr lang="zh-TW" altLang="en-US" dirty="0" smtClean="0"/>
              <a:t>會沒有辦法找到</a:t>
            </a:r>
            <a:r>
              <a:rPr lang="en-US" altLang="zh-TW" dirty="0" smtClean="0"/>
              <a:t>optimal</a:t>
            </a:r>
            <a:r>
              <a:rPr lang="en-US" altLang="zh-TW" baseline="0" dirty="0" smtClean="0"/>
              <a:t> solution</a:t>
            </a:r>
          </a:p>
          <a:p>
            <a:r>
              <a:rPr lang="zh-TW" altLang="en-US" dirty="0" smtClean="0"/>
              <a:t>其中一種問題就是</a:t>
            </a:r>
            <a:r>
              <a:rPr lang="en-US" altLang="zh-TW" dirty="0" smtClean="0"/>
              <a:t>trap</a:t>
            </a:r>
          </a:p>
          <a:p>
            <a:r>
              <a:rPr lang="zh-TW" altLang="en-US" baseline="0" dirty="0" smtClean="0"/>
              <a:t> 左上角的這個表格以三個</a:t>
            </a:r>
            <a:r>
              <a:rPr lang="en-US" altLang="zh-TW" baseline="0" dirty="0" smtClean="0"/>
              <a:t>bit</a:t>
            </a:r>
            <a:r>
              <a:rPr lang="zh-TW" altLang="en-US" baseline="0" dirty="0" smtClean="0"/>
              <a:t>得</a:t>
            </a:r>
            <a:r>
              <a:rPr lang="en-US" altLang="zh-TW" baseline="0" dirty="0" smtClean="0"/>
              <a:t>trap function</a:t>
            </a:r>
            <a:r>
              <a:rPr lang="zh-TW" altLang="en-US" baseline="0" dirty="0" smtClean="0"/>
              <a:t>為例</a:t>
            </a:r>
            <a:endParaRPr lang="en-US" altLang="zh-TW" baseline="0" dirty="0" smtClean="0"/>
          </a:p>
          <a:p>
            <a:r>
              <a:rPr lang="zh-TW" altLang="en-US" baseline="0" dirty="0" smtClean="0"/>
              <a:t>三個</a:t>
            </a:r>
            <a:r>
              <a:rPr lang="en-US" altLang="zh-TW" baseline="0" dirty="0" smtClean="0"/>
              <a:t>bit</a:t>
            </a:r>
            <a:r>
              <a:rPr lang="zh-TW" altLang="en-US" baseline="0" dirty="0" smtClean="0"/>
              <a:t>決定了這一組基因得</a:t>
            </a:r>
            <a:r>
              <a:rPr lang="en-US" altLang="zh-TW" baseline="0" dirty="0" smtClean="0"/>
              <a:t>fitness value</a:t>
            </a:r>
          </a:p>
          <a:p>
            <a:r>
              <a:rPr lang="zh-TW" altLang="en-US" dirty="0" smtClean="0"/>
              <a:t>當這</a:t>
            </a:r>
            <a:r>
              <a:rPr lang="zh-TW" altLang="en-US" baseline="0" dirty="0" smtClean="0"/>
              <a:t>三個</a:t>
            </a:r>
            <a:r>
              <a:rPr lang="en-US" altLang="zh-TW" baseline="0" dirty="0" smtClean="0"/>
              <a:t>bit</a:t>
            </a:r>
            <a:r>
              <a:rPr lang="zh-TW" altLang="en-US" dirty="0" smtClean="0"/>
              <a:t>得</a:t>
            </a:r>
            <a:r>
              <a:rPr lang="en-US" altLang="zh-TW" dirty="0" smtClean="0"/>
              <a:t>schema</a:t>
            </a:r>
            <a:r>
              <a:rPr lang="zh-TW" altLang="en-US" dirty="0" smtClean="0"/>
              <a:t>是</a:t>
            </a:r>
            <a:r>
              <a:rPr lang="en-US" altLang="zh-TW" dirty="0" smtClean="0"/>
              <a:t>111</a:t>
            </a:r>
            <a:r>
              <a:rPr lang="zh-TW" altLang="en-US" dirty="0" smtClean="0"/>
              <a:t>得時候得</a:t>
            </a:r>
            <a:r>
              <a:rPr lang="en-US" altLang="zh-TW" dirty="0" smtClean="0"/>
              <a:t>fitness </a:t>
            </a:r>
            <a:r>
              <a:rPr lang="zh-TW" altLang="en-US" dirty="0" smtClean="0"/>
              <a:t>是最高 </a:t>
            </a:r>
            <a:r>
              <a:rPr lang="en-US" altLang="zh-TW" dirty="0" smtClean="0"/>
              <a:t>schema</a:t>
            </a:r>
            <a:r>
              <a:rPr lang="zh-TW" altLang="en-US" dirty="0" smtClean="0"/>
              <a:t>是</a:t>
            </a:r>
            <a:r>
              <a:rPr lang="en-US" altLang="zh-TW" dirty="0" smtClean="0"/>
              <a:t>000</a:t>
            </a:r>
            <a:r>
              <a:rPr lang="zh-TW" altLang="en-US" dirty="0" smtClean="0"/>
              <a:t>得時候是第二高</a:t>
            </a:r>
            <a:endParaRPr lang="en-US" altLang="zh-TW" dirty="0" smtClean="0"/>
          </a:p>
          <a:p>
            <a:r>
              <a:rPr lang="zh-TW" altLang="en-US" dirty="0" smtClean="0"/>
              <a:t>像左下角得圖 如果</a:t>
            </a:r>
            <a:r>
              <a:rPr lang="en-US" altLang="zh-TW" dirty="0" err="1" smtClean="0"/>
              <a:t>ga</a:t>
            </a:r>
            <a:r>
              <a:rPr lang="en-US" altLang="zh-TW" dirty="0" smtClean="0"/>
              <a:t> crossover</a:t>
            </a:r>
            <a:r>
              <a:rPr lang="zh-TW" altLang="en-US" dirty="0" smtClean="0"/>
              <a:t>的時候切再中間，那這樣</a:t>
            </a:r>
            <a:r>
              <a:rPr lang="en-US" altLang="zh-TW" dirty="0" smtClean="0"/>
              <a:t>111</a:t>
            </a:r>
            <a:r>
              <a:rPr lang="zh-TW" altLang="en-US" dirty="0" smtClean="0"/>
              <a:t>會被破壞掉，後續</a:t>
            </a:r>
            <a:r>
              <a:rPr lang="en-US" altLang="zh-TW" dirty="0" smtClean="0"/>
              <a:t>selection</a:t>
            </a:r>
            <a:r>
              <a:rPr lang="zh-TW" altLang="en-US" dirty="0" smtClean="0"/>
              <a:t>也會因為</a:t>
            </a:r>
            <a:r>
              <a:rPr lang="en-US" altLang="zh-TW" dirty="0" smtClean="0"/>
              <a:t>fitness</a:t>
            </a:r>
            <a:r>
              <a:rPr lang="zh-TW" altLang="en-US" dirty="0" smtClean="0"/>
              <a:t>分佈傾向</a:t>
            </a:r>
            <a:r>
              <a:rPr lang="en-US" altLang="zh-TW" dirty="0" smtClean="0"/>
              <a:t>000</a:t>
            </a:r>
            <a:r>
              <a:rPr lang="zh-TW" altLang="en-US" dirty="0" smtClean="0"/>
              <a:t>的關係導致比較容易選</a:t>
            </a:r>
            <a:r>
              <a:rPr lang="en-US" altLang="zh-TW" dirty="0" smtClean="0"/>
              <a:t>0</a:t>
            </a:r>
            <a:r>
              <a:rPr lang="zh-TW" altLang="en-US" dirty="0" smtClean="0"/>
              <a:t>比較多得</a:t>
            </a:r>
            <a:r>
              <a:rPr lang="en-US" altLang="zh-TW" dirty="0" smtClean="0"/>
              <a:t>schemata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結果就是</a:t>
            </a:r>
            <a:r>
              <a:rPr lang="en-US" altLang="zh-TW" dirty="0" err="1" smtClean="0"/>
              <a:t>ga</a:t>
            </a:r>
            <a:r>
              <a:rPr lang="zh-TW" altLang="en-US" dirty="0" smtClean="0"/>
              <a:t>沒辦法</a:t>
            </a:r>
            <a:r>
              <a:rPr lang="en-US" altLang="zh-TW" dirty="0" smtClean="0"/>
              <a:t>keep</a:t>
            </a:r>
            <a:r>
              <a:rPr lang="zh-TW" altLang="en-US" dirty="0" smtClean="0"/>
              <a:t>住</a:t>
            </a:r>
            <a:r>
              <a:rPr lang="en-US" altLang="zh-TW" dirty="0" smtClean="0"/>
              <a:t>111 </a:t>
            </a:r>
            <a:r>
              <a:rPr lang="zh-TW" altLang="en-US" dirty="0" smtClean="0"/>
              <a:t>因此沒辦法組合出</a:t>
            </a:r>
            <a:r>
              <a:rPr lang="en-US" altLang="zh-TW" dirty="0" smtClean="0"/>
              <a:t>optimal solution</a:t>
            </a:r>
          </a:p>
          <a:p>
            <a:r>
              <a:rPr lang="zh-TW" altLang="en-US" baseline="0" dirty="0" smtClean="0"/>
              <a:t>像這樣一組</a:t>
            </a:r>
            <a:r>
              <a:rPr lang="en-US" altLang="zh-TW" baseline="0" dirty="0" smtClean="0"/>
              <a:t>crossover</a:t>
            </a:r>
            <a:r>
              <a:rPr lang="zh-TW" altLang="en-US" baseline="0" dirty="0" smtClean="0"/>
              <a:t>必須要一起交換的</a:t>
            </a:r>
            <a:r>
              <a:rPr lang="en-US" altLang="zh-TW" baseline="0" dirty="0" smtClean="0"/>
              <a:t>bit </a:t>
            </a:r>
            <a:r>
              <a:rPr lang="zh-TW" altLang="en-US" baseline="0" dirty="0" smtClean="0"/>
              <a:t>通常我們會稱這些</a:t>
            </a:r>
            <a:r>
              <a:rPr lang="en-US" altLang="zh-TW" baseline="0" dirty="0" smtClean="0"/>
              <a:t>bit </a:t>
            </a:r>
            <a:r>
              <a:rPr lang="zh-TW" altLang="en-US" baseline="0" dirty="0" smtClean="0"/>
              <a:t>組成了一個</a:t>
            </a:r>
            <a:r>
              <a:rPr lang="en-US" altLang="zh-TW" baseline="0" dirty="0" smtClean="0"/>
              <a:t>building block</a:t>
            </a:r>
            <a:endParaRPr lang="en-US" altLang="zh-TW" dirty="0" smtClean="0"/>
          </a:p>
          <a:p>
            <a:r>
              <a:rPr lang="en-US" altLang="zh-TW" dirty="0" smtClean="0"/>
              <a:t>90</a:t>
            </a:r>
            <a:r>
              <a:rPr lang="zh-TW" altLang="en-US" dirty="0" smtClean="0"/>
              <a:t>年代之後，為了解決這一類得問題 大家開始研究利用</a:t>
            </a:r>
            <a:r>
              <a:rPr lang="en-US" altLang="zh-TW" dirty="0" smtClean="0"/>
              <a:t>machine</a:t>
            </a:r>
            <a:r>
              <a:rPr lang="en-US" altLang="zh-TW" baseline="0" dirty="0" smtClean="0"/>
              <a:t> learning</a:t>
            </a:r>
            <a:r>
              <a:rPr lang="zh-TW" altLang="en-US" baseline="0" dirty="0" smtClean="0"/>
              <a:t>得技巧</a:t>
            </a:r>
            <a:endParaRPr lang="en-US" altLang="zh-TW" baseline="0" dirty="0" smtClean="0"/>
          </a:p>
          <a:p>
            <a:r>
              <a:rPr lang="zh-TW" altLang="en-US" dirty="0" smtClean="0"/>
              <a:t>從</a:t>
            </a:r>
            <a:r>
              <a:rPr lang="en-US" altLang="zh-TW" dirty="0" smtClean="0"/>
              <a:t>after selection(</a:t>
            </a:r>
            <a:r>
              <a:rPr lang="zh-TW" altLang="en-US" dirty="0" smtClean="0"/>
              <a:t>指右圖</a:t>
            </a:r>
            <a:r>
              <a:rPr lang="en-US" altLang="zh-TW" dirty="0" smtClean="0"/>
              <a:t>)</a:t>
            </a:r>
            <a:r>
              <a:rPr lang="zh-TW" altLang="en-US" dirty="0" smtClean="0"/>
              <a:t>得</a:t>
            </a:r>
            <a:r>
              <a:rPr lang="en-US" altLang="zh-TW" dirty="0" smtClean="0"/>
              <a:t>population build 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model </a:t>
            </a:r>
            <a:r>
              <a:rPr lang="zh-TW" altLang="en-US" dirty="0" smtClean="0"/>
              <a:t>用來描述問題得結構</a:t>
            </a:r>
            <a:endParaRPr lang="en-US" altLang="zh-TW" dirty="0" smtClean="0"/>
          </a:p>
          <a:p>
            <a:r>
              <a:rPr lang="zh-TW" altLang="en-US" dirty="0" smtClean="0"/>
              <a:t>然後藉由這個</a:t>
            </a:r>
            <a:r>
              <a:rPr lang="en-US" altLang="zh-TW" dirty="0" smtClean="0"/>
              <a:t>model </a:t>
            </a:r>
            <a:r>
              <a:rPr lang="zh-TW" altLang="en-US" dirty="0" smtClean="0"/>
              <a:t>來產生</a:t>
            </a:r>
            <a:r>
              <a:rPr lang="en-US" altLang="zh-TW" dirty="0" smtClean="0"/>
              <a:t>offspring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4126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如果我們把含有</a:t>
            </a:r>
            <a:r>
              <a:rPr lang="en-US" altLang="zh-TW" dirty="0" smtClean="0"/>
              <a:t>111</a:t>
            </a:r>
            <a:r>
              <a:rPr lang="zh-TW" altLang="en-US" dirty="0" smtClean="0"/>
              <a:t>得</a:t>
            </a:r>
            <a:r>
              <a:rPr lang="en-US" altLang="zh-TW" dirty="0" smtClean="0"/>
              <a:t>building block</a:t>
            </a:r>
            <a:r>
              <a:rPr lang="zh-TW" altLang="en-US" dirty="0" smtClean="0"/>
              <a:t>稱為好的</a:t>
            </a:r>
            <a:r>
              <a:rPr lang="en-US" altLang="zh-TW" dirty="0" smtClean="0"/>
              <a:t>bb</a:t>
            </a:r>
          </a:p>
          <a:p>
            <a:r>
              <a:rPr lang="zh-TW" altLang="en-US" dirty="0" smtClean="0"/>
              <a:t>那</a:t>
            </a:r>
            <a:r>
              <a:rPr lang="en-US" altLang="zh-TW" dirty="0" smtClean="0"/>
              <a:t>GA</a:t>
            </a:r>
            <a:r>
              <a:rPr lang="zh-TW" altLang="en-US" dirty="0" smtClean="0"/>
              <a:t>和</a:t>
            </a:r>
            <a:r>
              <a:rPr lang="en-US" altLang="zh-TW" dirty="0" smtClean="0"/>
              <a:t>MBGA</a:t>
            </a:r>
            <a:r>
              <a:rPr lang="zh-TW" altLang="en-US" dirty="0" smtClean="0"/>
              <a:t>在</a:t>
            </a:r>
            <a:r>
              <a:rPr lang="en-US" altLang="zh-TW" dirty="0" smtClean="0"/>
              <a:t>selection</a:t>
            </a:r>
            <a:r>
              <a:rPr lang="zh-TW" altLang="en-US" dirty="0" smtClean="0"/>
              <a:t>會遇到</a:t>
            </a:r>
            <a:r>
              <a:rPr lang="en-US" altLang="zh-TW" dirty="0" smtClean="0"/>
              <a:t>decision making</a:t>
            </a:r>
            <a:r>
              <a:rPr lang="zh-TW" altLang="en-US" dirty="0" smtClean="0"/>
              <a:t>的問題</a:t>
            </a:r>
            <a:endParaRPr lang="en-US" altLang="zh-TW" dirty="0" smtClean="0"/>
          </a:p>
          <a:p>
            <a:r>
              <a:rPr lang="zh-TW" altLang="en-US" dirty="0" smtClean="0"/>
              <a:t>理想上如果有</a:t>
            </a:r>
            <a:r>
              <a:rPr lang="en-US" altLang="zh-TW" dirty="0" smtClean="0"/>
              <a:t>111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000</a:t>
            </a:r>
            <a:r>
              <a:rPr lang="zh-TW" altLang="en-US" dirty="0" smtClean="0"/>
              <a:t>我們希望</a:t>
            </a:r>
            <a:r>
              <a:rPr lang="en-US" altLang="zh-TW" dirty="0" smtClean="0"/>
              <a:t>selection(</a:t>
            </a:r>
            <a:r>
              <a:rPr lang="zh-TW" altLang="en-US" dirty="0" smtClean="0"/>
              <a:t>指上圖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會選擇有</a:t>
            </a:r>
            <a:r>
              <a:rPr lang="en-US" altLang="zh-TW" dirty="0" smtClean="0"/>
              <a:t>111</a:t>
            </a:r>
            <a:r>
              <a:rPr lang="zh-TW" altLang="en-US" dirty="0" smtClean="0"/>
              <a:t>的這條</a:t>
            </a:r>
            <a:r>
              <a:rPr lang="en-US" altLang="zh-TW" dirty="0" smtClean="0"/>
              <a:t>solution,</a:t>
            </a:r>
            <a:r>
              <a:rPr lang="zh-TW" altLang="en-US" dirty="0" smtClean="0"/>
              <a:t>但實際上因為其他</a:t>
            </a:r>
            <a:r>
              <a:rPr lang="en-US" altLang="zh-TW" dirty="0" smtClean="0"/>
              <a:t>building block</a:t>
            </a:r>
            <a:r>
              <a:rPr lang="zh-TW" altLang="en-US" dirty="0" smtClean="0"/>
              <a:t>的關係</a:t>
            </a:r>
            <a:r>
              <a:rPr lang="en-US" altLang="zh-TW" dirty="0" smtClean="0"/>
              <a:t>111</a:t>
            </a:r>
            <a:r>
              <a:rPr lang="zh-TW" altLang="en-US" dirty="0" smtClean="0"/>
              <a:t>不見得會被選到</a:t>
            </a:r>
            <a:endParaRPr lang="en-US" altLang="zh-TW" dirty="0" smtClean="0"/>
          </a:p>
          <a:p>
            <a:r>
              <a:rPr lang="zh-TW" altLang="en-US" dirty="0" smtClean="0"/>
              <a:t>傳統上</a:t>
            </a:r>
            <a:r>
              <a:rPr lang="en-US" altLang="zh-TW" dirty="0" smtClean="0"/>
              <a:t>GA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mbga</a:t>
            </a:r>
            <a:r>
              <a:rPr lang="zh-TW" altLang="en-US" dirty="0" smtClean="0"/>
              <a:t>是透過足夠大得</a:t>
            </a:r>
            <a:r>
              <a:rPr lang="en-US" altLang="zh-TW" dirty="0" err="1" smtClean="0"/>
              <a:t>populatio</a:t>
            </a:r>
            <a:r>
              <a:rPr lang="zh-TW" altLang="en-US" dirty="0" smtClean="0"/>
              <a:t>來</a:t>
            </a:r>
            <a:r>
              <a:rPr lang="en-US" altLang="zh-TW" dirty="0" smtClean="0"/>
              <a:t>conquer sampling noise,</a:t>
            </a:r>
            <a:r>
              <a:rPr lang="zh-TW" altLang="en-US" dirty="0" smtClean="0"/>
              <a:t>讓</a:t>
            </a:r>
            <a:r>
              <a:rPr lang="en-US" altLang="zh-TW" dirty="0" smtClean="0"/>
              <a:t>selection</a:t>
            </a:r>
            <a:r>
              <a:rPr lang="zh-TW" altLang="en-US" dirty="0" smtClean="0"/>
              <a:t>能有夠大的機率做出正確的</a:t>
            </a:r>
            <a:r>
              <a:rPr lang="en-US" altLang="zh-TW" dirty="0" smtClean="0"/>
              <a:t>decision</a:t>
            </a:r>
          </a:p>
          <a:p>
            <a:endParaRPr lang="en-US" altLang="zh-TW" dirty="0" smtClean="0"/>
          </a:p>
          <a:p>
            <a:r>
              <a:rPr lang="zh-TW" altLang="en-US" sz="1100" dirty="0" smtClean="0">
                <a:solidFill>
                  <a:srgbClr val="800000"/>
                </a:solidFill>
              </a:rPr>
              <a:t>那在</a:t>
            </a:r>
            <a:r>
              <a:rPr lang="en-US" altLang="zh-TW" sz="1100" dirty="0" smtClean="0">
                <a:solidFill>
                  <a:srgbClr val="800000"/>
                </a:solidFill>
              </a:rPr>
              <a:t>2011</a:t>
            </a:r>
            <a:r>
              <a:rPr lang="zh-TW" altLang="en-US" sz="1100" dirty="0" smtClean="0">
                <a:solidFill>
                  <a:srgbClr val="800000"/>
                </a:solidFill>
              </a:rPr>
              <a:t>年 </a:t>
            </a:r>
            <a:r>
              <a:rPr lang="en-US" altLang="zh-TW" sz="1100" dirty="0" err="1" smtClean="0">
                <a:solidFill>
                  <a:srgbClr val="800000"/>
                </a:solidFill>
              </a:rPr>
              <a:t>Thierens</a:t>
            </a:r>
            <a:r>
              <a:rPr lang="en-US" altLang="zh-TW" sz="1100" dirty="0" smtClean="0">
                <a:solidFill>
                  <a:srgbClr val="800000"/>
                </a:solidFill>
              </a:rPr>
              <a:t>, </a:t>
            </a:r>
            <a:r>
              <a:rPr lang="en-US" altLang="zh-TW" sz="1100" dirty="0" err="1" smtClean="0">
                <a:solidFill>
                  <a:srgbClr val="800000"/>
                </a:solidFill>
              </a:rPr>
              <a:t>Bosman</a:t>
            </a:r>
            <a:r>
              <a:rPr lang="en-US" altLang="zh-TW" sz="1100" dirty="0" smtClean="0">
                <a:solidFill>
                  <a:srgbClr val="800000"/>
                </a:solidFill>
              </a:rPr>
              <a:t>, </a:t>
            </a:r>
            <a:r>
              <a:rPr lang="zh-TW" altLang="en-US" sz="1100" dirty="0" smtClean="0">
                <a:solidFill>
                  <a:srgbClr val="800000"/>
                </a:solidFill>
              </a:rPr>
              <a:t>以及</a:t>
            </a:r>
            <a:r>
              <a:rPr lang="en-US" altLang="zh-TW" sz="1100" dirty="0" err="1" smtClean="0">
                <a:solidFill>
                  <a:srgbClr val="800000"/>
                </a:solidFill>
              </a:rPr>
              <a:t>Pelikan</a:t>
            </a:r>
            <a:r>
              <a:rPr lang="en-US" altLang="zh-TW" sz="1100" dirty="0" smtClean="0">
                <a:solidFill>
                  <a:srgbClr val="800000"/>
                </a:solidFill>
              </a:rPr>
              <a:t> </a:t>
            </a:r>
            <a:r>
              <a:rPr lang="zh-TW" altLang="en-US" sz="1100" dirty="0" smtClean="0">
                <a:solidFill>
                  <a:srgbClr val="800000"/>
                </a:solidFill>
              </a:rPr>
              <a:t>等人所發展的</a:t>
            </a:r>
            <a:r>
              <a:rPr lang="en-US" altLang="zh-TW" sz="1100" dirty="0" smtClean="0">
                <a:solidFill>
                  <a:srgbClr val="800000"/>
                </a:solidFill>
              </a:rPr>
              <a:t>optimal</a:t>
            </a:r>
            <a:r>
              <a:rPr lang="en-US" altLang="zh-TW" sz="1100" baseline="0" dirty="0" smtClean="0">
                <a:solidFill>
                  <a:srgbClr val="800000"/>
                </a:solidFill>
              </a:rPr>
              <a:t> mixing</a:t>
            </a:r>
            <a:r>
              <a:rPr lang="zh-TW" altLang="en-US" sz="1100" baseline="0" dirty="0" smtClean="0">
                <a:solidFill>
                  <a:srgbClr val="800000"/>
                </a:solidFill>
              </a:rPr>
              <a:t>除了</a:t>
            </a:r>
            <a:r>
              <a:rPr lang="en-US" altLang="zh-TW" sz="1100" baseline="0" dirty="0" smtClean="0">
                <a:solidFill>
                  <a:srgbClr val="800000"/>
                </a:solidFill>
              </a:rPr>
              <a:t>selection</a:t>
            </a:r>
            <a:r>
              <a:rPr lang="zh-TW" altLang="en-US" sz="1100" baseline="0" dirty="0" smtClean="0">
                <a:solidFill>
                  <a:srgbClr val="800000"/>
                </a:solidFill>
              </a:rPr>
              <a:t>以外，在</a:t>
            </a:r>
            <a:r>
              <a:rPr lang="en-US" altLang="zh-TW" sz="1100" baseline="0" dirty="0" smtClean="0">
                <a:solidFill>
                  <a:srgbClr val="800000"/>
                </a:solidFill>
              </a:rPr>
              <a:t>crossover</a:t>
            </a:r>
            <a:r>
              <a:rPr lang="zh-TW" altLang="en-US" sz="1100" baseline="0" dirty="0" smtClean="0">
                <a:solidFill>
                  <a:srgbClr val="800000"/>
                </a:solidFill>
              </a:rPr>
              <a:t>的過程也加入了</a:t>
            </a:r>
            <a:r>
              <a:rPr lang="en-US" altLang="zh-TW" sz="1100" baseline="0" dirty="0" smtClean="0">
                <a:solidFill>
                  <a:srgbClr val="800000"/>
                </a:solidFill>
              </a:rPr>
              <a:t>decision making </a:t>
            </a:r>
          </a:p>
          <a:p>
            <a:r>
              <a:rPr lang="zh-TW" altLang="en-US" sz="1100" baseline="0" dirty="0" smtClean="0">
                <a:solidFill>
                  <a:srgbClr val="800000"/>
                </a:solidFill>
              </a:rPr>
              <a:t>他產生子代的方式是將</a:t>
            </a:r>
            <a:r>
              <a:rPr lang="en-US" altLang="zh-TW" sz="1100" baseline="0" dirty="0" smtClean="0">
                <a:solidFill>
                  <a:srgbClr val="800000"/>
                </a:solidFill>
              </a:rPr>
              <a:t>parent population </a:t>
            </a:r>
            <a:r>
              <a:rPr lang="zh-TW" altLang="en-US" sz="1100" baseline="0" dirty="0" smtClean="0">
                <a:solidFill>
                  <a:srgbClr val="800000"/>
                </a:solidFill>
              </a:rPr>
              <a:t>裡的每條</a:t>
            </a:r>
            <a:r>
              <a:rPr lang="en-US" altLang="zh-TW" sz="1100" baseline="0" dirty="0" smtClean="0">
                <a:solidFill>
                  <a:srgbClr val="800000"/>
                </a:solidFill>
              </a:rPr>
              <a:t>solution</a:t>
            </a:r>
            <a:r>
              <a:rPr lang="zh-TW" altLang="en-US" sz="1100" baseline="0" dirty="0" smtClean="0">
                <a:solidFill>
                  <a:srgbClr val="800000"/>
                </a:solidFill>
              </a:rPr>
              <a:t>拿來接受其他</a:t>
            </a:r>
            <a:r>
              <a:rPr lang="en-US" altLang="zh-TW" sz="1100" baseline="0" dirty="0" smtClean="0">
                <a:solidFill>
                  <a:srgbClr val="800000"/>
                </a:solidFill>
              </a:rPr>
              <a:t>solution donate </a:t>
            </a:r>
            <a:r>
              <a:rPr lang="zh-TW" altLang="en-US" sz="1100" baseline="0" dirty="0" smtClean="0">
                <a:solidFill>
                  <a:srgbClr val="800000"/>
                </a:solidFill>
              </a:rPr>
              <a:t>基因來產生一條</a:t>
            </a:r>
            <a:r>
              <a:rPr lang="en-US" altLang="zh-TW" sz="1100" baseline="0" dirty="0" smtClean="0">
                <a:solidFill>
                  <a:srgbClr val="800000"/>
                </a:solidFill>
              </a:rPr>
              <a:t>offspring </a:t>
            </a:r>
          </a:p>
          <a:p>
            <a:r>
              <a:rPr lang="zh-TW" altLang="en-US" sz="1100" baseline="0" dirty="0" smtClean="0">
                <a:solidFill>
                  <a:srgbClr val="800000"/>
                </a:solidFill>
              </a:rPr>
              <a:t>我們可以稱接受基因的</a:t>
            </a:r>
            <a:r>
              <a:rPr lang="en-US" altLang="zh-TW" sz="1100" baseline="0" dirty="0" smtClean="0">
                <a:solidFill>
                  <a:srgbClr val="800000"/>
                </a:solidFill>
              </a:rPr>
              <a:t>solution</a:t>
            </a:r>
            <a:r>
              <a:rPr lang="zh-TW" altLang="en-US" sz="1100" baseline="0" dirty="0" smtClean="0">
                <a:solidFill>
                  <a:srgbClr val="800000"/>
                </a:solidFill>
              </a:rPr>
              <a:t>為</a:t>
            </a:r>
            <a:r>
              <a:rPr lang="en-US" altLang="zh-TW" sz="1100" baseline="0" dirty="0" smtClean="0">
                <a:solidFill>
                  <a:srgbClr val="800000"/>
                </a:solidFill>
              </a:rPr>
              <a:t>receiver, donate </a:t>
            </a:r>
            <a:r>
              <a:rPr lang="zh-TW" altLang="en-US" sz="1100" baseline="0" dirty="0" smtClean="0">
                <a:solidFill>
                  <a:srgbClr val="800000"/>
                </a:solidFill>
              </a:rPr>
              <a:t>基因的</a:t>
            </a:r>
            <a:r>
              <a:rPr lang="en-US" altLang="zh-TW" sz="1100" baseline="0" dirty="0" smtClean="0">
                <a:solidFill>
                  <a:srgbClr val="800000"/>
                </a:solidFill>
              </a:rPr>
              <a:t>solution</a:t>
            </a:r>
            <a:r>
              <a:rPr lang="zh-TW" altLang="en-US" sz="1100" baseline="0" dirty="0" smtClean="0">
                <a:solidFill>
                  <a:srgbClr val="800000"/>
                </a:solidFill>
              </a:rPr>
              <a:t>為</a:t>
            </a:r>
            <a:r>
              <a:rPr lang="en-US" altLang="zh-TW" sz="1100" baseline="0" dirty="0" smtClean="0">
                <a:solidFill>
                  <a:srgbClr val="800000"/>
                </a:solidFill>
              </a:rPr>
              <a:t>donor</a:t>
            </a:r>
          </a:p>
          <a:p>
            <a:r>
              <a:rPr lang="zh-TW" altLang="en-US" dirty="0" smtClean="0"/>
              <a:t>每次一個</a:t>
            </a:r>
            <a:r>
              <a:rPr lang="en-US" altLang="zh-TW" dirty="0" smtClean="0"/>
              <a:t>donor</a:t>
            </a:r>
            <a:r>
              <a:rPr lang="zh-TW" altLang="en-US" dirty="0" smtClean="0"/>
              <a:t>將一部分得基因</a:t>
            </a:r>
            <a:r>
              <a:rPr lang="en-US" altLang="zh-TW" dirty="0" smtClean="0"/>
              <a:t>donate</a:t>
            </a:r>
            <a:r>
              <a:rPr lang="zh-TW" altLang="en-US" dirty="0" smtClean="0"/>
              <a:t>給</a:t>
            </a:r>
            <a:r>
              <a:rPr lang="en-US" altLang="zh-TW" dirty="0" smtClean="0"/>
              <a:t>receiver</a:t>
            </a:r>
            <a:r>
              <a:rPr lang="zh-TW" altLang="en-US" dirty="0" smtClean="0"/>
              <a:t>得時候</a:t>
            </a:r>
            <a:r>
              <a:rPr lang="en-US" altLang="zh-TW" dirty="0" smtClean="0"/>
              <a:t>,</a:t>
            </a:r>
            <a:r>
              <a:rPr lang="zh-TW" altLang="en-US" dirty="0" smtClean="0"/>
              <a:t>我們都會</a:t>
            </a:r>
            <a:r>
              <a:rPr lang="en-US" altLang="zh-TW" dirty="0" smtClean="0"/>
              <a:t>call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一次</a:t>
            </a:r>
            <a:r>
              <a:rPr lang="en-US" altLang="zh-TW" baseline="0" dirty="0" smtClean="0"/>
              <a:t>fitness function </a:t>
            </a:r>
            <a:r>
              <a:rPr lang="zh-TW" altLang="en-US" baseline="0" dirty="0" smtClean="0"/>
              <a:t>看</a:t>
            </a:r>
            <a:r>
              <a:rPr lang="en-US" altLang="zh-TW" baseline="0" dirty="0" smtClean="0"/>
              <a:t>receiver</a:t>
            </a:r>
            <a:r>
              <a:rPr lang="zh-TW" altLang="en-US" baseline="0" dirty="0" smtClean="0"/>
              <a:t>有沒有進步</a:t>
            </a:r>
            <a:endParaRPr lang="en-US" altLang="zh-TW" baseline="0" dirty="0" smtClean="0"/>
          </a:p>
          <a:p>
            <a:r>
              <a:rPr lang="zh-TW" altLang="en-US" baseline="0" dirty="0" smtClean="0"/>
              <a:t>那項下面得圖中，</a:t>
            </a:r>
            <a:r>
              <a:rPr lang="en-US" altLang="zh-TW" baseline="0" dirty="0" smtClean="0"/>
              <a:t>000 donate</a:t>
            </a:r>
            <a:r>
              <a:rPr lang="zh-TW" altLang="en-US" baseline="0" dirty="0" smtClean="0"/>
              <a:t>給</a:t>
            </a:r>
            <a:r>
              <a:rPr lang="en-US" altLang="zh-TW" baseline="0" dirty="0" smtClean="0"/>
              <a:t>111</a:t>
            </a:r>
            <a:r>
              <a:rPr lang="zh-TW" altLang="en-US" baseline="0" dirty="0" smtClean="0"/>
              <a:t>因為沒有進步，這次得</a:t>
            </a:r>
            <a:r>
              <a:rPr lang="en-US" altLang="zh-TW" baseline="0" dirty="0" smtClean="0"/>
              <a:t>donation</a:t>
            </a:r>
            <a:r>
              <a:rPr lang="zh-TW" altLang="en-US" baseline="0" dirty="0" smtClean="0"/>
              <a:t>就不會被接受，後面這兩次得</a:t>
            </a:r>
            <a:r>
              <a:rPr lang="en-US" altLang="zh-TW" baseline="0" dirty="0" smtClean="0"/>
              <a:t>donation</a:t>
            </a:r>
            <a:r>
              <a:rPr lang="zh-TW" altLang="en-US" baseline="0" dirty="0" smtClean="0"/>
              <a:t>因為</a:t>
            </a:r>
            <a:r>
              <a:rPr lang="en-US" altLang="zh-TW" baseline="0" dirty="0" smtClean="0"/>
              <a:t>fitness</a:t>
            </a:r>
            <a:r>
              <a:rPr lang="zh-TW" altLang="en-US" baseline="0" dirty="0" smtClean="0"/>
              <a:t>有上升</a:t>
            </a:r>
            <a:endParaRPr lang="en-US" altLang="zh-TW" baseline="0" dirty="0" smtClean="0"/>
          </a:p>
          <a:p>
            <a:r>
              <a:rPr lang="zh-TW" altLang="en-US" baseline="0" dirty="0" smtClean="0"/>
              <a:t>所以就會被接受，最後一個</a:t>
            </a:r>
            <a:r>
              <a:rPr lang="en-US" altLang="zh-TW" baseline="0" dirty="0" smtClean="0"/>
              <a:t>building block</a:t>
            </a:r>
            <a:r>
              <a:rPr lang="zh-TW" altLang="en-US" baseline="0" dirty="0" smtClean="0"/>
              <a:t>因為本來基因就一樣，所以不會多</a:t>
            </a:r>
            <a:r>
              <a:rPr lang="en-US" altLang="zh-TW" baseline="0" dirty="0" smtClean="0"/>
              <a:t>call </a:t>
            </a:r>
            <a:r>
              <a:rPr lang="zh-TW" altLang="en-US" baseline="0" dirty="0" smtClean="0"/>
              <a:t>一次</a:t>
            </a:r>
            <a:r>
              <a:rPr lang="en-US" altLang="zh-TW" baseline="0" dirty="0" smtClean="0"/>
              <a:t>fitness function</a:t>
            </a:r>
            <a:r>
              <a:rPr lang="zh-TW" altLang="en-US" baseline="0" dirty="0" smtClean="0"/>
              <a:t>來確認有沒有進步</a:t>
            </a:r>
            <a:endParaRPr lang="en-US" altLang="zh-TW" baseline="0" dirty="0" smtClean="0"/>
          </a:p>
          <a:p>
            <a:r>
              <a:rPr lang="zh-TW" altLang="en-US" baseline="0" dirty="0" smtClean="0"/>
              <a:t>那因為</a:t>
            </a:r>
            <a:r>
              <a:rPr lang="en-US" altLang="zh-TW" baseline="0" dirty="0" smtClean="0"/>
              <a:t>bb</a:t>
            </a:r>
            <a:r>
              <a:rPr lang="zh-TW" altLang="en-US" baseline="0" dirty="0" smtClean="0"/>
              <a:t>被分開來比較，所以</a:t>
            </a:r>
            <a:r>
              <a:rPr lang="en-US" altLang="zh-TW" baseline="0" dirty="0" smtClean="0"/>
              <a:t>optimal mixing</a:t>
            </a:r>
            <a:r>
              <a:rPr lang="zh-TW" altLang="en-US" baseline="0" dirty="0" smtClean="0"/>
              <a:t>在</a:t>
            </a:r>
            <a:r>
              <a:rPr lang="en-US" altLang="zh-TW" baseline="0" dirty="0" smtClean="0"/>
              <a:t>model</a:t>
            </a:r>
            <a:r>
              <a:rPr lang="zh-TW" altLang="en-US" baseline="0" dirty="0" smtClean="0"/>
              <a:t>正確得時候他有辦法作到</a:t>
            </a:r>
            <a:r>
              <a:rPr lang="en-US" altLang="zh-TW" baseline="0" dirty="0" smtClean="0"/>
              <a:t>noise-free decision making</a:t>
            </a:r>
          </a:p>
          <a:p>
            <a:r>
              <a:rPr lang="zh-TW" altLang="en-US" baseline="0" dirty="0" smtClean="0"/>
              <a:t>所以通常他會用比其他</a:t>
            </a:r>
            <a:r>
              <a:rPr lang="en-US" altLang="zh-TW" baseline="0" dirty="0" err="1" smtClean="0"/>
              <a:t>mbga</a:t>
            </a:r>
            <a:r>
              <a:rPr lang="zh-TW" altLang="en-US" baseline="0" dirty="0" smtClean="0"/>
              <a:t>還要少得</a:t>
            </a:r>
            <a:r>
              <a:rPr lang="en-US" altLang="zh-TW" baseline="0" dirty="0" smtClean="0"/>
              <a:t>population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2953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Optimal</a:t>
            </a:r>
            <a:r>
              <a:rPr lang="en-US" altLang="zh-TW" baseline="0" dirty="0" smtClean="0"/>
              <a:t> mixing</a:t>
            </a:r>
            <a:r>
              <a:rPr lang="zh-TW" altLang="en-US" baseline="0" dirty="0" smtClean="0"/>
              <a:t>最早發表的時候使用的</a:t>
            </a:r>
            <a:r>
              <a:rPr lang="en-US" altLang="zh-TW" baseline="0" dirty="0" smtClean="0"/>
              <a:t>mask</a:t>
            </a:r>
            <a:r>
              <a:rPr lang="zh-TW" altLang="en-US" baseline="0" dirty="0" smtClean="0"/>
              <a:t>是樹狀的</a:t>
            </a:r>
            <a:r>
              <a:rPr lang="en-US" altLang="zh-TW" baseline="0" dirty="0" smtClean="0"/>
              <a:t>linkage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tree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他產生的方式是利用</a:t>
            </a:r>
            <a:r>
              <a:rPr lang="en-US" altLang="zh-TW" dirty="0" smtClean="0"/>
              <a:t>Hierarchical Clustering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先將所有變數視為單一</a:t>
            </a:r>
            <a:r>
              <a:rPr lang="en-US" altLang="zh-TW" baseline="0" dirty="0" smtClean="0"/>
              <a:t>cluster </a:t>
            </a:r>
            <a:r>
              <a:rPr lang="zh-TW" altLang="en-US" baseline="0" dirty="0" smtClean="0"/>
              <a:t>然後每次選擇兩個</a:t>
            </a:r>
            <a:r>
              <a:rPr lang="en-US" altLang="zh-TW" baseline="0" dirty="0" smtClean="0"/>
              <a:t>mutual information</a:t>
            </a:r>
            <a:r>
              <a:rPr lang="zh-TW" altLang="en-US" baseline="0" dirty="0" smtClean="0"/>
              <a:t>最小的</a:t>
            </a:r>
            <a:r>
              <a:rPr lang="en-US" altLang="zh-TW" baseline="0" dirty="0" smtClean="0"/>
              <a:t>cluster</a:t>
            </a:r>
            <a:r>
              <a:rPr lang="zh-TW" altLang="en-US" baseline="0" dirty="0" smtClean="0"/>
              <a:t>合併 直到只剩下兩個</a:t>
            </a:r>
            <a:r>
              <a:rPr lang="en-US" altLang="zh-TW" baseline="0" dirty="0" smtClean="0"/>
              <a:t>cluster</a:t>
            </a:r>
            <a:r>
              <a:rPr lang="zh-TW" altLang="en-US" baseline="0" dirty="0" smtClean="0"/>
              <a:t>為止</a:t>
            </a:r>
            <a:endParaRPr lang="en-US" altLang="zh-TW" baseline="0" dirty="0" smtClean="0"/>
          </a:p>
          <a:p>
            <a:r>
              <a:rPr lang="zh-TW" altLang="en-US" dirty="0" smtClean="0"/>
              <a:t>每次合併</a:t>
            </a:r>
            <a:r>
              <a:rPr lang="en-US" altLang="zh-TW" dirty="0" smtClean="0"/>
              <a:t>cluster</a:t>
            </a:r>
            <a:r>
              <a:rPr lang="zh-TW" altLang="en-US" dirty="0" smtClean="0"/>
              <a:t>都會將一個對應的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加入</a:t>
            </a:r>
            <a:r>
              <a:rPr lang="en-US" altLang="zh-TW" dirty="0" smtClean="0"/>
              <a:t>linkage tree</a:t>
            </a:r>
            <a:r>
              <a:rPr lang="zh-TW" altLang="en-US" dirty="0" smtClean="0"/>
              <a:t>裡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Optimal mixing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linkage</a:t>
            </a:r>
            <a:r>
              <a:rPr lang="en-US" altLang="zh-TW" baseline="0" dirty="0" smtClean="0"/>
              <a:t> tree</a:t>
            </a:r>
            <a:r>
              <a:rPr lang="zh-TW" altLang="en-US" baseline="0" dirty="0" smtClean="0"/>
              <a:t>的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的順序是由他們產生的順序反過來</a:t>
            </a:r>
            <a:r>
              <a:rPr lang="en-US" altLang="zh-TW" dirty="0" smtClean="0"/>
              <a:t>,</a:t>
            </a:r>
            <a:r>
              <a:rPr lang="zh-TW" altLang="en-US" dirty="0" smtClean="0"/>
              <a:t>大致上是一個由</a:t>
            </a:r>
            <a:r>
              <a:rPr lang="en-US" altLang="zh-TW" dirty="0" smtClean="0"/>
              <a:t>top-</a:t>
            </a:r>
            <a:r>
              <a:rPr lang="en-US" altLang="zh-TW" dirty="0" err="1" smtClean="0"/>
              <a:t>donw</a:t>
            </a:r>
            <a:r>
              <a:rPr lang="zh-TW" altLang="en-US" dirty="0" smtClean="0"/>
              <a:t>得順序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所以像下面得例子裡面，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左邊得數字試他們產生的順序，所以數字愈大的</a:t>
            </a:r>
            <a:r>
              <a:rPr lang="en-US" altLang="zh-TW" dirty="0" smtClean="0"/>
              <a:t>donate genes</a:t>
            </a:r>
            <a:r>
              <a:rPr lang="zh-TW" altLang="en-US" dirty="0" smtClean="0"/>
              <a:t>時就會愈先使用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Linkage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tree </a:t>
            </a:r>
            <a:r>
              <a:rPr lang="zh-TW" altLang="en-US" dirty="0" smtClean="0"/>
              <a:t>裡會有比較大得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，所以即使底下得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沒有正確得</a:t>
            </a:r>
            <a:r>
              <a:rPr lang="en-US" altLang="zh-TW" dirty="0" smtClean="0"/>
              <a:t>cover bb</a:t>
            </a:r>
          </a:p>
          <a:p>
            <a:r>
              <a:rPr lang="zh-TW" altLang="en-US" dirty="0" smtClean="0"/>
              <a:t>上面得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也有很大得機率會</a:t>
            </a:r>
            <a:r>
              <a:rPr lang="en-US" altLang="zh-TW" dirty="0" smtClean="0"/>
              <a:t>cover</a:t>
            </a:r>
            <a:r>
              <a:rPr lang="zh-TW" altLang="en-US" dirty="0" smtClean="0"/>
              <a:t>到</a:t>
            </a:r>
            <a:r>
              <a:rPr lang="en-US" altLang="zh-TW" dirty="0" smtClean="0"/>
              <a:t>BB</a:t>
            </a:r>
            <a:r>
              <a:rPr lang="zh-TW" altLang="en-US" dirty="0" smtClean="0"/>
              <a:t>，這個性質也讓</a:t>
            </a:r>
            <a:r>
              <a:rPr lang="en-US" altLang="zh-TW" dirty="0" smtClean="0"/>
              <a:t>optimal mixing </a:t>
            </a:r>
            <a:r>
              <a:rPr lang="zh-TW" altLang="en-US" dirty="0" smtClean="0"/>
              <a:t>不需要太大的</a:t>
            </a:r>
            <a:r>
              <a:rPr lang="en-US" altLang="zh-TW" dirty="0" smtClean="0"/>
              <a:t>population</a:t>
            </a:r>
            <a:r>
              <a:rPr lang="zh-TW" altLang="en-US" dirty="0" smtClean="0"/>
              <a:t>也能</a:t>
            </a:r>
            <a:r>
              <a:rPr lang="en-US" altLang="zh-TW" dirty="0" smtClean="0"/>
              <a:t>build</a:t>
            </a:r>
            <a:r>
              <a:rPr lang="zh-TW" altLang="en-US" dirty="0" smtClean="0"/>
              <a:t>出足夠</a:t>
            </a:r>
            <a:r>
              <a:rPr lang="en-US" altLang="zh-TW" dirty="0" smtClean="0"/>
              <a:t>robust</a:t>
            </a:r>
            <a:r>
              <a:rPr lang="zh-TW" altLang="en-US" dirty="0" smtClean="0"/>
              <a:t>得</a:t>
            </a:r>
            <a:r>
              <a:rPr lang="en-US" altLang="zh-TW" dirty="0" smtClean="0"/>
              <a:t>model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但是</a:t>
            </a:r>
            <a:r>
              <a:rPr lang="en-US" altLang="zh-TW" dirty="0" smtClean="0"/>
              <a:t>linkage</a:t>
            </a:r>
            <a:r>
              <a:rPr lang="en-US" altLang="zh-TW" baseline="0" dirty="0" smtClean="0"/>
              <a:t> tree</a:t>
            </a:r>
            <a:r>
              <a:rPr lang="zh-TW" altLang="en-US" baseline="0" dirty="0" smtClean="0"/>
              <a:t>也有它的缺點，他沒辦法表達太複雜的問題結構而且也因為裡面有很多很小的</a:t>
            </a:r>
            <a:r>
              <a:rPr lang="en-US" altLang="zh-TW" baseline="0" dirty="0" smtClean="0"/>
              <a:t>mask</a:t>
            </a:r>
            <a:r>
              <a:rPr lang="zh-TW" altLang="en-US" baseline="0" dirty="0" smtClean="0"/>
              <a:t>所以可能會不夠</a:t>
            </a:r>
            <a:r>
              <a:rPr lang="en-US" altLang="zh-TW" baseline="0" dirty="0" smtClean="0"/>
              <a:t>efficient</a:t>
            </a:r>
          </a:p>
          <a:p>
            <a:r>
              <a:rPr lang="zh-TW" altLang="en-US" baseline="0" dirty="0" smtClean="0"/>
              <a:t>所以最近</a:t>
            </a:r>
            <a:r>
              <a:rPr lang="en-US" altLang="zh-TW" baseline="0" dirty="0" smtClean="0"/>
              <a:t>OM</a:t>
            </a:r>
            <a:r>
              <a:rPr lang="zh-TW" altLang="en-US" baseline="0" dirty="0" smtClean="0"/>
              <a:t>的研究通常</a:t>
            </a:r>
            <a:r>
              <a:rPr lang="en-US" altLang="zh-TW" baseline="0" dirty="0" smtClean="0"/>
              <a:t>focus</a:t>
            </a:r>
            <a:r>
              <a:rPr lang="zh-TW" altLang="en-US" baseline="0" dirty="0" smtClean="0"/>
              <a:t>在設計描述能力更強的 </a:t>
            </a:r>
            <a:r>
              <a:rPr lang="en-US" altLang="zh-TW" baseline="0" dirty="0" smtClean="0"/>
              <a:t>model</a:t>
            </a:r>
            <a:r>
              <a:rPr lang="zh-TW" altLang="en-US" baseline="0" dirty="0" smtClean="0"/>
              <a:t>和</a:t>
            </a:r>
            <a:r>
              <a:rPr lang="en-US" altLang="zh-TW" baseline="0" dirty="0" smtClean="0"/>
              <a:t>mask pruning</a:t>
            </a:r>
            <a:r>
              <a:rPr lang="zh-TW" altLang="en-US" baseline="0" dirty="0" smtClean="0"/>
              <a:t>的方法上面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58278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dirty="0" smtClean="0"/>
              <a:t>接下來我就先為各位介紹</a:t>
            </a:r>
            <a:r>
              <a:rPr lang="en-US" altLang="zh-TW" dirty="0" smtClean="0"/>
              <a:t>model</a:t>
            </a:r>
            <a:r>
              <a:rPr lang="en-US" altLang="zh-TW" baseline="0" dirty="0" smtClean="0"/>
              <a:t> building </a:t>
            </a:r>
            <a:r>
              <a:rPr lang="en-US" altLang="zh-TW" baseline="0" dirty="0" err="1" smtClean="0"/>
              <a:t>ga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optimal mixing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7233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我的論文對於</a:t>
            </a:r>
            <a:r>
              <a:rPr lang="en-US" altLang="zh-TW" dirty="0" smtClean="0"/>
              <a:t>OM</a:t>
            </a:r>
            <a:r>
              <a:rPr lang="zh-TW" altLang="en-US" dirty="0" smtClean="0"/>
              <a:t>的切入點其實有點像股票市場</a:t>
            </a:r>
            <a:endParaRPr lang="en-US" altLang="zh-TW" dirty="0" smtClean="0"/>
          </a:p>
          <a:p>
            <a:r>
              <a:rPr lang="zh-TW" altLang="en-US" dirty="0" smtClean="0"/>
              <a:t>我們想要獲利的話通常要在一隻股票要大長之前買進，在要大跌之前賣出</a:t>
            </a:r>
            <a:endParaRPr lang="en-US" altLang="zh-TW" dirty="0" smtClean="0"/>
          </a:p>
          <a:p>
            <a:r>
              <a:rPr lang="zh-TW" altLang="en-US" dirty="0" smtClean="0"/>
              <a:t>那所以我們就會問一個問題</a:t>
            </a:r>
            <a:endParaRPr lang="en-US" altLang="zh-TW" dirty="0" smtClean="0"/>
          </a:p>
          <a:p>
            <a:r>
              <a:rPr lang="en-US" altLang="zh-TW" dirty="0" smtClean="0"/>
              <a:t>Linkage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裡面不同的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的效益是不是也會隨著時間變化</a:t>
            </a:r>
            <a:endParaRPr lang="en-US" altLang="zh-TW" dirty="0" smtClean="0"/>
          </a:p>
          <a:p>
            <a:r>
              <a:rPr lang="zh-TW" altLang="en-US" dirty="0" smtClean="0"/>
              <a:t>使用比較小的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就好像在小區域裡面找</a:t>
            </a:r>
            <a:r>
              <a:rPr lang="en-US" altLang="zh-TW" dirty="0" smtClean="0"/>
              <a:t>local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optima</a:t>
            </a:r>
          </a:p>
          <a:p>
            <a:r>
              <a:rPr lang="zh-TW" altLang="en-US" dirty="0" smtClean="0"/>
              <a:t>使用比較大的</a:t>
            </a:r>
            <a:r>
              <a:rPr lang="en-US" altLang="zh-TW" dirty="0" smtClean="0"/>
              <a:t>mask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就好像在組合個個小區域裡的</a:t>
            </a:r>
            <a:r>
              <a:rPr lang="en-US" altLang="zh-TW" baseline="0" dirty="0" smtClean="0"/>
              <a:t>local optima</a:t>
            </a:r>
          </a:p>
          <a:p>
            <a:r>
              <a:rPr lang="zh-TW" altLang="en-US" baseline="0" dirty="0" smtClean="0"/>
              <a:t>所以我們可以感覺到在</a:t>
            </a:r>
            <a:r>
              <a:rPr lang="en-US" altLang="zh-TW" baseline="0" dirty="0" smtClean="0"/>
              <a:t>OM</a:t>
            </a:r>
            <a:r>
              <a:rPr lang="zh-TW" altLang="en-US" baseline="0" dirty="0" smtClean="0"/>
              <a:t>的前幾個</a:t>
            </a:r>
            <a:r>
              <a:rPr lang="en-US" altLang="zh-TW" baseline="0" dirty="0" smtClean="0"/>
              <a:t>generation</a:t>
            </a:r>
            <a:r>
              <a:rPr lang="zh-TW" altLang="en-US" baseline="0" dirty="0" smtClean="0"/>
              <a:t>應該多用小</a:t>
            </a:r>
            <a:r>
              <a:rPr lang="en-US" altLang="zh-TW" baseline="0" dirty="0" smtClean="0"/>
              <a:t>mask</a:t>
            </a:r>
            <a:r>
              <a:rPr lang="zh-TW" altLang="en-US" baseline="0" dirty="0" smtClean="0"/>
              <a:t>來找到各個小區域得</a:t>
            </a:r>
            <a:r>
              <a:rPr lang="en-US" altLang="zh-TW" baseline="0" dirty="0" smtClean="0"/>
              <a:t>local optima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在後幾個</a:t>
            </a:r>
            <a:r>
              <a:rPr lang="en-US" altLang="zh-TW" baseline="0" dirty="0" smtClean="0"/>
              <a:t>generation</a:t>
            </a:r>
            <a:r>
              <a:rPr lang="zh-TW" altLang="en-US" baseline="0" dirty="0" smtClean="0"/>
              <a:t>裡應該多用大</a:t>
            </a:r>
            <a:r>
              <a:rPr lang="en-US" altLang="zh-TW" baseline="0" dirty="0" smtClean="0"/>
              <a:t>mask</a:t>
            </a:r>
            <a:r>
              <a:rPr lang="zh-TW" altLang="en-US" baseline="0" dirty="0" smtClean="0"/>
              <a:t>來組合個這些</a:t>
            </a:r>
            <a:r>
              <a:rPr lang="en-US" altLang="zh-TW" baseline="0" dirty="0" smtClean="0"/>
              <a:t>local optima</a:t>
            </a:r>
            <a:endParaRPr lang="en-US" altLang="zh-TW" dirty="0" smtClean="0"/>
          </a:p>
          <a:p>
            <a:r>
              <a:rPr lang="zh-TW" altLang="en-US" dirty="0" smtClean="0"/>
              <a:t>所以我就設計了一個實驗</a:t>
            </a:r>
            <a:endParaRPr lang="en-US" altLang="zh-TW" dirty="0" smtClean="0"/>
          </a:p>
          <a:p>
            <a:r>
              <a:rPr lang="zh-TW" altLang="en-US" dirty="0" smtClean="0"/>
              <a:t>我拿</a:t>
            </a:r>
            <a:r>
              <a:rPr lang="en-US" altLang="zh-TW" dirty="0" smtClean="0"/>
              <a:t>OM</a:t>
            </a:r>
            <a:r>
              <a:rPr lang="zh-TW" altLang="en-US" dirty="0" smtClean="0"/>
              <a:t>去解</a:t>
            </a:r>
            <a:r>
              <a:rPr lang="en-US" altLang="zh-TW" dirty="0" smtClean="0"/>
              <a:t>100</a:t>
            </a:r>
            <a:r>
              <a:rPr lang="en-US" altLang="zh-TW" baseline="0" dirty="0" smtClean="0"/>
              <a:t> bit 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trap 5 problem,</a:t>
            </a:r>
          </a:p>
          <a:p>
            <a:r>
              <a:rPr lang="zh-TW" altLang="en-US" baseline="0" dirty="0" smtClean="0"/>
              <a:t>但是把</a:t>
            </a:r>
            <a:r>
              <a:rPr lang="en-US" altLang="zh-TW" baseline="0" dirty="0" smtClean="0"/>
              <a:t>OM</a:t>
            </a:r>
            <a:r>
              <a:rPr lang="zh-TW" altLang="en-US" baseline="0" dirty="0" smtClean="0"/>
              <a:t>分成兩個</a:t>
            </a:r>
            <a:r>
              <a:rPr lang="en-US" altLang="zh-TW" baseline="0" dirty="0" smtClean="0"/>
              <a:t>stage</a:t>
            </a:r>
          </a:p>
          <a:p>
            <a:r>
              <a:rPr lang="zh-TW" altLang="en-US" baseline="0" dirty="0" smtClean="0"/>
              <a:t>第一個</a:t>
            </a:r>
            <a:r>
              <a:rPr lang="en-US" altLang="zh-TW" baseline="0" dirty="0" smtClean="0"/>
              <a:t>stage</a:t>
            </a:r>
            <a:r>
              <a:rPr lang="zh-TW" altLang="en-US" baseline="0" dirty="0" smtClean="0"/>
              <a:t>就是用原本的</a:t>
            </a:r>
            <a:r>
              <a:rPr lang="en-US" altLang="zh-TW" baseline="0" dirty="0" smtClean="0"/>
              <a:t>OM+LT</a:t>
            </a:r>
            <a:r>
              <a:rPr lang="zh-TW" altLang="en-US" baseline="0" dirty="0" smtClean="0"/>
              <a:t>產生一組</a:t>
            </a:r>
            <a:r>
              <a:rPr lang="en-US" altLang="zh-TW" baseline="0" dirty="0" smtClean="0"/>
              <a:t>offspring population</a:t>
            </a:r>
          </a:p>
          <a:p>
            <a:r>
              <a:rPr lang="zh-TW" altLang="en-US" baseline="0" dirty="0" smtClean="0"/>
              <a:t>第二個</a:t>
            </a:r>
            <a:r>
              <a:rPr lang="en-US" altLang="zh-TW" baseline="0" dirty="0" smtClean="0"/>
              <a:t>stage</a:t>
            </a:r>
            <a:r>
              <a:rPr lang="zh-TW" altLang="en-US" baseline="0" dirty="0" smtClean="0"/>
              <a:t>以這組</a:t>
            </a:r>
            <a:r>
              <a:rPr lang="en-US" altLang="zh-TW" baseline="0" dirty="0" smtClean="0"/>
              <a:t>population</a:t>
            </a:r>
            <a:r>
              <a:rPr lang="zh-TW" altLang="en-US" baseline="0" dirty="0" smtClean="0"/>
              <a:t>為基礎 我們再</a:t>
            </a:r>
            <a:r>
              <a:rPr lang="en-US" altLang="zh-TW" baseline="0" dirty="0" smtClean="0"/>
              <a:t>apply </a:t>
            </a:r>
            <a:r>
              <a:rPr lang="zh-TW" altLang="en-US" baseline="0" dirty="0" smtClean="0"/>
              <a:t>一些我們認為比較有效益的</a:t>
            </a:r>
            <a:r>
              <a:rPr lang="en-US" altLang="zh-TW" baseline="0" dirty="0" smtClean="0"/>
              <a:t>mask</a:t>
            </a:r>
          </a:p>
          <a:p>
            <a:r>
              <a:rPr lang="zh-TW" altLang="en-US" baseline="0" dirty="0" smtClean="0"/>
              <a:t>那怎樣是有效益的</a:t>
            </a:r>
            <a:r>
              <a:rPr lang="en-US" altLang="zh-TW" baseline="0" dirty="0" smtClean="0"/>
              <a:t>mask</a:t>
            </a:r>
            <a:r>
              <a:rPr lang="zh-TW" altLang="en-US" baseline="0" dirty="0" smtClean="0"/>
              <a:t>呢？</a:t>
            </a:r>
            <a:endParaRPr lang="en-US" altLang="zh-TW" baseline="0" dirty="0" smtClean="0"/>
          </a:p>
          <a:p>
            <a:r>
              <a:rPr lang="zh-TW" altLang="en-US" baseline="0" dirty="0" smtClean="0"/>
              <a:t>在第一個</a:t>
            </a:r>
            <a:r>
              <a:rPr lang="en-US" altLang="zh-TW" baseline="0" dirty="0" smtClean="0"/>
              <a:t>generation</a:t>
            </a:r>
            <a:r>
              <a:rPr lang="zh-TW" altLang="en-US" baseline="0" dirty="0" smtClean="0"/>
              <a:t>裡面我們用</a:t>
            </a:r>
            <a:r>
              <a:rPr lang="en-US" altLang="zh-TW" baseline="0" dirty="0" smtClean="0"/>
              <a:t>cover</a:t>
            </a:r>
            <a:r>
              <a:rPr lang="zh-TW" altLang="en-US" baseline="0" dirty="0" smtClean="0"/>
              <a:t>小於五個</a:t>
            </a:r>
            <a:r>
              <a:rPr lang="en-US" altLang="zh-TW" baseline="0" dirty="0" smtClean="0"/>
              <a:t>bit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mask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在其他的</a:t>
            </a:r>
            <a:r>
              <a:rPr lang="en-US" altLang="zh-TW" baseline="0" dirty="0" smtClean="0"/>
              <a:t>generation</a:t>
            </a:r>
            <a:r>
              <a:rPr lang="zh-TW" altLang="en-US" baseline="0" dirty="0" smtClean="0"/>
              <a:t>我們則用</a:t>
            </a:r>
            <a:r>
              <a:rPr lang="en-US" altLang="zh-TW" baseline="0" dirty="0" smtClean="0"/>
              <a:t>cover</a:t>
            </a:r>
            <a:r>
              <a:rPr lang="zh-TW" altLang="en-US" baseline="0" dirty="0" smtClean="0"/>
              <a:t>大於等於五個</a:t>
            </a:r>
            <a:r>
              <a:rPr lang="en-US" altLang="zh-TW" baseline="0" dirty="0" smtClean="0"/>
              <a:t>bit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mask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r>
              <a:rPr lang="zh-TW" altLang="en-US" dirty="0" smtClean="0"/>
              <a:t>右下角得圖片秀出實驗地結果</a:t>
            </a:r>
            <a:endParaRPr lang="en-US" altLang="zh-TW" dirty="0" smtClean="0"/>
          </a:p>
          <a:p>
            <a:r>
              <a:rPr lang="zh-TW" altLang="en-US" dirty="0" smtClean="0"/>
              <a:t>縱軸</a:t>
            </a:r>
            <a:r>
              <a:rPr lang="en-US" altLang="zh-TW" dirty="0" err="1" smtClean="0"/>
              <a:t>nfe</a:t>
            </a:r>
            <a:r>
              <a:rPr lang="zh-TW" altLang="en-US" dirty="0" smtClean="0"/>
              <a:t>就是</a:t>
            </a:r>
            <a:r>
              <a:rPr lang="en-US" altLang="zh-TW" dirty="0" smtClean="0"/>
              <a:t>call fitness function </a:t>
            </a:r>
            <a:r>
              <a:rPr lang="zh-TW" altLang="en-US" dirty="0" smtClean="0"/>
              <a:t>的次數 橫軸是</a:t>
            </a:r>
            <a:r>
              <a:rPr lang="en-US" altLang="zh-TW" dirty="0" smtClean="0"/>
              <a:t>problem</a:t>
            </a:r>
            <a:r>
              <a:rPr lang="zh-TW" altLang="en-US" dirty="0" smtClean="0"/>
              <a:t>得大小</a:t>
            </a:r>
            <a:endParaRPr lang="en-US" altLang="zh-TW" dirty="0" smtClean="0"/>
          </a:p>
          <a:p>
            <a:r>
              <a:rPr lang="zh-TW" altLang="en-US" dirty="0" smtClean="0"/>
              <a:t>可以發現改變過後得方法基本上</a:t>
            </a:r>
            <a:r>
              <a:rPr lang="en-US" altLang="zh-TW" dirty="0" err="1" smtClean="0"/>
              <a:t>nfe</a:t>
            </a:r>
            <a:r>
              <a:rPr lang="zh-TW" altLang="en-US" dirty="0" smtClean="0"/>
              <a:t>用得都比較少，代表</a:t>
            </a:r>
            <a:r>
              <a:rPr lang="en-US" altLang="zh-TW" dirty="0" smtClean="0"/>
              <a:t>performance</a:t>
            </a:r>
            <a:r>
              <a:rPr lang="zh-TW" altLang="en-US" dirty="0" smtClean="0"/>
              <a:t>比好，而且隨著問題的大小的</a:t>
            </a:r>
            <a:r>
              <a:rPr lang="en-US" altLang="zh-TW" dirty="0" smtClean="0"/>
              <a:t>scalability</a:t>
            </a:r>
            <a:r>
              <a:rPr lang="zh-TW" altLang="en-US" dirty="0" smtClean="0"/>
              <a:t>也比原本的方法還要好</a:t>
            </a:r>
            <a:endParaRPr lang="en-US" altLang="zh-TW" dirty="0" smtClean="0"/>
          </a:p>
          <a:p>
            <a:r>
              <a:rPr lang="zh-TW" altLang="en-US" dirty="0" smtClean="0"/>
              <a:t>但是像</a:t>
            </a:r>
            <a:r>
              <a:rPr lang="en-US" altLang="zh-TW" dirty="0" smtClean="0"/>
              <a:t>k=5</a:t>
            </a:r>
            <a:r>
              <a:rPr lang="zh-TW" altLang="en-US" dirty="0" smtClean="0"/>
              <a:t>和</a:t>
            </a:r>
            <a:r>
              <a:rPr lang="en-US" altLang="zh-TW" dirty="0" smtClean="0"/>
              <a:t>generation=1</a:t>
            </a:r>
            <a:r>
              <a:rPr lang="zh-TW" altLang="en-US" dirty="0" smtClean="0"/>
              <a:t>這些參數對於不同的問題我們目前好像只能手動去</a:t>
            </a:r>
            <a:r>
              <a:rPr lang="en-US" altLang="zh-TW" dirty="0" smtClean="0"/>
              <a:t>tune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zh-TW" altLang="en-US" dirty="0" smtClean="0"/>
              <a:t>那大家也知道，郭台銘不會自己坐在交易所買股票嘛</a:t>
            </a:r>
            <a:endParaRPr lang="en-US" altLang="zh-TW" dirty="0" smtClean="0"/>
          </a:p>
          <a:p>
            <a:r>
              <a:rPr lang="zh-TW" altLang="en-US" dirty="0" smtClean="0"/>
              <a:t>同理我們想要避免</a:t>
            </a:r>
            <a:r>
              <a:rPr lang="en-US" altLang="zh-TW" dirty="0" smtClean="0"/>
              <a:t>dirty work</a:t>
            </a:r>
            <a:r>
              <a:rPr lang="zh-TW" altLang="en-US" dirty="0" smtClean="0"/>
              <a:t>的話就必須要設計一個能夠在不同時間選擇最有效益的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的演算法</a:t>
            </a:r>
            <a:endParaRPr lang="en-US" altLang="zh-TW" dirty="0" smtClean="0"/>
          </a:p>
          <a:p>
            <a:r>
              <a:rPr lang="zh-TW" altLang="en-US" dirty="0" smtClean="0"/>
              <a:t>這個演算法最核心部份的就是那個評估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效益的</a:t>
            </a:r>
            <a:r>
              <a:rPr lang="en-US" altLang="zh-TW" dirty="0" smtClean="0"/>
              <a:t>metric</a:t>
            </a:r>
          </a:p>
          <a:p>
            <a:r>
              <a:rPr lang="zh-TW" altLang="en-US" dirty="0" smtClean="0"/>
              <a:t>因此我的論文主要分成兩個部分，第一部分先探討那個</a:t>
            </a:r>
            <a:r>
              <a:rPr lang="en-US" altLang="zh-TW" dirty="0" smtClean="0"/>
              <a:t>metric</a:t>
            </a:r>
            <a:r>
              <a:rPr lang="zh-TW" altLang="en-US" dirty="0" smtClean="0"/>
              <a:t>要怎麼定義</a:t>
            </a:r>
            <a:endParaRPr lang="en-US" altLang="zh-TW" dirty="0" smtClean="0"/>
          </a:p>
          <a:p>
            <a:r>
              <a:rPr lang="zh-TW" altLang="en-US" dirty="0" smtClean="0"/>
              <a:t>第二部分則是設計這個自動選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的演算法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47620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dirty="0" smtClean="0"/>
              <a:t>要探討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的效益，我會從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efficiency</a:t>
            </a:r>
            <a:r>
              <a:rPr lang="zh-TW" altLang="en-US" dirty="0" smtClean="0"/>
              <a:t>和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對</a:t>
            </a:r>
            <a:r>
              <a:rPr lang="en-US" altLang="zh-TW" dirty="0" smtClean="0"/>
              <a:t>population size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的影響探討</a:t>
            </a:r>
            <a:endParaRPr lang="en-US" altLang="zh-TW" baseline="0" dirty="0" smtClean="0"/>
          </a:p>
          <a:p>
            <a:r>
              <a:rPr lang="zh-TW" altLang="en-US" baseline="0" dirty="0" smtClean="0"/>
              <a:t>接下來我會先討稐</a:t>
            </a:r>
            <a:r>
              <a:rPr lang="en-US" altLang="zh-TW" baseline="0" dirty="0" smtClean="0"/>
              <a:t>mask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efficiency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779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10CE-475B-4E89-BCCF-2A0669DBA78D}" type="datetimeFigureOut">
              <a:rPr lang="zh-TW" altLang="en-US" smtClean="0"/>
              <a:pPr/>
              <a:t>2014/7/3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F4F5-56AC-422B-8EEB-CEBBB8A235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7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10CE-475B-4E89-BCCF-2A0669DBA78D}" type="datetimeFigureOut">
              <a:rPr lang="zh-TW" altLang="en-US" smtClean="0"/>
              <a:pPr/>
              <a:t>2014/7/3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F4F5-56AC-422B-8EEB-CEBBB8A235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782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10CE-475B-4E89-BCCF-2A0669DBA78D}" type="datetimeFigureOut">
              <a:rPr lang="zh-TW" altLang="en-US" smtClean="0"/>
              <a:pPr/>
              <a:t>2014/7/3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F4F5-56AC-422B-8EEB-CEBBB8A235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452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10CE-475B-4E89-BCCF-2A0669DBA78D}" type="datetimeFigureOut">
              <a:rPr lang="zh-TW" altLang="en-US" smtClean="0"/>
              <a:pPr/>
              <a:t>2014/7/3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F4F5-56AC-422B-8EEB-CEBBB8A235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554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10CE-475B-4E89-BCCF-2A0669DBA78D}" type="datetimeFigureOut">
              <a:rPr lang="zh-TW" altLang="en-US" smtClean="0"/>
              <a:pPr/>
              <a:t>2014/7/3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F4F5-56AC-422B-8EEB-CEBBB8A235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27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10CE-475B-4E89-BCCF-2A0669DBA78D}" type="datetimeFigureOut">
              <a:rPr lang="zh-TW" altLang="en-US" smtClean="0"/>
              <a:pPr/>
              <a:t>2014/7/3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F4F5-56AC-422B-8EEB-CEBBB8A235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472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10CE-475B-4E89-BCCF-2A0669DBA78D}" type="datetimeFigureOut">
              <a:rPr lang="zh-TW" altLang="en-US" smtClean="0"/>
              <a:pPr/>
              <a:t>2014/7/3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F4F5-56AC-422B-8EEB-CEBBB8A235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40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74628"/>
            <a:ext cx="8686800" cy="10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28"/>
            <a:ext cx="8229600" cy="1081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463300"/>
            <a:ext cx="8229600" cy="490266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Font typeface="Droid Serif"/>
              <a:defRPr sz="2400">
                <a:latin typeface="Droid Serif"/>
                <a:ea typeface="Droid Serif"/>
                <a:cs typeface="Droid Serif"/>
                <a:sym typeface="Droid Serif"/>
              </a:defRPr>
            </a:lvl1pPr>
            <a:lvl2pPr>
              <a:spcBef>
                <a:spcPts val="0"/>
              </a:spcBef>
              <a:buFont typeface="Droid Serif"/>
              <a:defRPr>
                <a:latin typeface="Droid Serif"/>
                <a:ea typeface="Droid Serif"/>
                <a:cs typeface="Droid Serif"/>
                <a:sym typeface="Droid Serif"/>
              </a:defRPr>
            </a:lvl2pPr>
            <a:lvl3pPr>
              <a:spcBef>
                <a:spcPts val="0"/>
              </a:spcBef>
              <a:buFont typeface="Droid Serif"/>
              <a:defRPr>
                <a:latin typeface="Droid Serif"/>
                <a:ea typeface="Droid Serif"/>
                <a:cs typeface="Droid Serif"/>
                <a:sym typeface="Droid Serif"/>
              </a:defRPr>
            </a:lvl3pPr>
            <a:lvl4pPr>
              <a:spcBef>
                <a:spcPts val="0"/>
              </a:spcBef>
              <a:buFont typeface="Droid Serif"/>
              <a:defRPr>
                <a:latin typeface="Droid Serif"/>
                <a:ea typeface="Droid Serif"/>
                <a:cs typeface="Droid Serif"/>
                <a:sym typeface="Droid Serif"/>
              </a:defRPr>
            </a:lvl4pPr>
            <a:lvl5pPr>
              <a:spcBef>
                <a:spcPts val="0"/>
              </a:spcBef>
              <a:buFont typeface="Droid Serif"/>
              <a:defRPr>
                <a:latin typeface="Droid Serif"/>
                <a:ea typeface="Droid Serif"/>
                <a:cs typeface="Droid Serif"/>
                <a:sym typeface="Droid Serif"/>
              </a:defRPr>
            </a:lvl5pPr>
            <a:lvl6pPr>
              <a:spcBef>
                <a:spcPts val="0"/>
              </a:spcBef>
              <a:buFont typeface="Droid Serif"/>
              <a:defRPr>
                <a:latin typeface="Droid Serif"/>
                <a:ea typeface="Droid Serif"/>
                <a:cs typeface="Droid Serif"/>
                <a:sym typeface="Droid Serif"/>
              </a:defRPr>
            </a:lvl6pPr>
            <a:lvl7pPr>
              <a:spcBef>
                <a:spcPts val="0"/>
              </a:spcBef>
              <a:buFont typeface="Droid Serif"/>
              <a:defRPr>
                <a:latin typeface="Droid Serif"/>
                <a:ea typeface="Droid Serif"/>
                <a:cs typeface="Droid Serif"/>
                <a:sym typeface="Droid Serif"/>
              </a:defRPr>
            </a:lvl7pPr>
            <a:lvl8pPr>
              <a:spcBef>
                <a:spcPts val="0"/>
              </a:spcBef>
              <a:buFont typeface="Droid Serif"/>
              <a:defRPr>
                <a:latin typeface="Droid Serif"/>
                <a:ea typeface="Droid Serif"/>
                <a:cs typeface="Droid Serif"/>
                <a:sym typeface="Droid Serif"/>
              </a:defRPr>
            </a:lvl8pPr>
            <a:lvl9pPr>
              <a:spcBef>
                <a:spcPts val="0"/>
              </a:spcBef>
              <a:buFont typeface="Droid Serif"/>
              <a:defRPr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r>
              <a:rPr lang="en-US" dirty="0" err="1" smtClean="0"/>
              <a:t>aaaaaaaaaaaaa</a:t>
            </a:r>
            <a:endParaRPr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41731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710CE-475B-4E89-BCCF-2A0669DBA78D}" type="datetimeFigureOut">
              <a:rPr lang="zh-TW" altLang="en-US" smtClean="0"/>
              <a:pPr/>
              <a:t>2014/7/3</a:t>
            </a:fld>
            <a:endParaRPr lang="zh-TW" altLang="en-US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00750" y="6424481"/>
            <a:ext cx="2686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314700" y="642602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AF4F5-56AC-422B-8EEB-CEBBB8A2357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10CE-475B-4E89-BCCF-2A0669DBA78D}" type="datetimeFigureOut">
              <a:rPr lang="zh-TW" altLang="en-US" smtClean="0"/>
              <a:pPr/>
              <a:t>2014/7/3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F4F5-56AC-422B-8EEB-CEBBB8A235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30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10CE-475B-4E89-BCCF-2A0669DBA78D}" type="datetimeFigureOut">
              <a:rPr lang="zh-TW" altLang="en-US" smtClean="0"/>
              <a:pPr/>
              <a:t>2014/7/3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F4F5-56AC-422B-8EEB-CEBBB8A235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17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10CE-475B-4E89-BCCF-2A0669DBA78D}" type="datetimeFigureOut">
              <a:rPr lang="zh-TW" altLang="en-US" smtClean="0"/>
              <a:pPr/>
              <a:t>2014/7/3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F4F5-56AC-422B-8EEB-CEBBB8A235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61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10CE-475B-4E89-BCCF-2A0669DBA78D}" type="datetimeFigureOut">
              <a:rPr lang="zh-TW" altLang="en-US" smtClean="0"/>
              <a:pPr/>
              <a:t>2014/7/3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F4F5-56AC-422B-8EEB-CEBBB8A235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48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710CE-475B-4E89-BCCF-2A0669DBA78D}" type="datetimeFigureOut">
              <a:rPr lang="zh-TW" altLang="en-US" smtClean="0"/>
              <a:pPr/>
              <a:t>2014/7/3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AF4F5-56AC-422B-8EEB-CEBBB8A235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21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altLang="zh-TW" sz="4000" b="0" dirty="0"/>
              <a:t>Investigation on Optimal Mixing with Linkage Sets and Its Application</a:t>
            </a:r>
            <a:endParaRPr b="0" dirty="0"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arn-CL" dirty="0"/>
              <a:t>Presentor</a:t>
            </a:r>
            <a:r>
              <a:rPr lang="arn-CL" dirty="0" smtClean="0"/>
              <a:t>: </a:t>
            </a:r>
            <a:r>
              <a:rPr lang="zh-TW" altLang="en-US" dirty="0" smtClean="0"/>
              <a:t>王士銘</a:t>
            </a:r>
            <a:endParaRPr lang="en-US" altLang="zh-TW" dirty="0"/>
          </a:p>
          <a:p>
            <a:r>
              <a:rPr lang="arn-CL" dirty="0" smtClean="0"/>
              <a:t>Advisor: </a:t>
            </a:r>
            <a:r>
              <a:rPr lang="zh-TW" altLang="en-US" dirty="0" smtClean="0"/>
              <a:t>于天立 </a:t>
            </a:r>
            <a:r>
              <a:rPr lang="zh-TW" altLang="en-US" dirty="0"/>
              <a:t>教授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28"/>
            <a:ext cx="8686800" cy="1081500"/>
          </a:xfrm>
        </p:spPr>
        <p:txBody>
          <a:bodyPr/>
          <a:lstStyle/>
          <a:p>
            <a:pPr marL="38100" lvl="0"/>
            <a:r>
              <a:rPr lang="en-US" altLang="zh-TW" sz="3200" dirty="0"/>
              <a:t>Problem Instances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Homogeneous </a:t>
                </a:r>
                <a:r>
                  <a:rPr lang="en-US" altLang="zh-TW" dirty="0"/>
                  <a:t>separable problem </a:t>
                </a:r>
                <a:endParaRPr lang="en-US" altLang="zh-TW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The </a:t>
                </a:r>
                <a:r>
                  <a:rPr lang="en-US" altLang="zh-TW" dirty="0"/>
                  <a:t>one-max </a:t>
                </a:r>
                <a:r>
                  <a:rPr lang="en-US" altLang="zh-TW" dirty="0" smtClean="0"/>
                  <a:t>problem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 smtClean="0"/>
              </a:p>
              <a:p>
                <a:r>
                  <a:rPr lang="en-US" altLang="zh-TW" dirty="0" smtClean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The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- trap problem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AF4F5-56AC-422B-8EEB-CEBBB8A2357E}" type="slidenum">
              <a:rPr lang="zh-TW" altLang="en-US" sz="1200" smtClean="0"/>
              <a:pPr/>
              <a:t>10</a:t>
            </a:fld>
            <a:endParaRPr lang="zh-TW" altLang="en-US" sz="1200" dirty="0"/>
          </a:p>
        </p:txBody>
      </p:sp>
      <p:sp>
        <p:nvSpPr>
          <p:cNvPr id="7" name="橢圓 6"/>
          <p:cNvSpPr/>
          <p:nvPr/>
        </p:nvSpPr>
        <p:spPr>
          <a:xfrm>
            <a:off x="1233709" y="4730826"/>
            <a:ext cx="1531071" cy="665798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8" name="橢圓 7"/>
          <p:cNvSpPr/>
          <p:nvPr/>
        </p:nvSpPr>
        <p:spPr>
          <a:xfrm>
            <a:off x="1375596" y="487563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1811057" y="4891153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2238425" y="4900544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1" name="橢圓 10"/>
          <p:cNvSpPr/>
          <p:nvPr/>
        </p:nvSpPr>
        <p:spPr>
          <a:xfrm>
            <a:off x="2803429" y="4746066"/>
            <a:ext cx="1531071" cy="665798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12" name="橢圓 11"/>
          <p:cNvSpPr/>
          <p:nvPr/>
        </p:nvSpPr>
        <p:spPr>
          <a:xfrm>
            <a:off x="2945316" y="489087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3380777" y="4906393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3808145" y="4915784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4388389" y="4761306"/>
            <a:ext cx="1531071" cy="665798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16" name="橢圓 15"/>
          <p:cNvSpPr/>
          <p:nvPr/>
        </p:nvSpPr>
        <p:spPr>
          <a:xfrm>
            <a:off x="4530276" y="490611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4965737" y="4921633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5393105" y="4931024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1455455" y="3163954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33" name="橢圓 32"/>
          <p:cNvSpPr/>
          <p:nvPr/>
        </p:nvSpPr>
        <p:spPr>
          <a:xfrm>
            <a:off x="2149720" y="316395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2843984" y="3180893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9" name="橢圓 48"/>
          <p:cNvSpPr/>
          <p:nvPr/>
        </p:nvSpPr>
        <p:spPr>
          <a:xfrm>
            <a:off x="3538253" y="3197823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1" name="橢圓 50"/>
          <p:cNvSpPr/>
          <p:nvPr/>
        </p:nvSpPr>
        <p:spPr>
          <a:xfrm>
            <a:off x="4232518" y="319782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2" name="橢圓 51"/>
          <p:cNvSpPr/>
          <p:nvPr/>
        </p:nvSpPr>
        <p:spPr>
          <a:xfrm>
            <a:off x="4792129" y="3130093"/>
            <a:ext cx="646693" cy="505471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53" name="橢圓 52"/>
          <p:cNvSpPr/>
          <p:nvPr/>
        </p:nvSpPr>
        <p:spPr>
          <a:xfrm>
            <a:off x="4926782" y="3214762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5" name="橢圓 54"/>
          <p:cNvSpPr/>
          <p:nvPr/>
        </p:nvSpPr>
        <p:spPr>
          <a:xfrm>
            <a:off x="1320799" y="3079293"/>
            <a:ext cx="646693" cy="505471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56" name="橢圓 55"/>
          <p:cNvSpPr/>
          <p:nvPr/>
        </p:nvSpPr>
        <p:spPr>
          <a:xfrm>
            <a:off x="2015060" y="3079293"/>
            <a:ext cx="646693" cy="505471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57" name="橢圓 56"/>
          <p:cNvSpPr/>
          <p:nvPr/>
        </p:nvSpPr>
        <p:spPr>
          <a:xfrm>
            <a:off x="2726261" y="3096228"/>
            <a:ext cx="646693" cy="505471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58" name="橢圓 57"/>
          <p:cNvSpPr/>
          <p:nvPr/>
        </p:nvSpPr>
        <p:spPr>
          <a:xfrm>
            <a:off x="3420533" y="3113161"/>
            <a:ext cx="646693" cy="505471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59" name="橢圓 58"/>
          <p:cNvSpPr/>
          <p:nvPr/>
        </p:nvSpPr>
        <p:spPr>
          <a:xfrm>
            <a:off x="4114797" y="3130092"/>
            <a:ext cx="646693" cy="505471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2739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28"/>
            <a:ext cx="8686800" cy="1081500"/>
          </a:xfrm>
        </p:spPr>
        <p:txBody>
          <a:bodyPr/>
          <a:lstStyle/>
          <a:p>
            <a:pPr marL="38100" lvl="0"/>
            <a:r>
              <a:rPr lang="en-US" altLang="zh-TW" sz="3200" dirty="0"/>
              <a:t>Linkage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Homogeneous </a:t>
                </a:r>
                <a:r>
                  <a:rPr lang="en-US" altLang="zh-TW" dirty="0"/>
                  <a:t>and isomorphic set of </a:t>
                </a:r>
                <a:r>
                  <a:rPr lang="en-US" altLang="zh-TW" dirty="0" smtClean="0"/>
                  <a:t>masks</a:t>
                </a:r>
                <a:endParaRPr lang="en-US" altLang="zh-TW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 smtClean="0"/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Marginal product m</a:t>
                </a:r>
                <a:r>
                  <a:rPr lang="en-US" altLang="zh-TW" dirty="0"/>
                  <a:t>o</a:t>
                </a:r>
                <a:r>
                  <a:rPr lang="en-US" altLang="zh-TW" dirty="0" smtClean="0"/>
                  <a:t>del (MP)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(ℓ,1</m:t>
                    </m:r>
                  </m:oMath>
                </a14:m>
                <a:r>
                  <a:rPr lang="en-US" altLang="zh-TW" dirty="0"/>
                  <a:t>)-</a:t>
                </a:r>
                <a:r>
                  <a:rPr lang="en-US" altLang="zh-TW" dirty="0" smtClean="0"/>
                  <a:t>MP</a:t>
                </a:r>
                <a:r>
                  <a:rPr lang="en-US" altLang="zh-TW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TW" i="1" dirty="0" smtClean="0">
                    <a:latin typeface="Cambria Math" panose="02040503050406030204" pitchFamily="18" charset="0"/>
                  </a:rPr>
                </a:br>
                <a:r>
                  <a:rPr lang="en-US" altLang="zh-TW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TW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-MP</a:t>
                </a:r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endParaRPr lang="en-US" altLang="zh-TW" dirty="0" smtClean="0"/>
              </a:p>
              <a:p>
                <a:endParaRPr lang="en-US" altLang="zh-TW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- </a:t>
                </a:r>
                <a:r>
                  <a:rPr lang="en-US" altLang="zh-TW" dirty="0" smtClean="0"/>
                  <a:t>LT </a:t>
                </a:r>
                <a:endParaRPr lang="en-US" altLang="zh-TW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AF4F5-56AC-422B-8EEB-CEBBB8A2357E}" type="slidenum">
              <a:rPr lang="zh-TW" altLang="en-US" sz="1200" smtClean="0"/>
              <a:pPr/>
              <a:t>11</a:t>
            </a:fld>
            <a:endParaRPr lang="zh-TW" altLang="en-US" sz="1200" dirty="0"/>
          </a:p>
        </p:txBody>
      </p:sp>
      <p:sp>
        <p:nvSpPr>
          <p:cNvPr id="7" name="橢圓 6"/>
          <p:cNvSpPr/>
          <p:nvPr/>
        </p:nvSpPr>
        <p:spPr>
          <a:xfrm>
            <a:off x="3132670" y="3325361"/>
            <a:ext cx="1308513" cy="533097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1,2,3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3233455" y="2723688"/>
            <a:ext cx="378561" cy="332899"/>
          </a:xfrm>
          <a:prstGeom prst="ellipse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3690657" y="2723691"/>
            <a:ext cx="378561" cy="332899"/>
          </a:xfrm>
          <a:prstGeom prst="ellipse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4147859" y="2740627"/>
            <a:ext cx="378561" cy="332899"/>
          </a:xfrm>
          <a:prstGeom prst="ellipse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4605066" y="2757557"/>
            <a:ext cx="378561" cy="332899"/>
          </a:xfrm>
          <a:prstGeom prst="ellipse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5062266" y="2757560"/>
            <a:ext cx="378561" cy="332899"/>
          </a:xfrm>
          <a:prstGeom prst="ellipse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5519467" y="2774496"/>
            <a:ext cx="378561" cy="332899"/>
          </a:xfrm>
          <a:prstGeom prst="ellipse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6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4538137" y="3308430"/>
            <a:ext cx="1308513" cy="533097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4,5,6</a:t>
            </a:r>
            <a:endParaRPr lang="zh-TW" altLang="en-US" sz="2400" dirty="0"/>
          </a:p>
        </p:txBody>
      </p:sp>
      <p:sp>
        <p:nvSpPr>
          <p:cNvPr id="31" name="橢圓 30"/>
          <p:cNvSpPr/>
          <p:nvPr/>
        </p:nvSpPr>
        <p:spPr>
          <a:xfrm>
            <a:off x="5926669" y="3308428"/>
            <a:ext cx="1308513" cy="533097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7,8,9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014378" y="259492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7369046" y="325531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cxnSp>
        <p:nvCxnSpPr>
          <p:cNvPr id="35" name="直線接點 34"/>
          <p:cNvCxnSpPr>
            <a:stCxn id="41" idx="0"/>
            <a:endCxn id="43" idx="4"/>
          </p:cNvCxnSpPr>
          <p:nvPr/>
        </p:nvCxnSpPr>
        <p:spPr>
          <a:xfrm flipV="1">
            <a:off x="3549343" y="4719706"/>
            <a:ext cx="384305" cy="37133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42" idx="0"/>
            <a:endCxn id="43" idx="4"/>
          </p:cNvCxnSpPr>
          <p:nvPr/>
        </p:nvCxnSpPr>
        <p:spPr>
          <a:xfrm flipH="1" flipV="1">
            <a:off x="3933648" y="4719706"/>
            <a:ext cx="726747" cy="9799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3001161" y="5685398"/>
            <a:ext cx="432846" cy="3966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8" name="直線接點 37"/>
          <p:cNvCxnSpPr>
            <a:stCxn id="37" idx="0"/>
            <a:endCxn id="41" idx="4"/>
          </p:cNvCxnSpPr>
          <p:nvPr/>
        </p:nvCxnSpPr>
        <p:spPr>
          <a:xfrm flipV="1">
            <a:off x="3217584" y="5434112"/>
            <a:ext cx="331759" cy="25128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40" idx="0"/>
            <a:endCxn id="41" idx="4"/>
          </p:cNvCxnSpPr>
          <p:nvPr/>
        </p:nvCxnSpPr>
        <p:spPr>
          <a:xfrm flipH="1" flipV="1">
            <a:off x="3549343" y="5434112"/>
            <a:ext cx="328732" cy="25890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3693269" y="5693018"/>
            <a:ext cx="369612" cy="389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3115460" y="5091038"/>
            <a:ext cx="867765" cy="3430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1,2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4475589" y="5699690"/>
            <a:ext cx="369612" cy="389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3318660" y="4369678"/>
            <a:ext cx="1229975" cy="3500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1,2,3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7" name="直線接點 56"/>
          <p:cNvCxnSpPr>
            <a:stCxn id="63" idx="0"/>
            <a:endCxn id="65" idx="4"/>
          </p:cNvCxnSpPr>
          <p:nvPr/>
        </p:nvCxnSpPr>
        <p:spPr>
          <a:xfrm flipV="1">
            <a:off x="5547471" y="4719708"/>
            <a:ext cx="384305" cy="37133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64" idx="0"/>
            <a:endCxn id="65" idx="4"/>
          </p:cNvCxnSpPr>
          <p:nvPr/>
        </p:nvCxnSpPr>
        <p:spPr>
          <a:xfrm flipH="1" flipV="1">
            <a:off x="5931776" y="4719708"/>
            <a:ext cx="726747" cy="9799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/>
          <p:cNvSpPr/>
          <p:nvPr/>
        </p:nvSpPr>
        <p:spPr>
          <a:xfrm>
            <a:off x="4999289" y="5685400"/>
            <a:ext cx="432846" cy="3966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0" name="直線接點 59"/>
          <p:cNvCxnSpPr>
            <a:stCxn id="59" idx="0"/>
            <a:endCxn id="63" idx="4"/>
          </p:cNvCxnSpPr>
          <p:nvPr/>
        </p:nvCxnSpPr>
        <p:spPr>
          <a:xfrm flipV="1">
            <a:off x="5215712" y="5434114"/>
            <a:ext cx="331759" cy="25128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62" idx="0"/>
            <a:endCxn id="63" idx="4"/>
          </p:cNvCxnSpPr>
          <p:nvPr/>
        </p:nvCxnSpPr>
        <p:spPr>
          <a:xfrm flipH="1" flipV="1">
            <a:off x="5547471" y="5434114"/>
            <a:ext cx="328732" cy="25890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橢圓 61"/>
          <p:cNvSpPr/>
          <p:nvPr/>
        </p:nvSpPr>
        <p:spPr>
          <a:xfrm>
            <a:off x="5691397" y="5693020"/>
            <a:ext cx="369612" cy="389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5113588" y="5091040"/>
            <a:ext cx="867765" cy="3430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4,5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6473717" y="5699692"/>
            <a:ext cx="369612" cy="389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6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5316788" y="4369680"/>
            <a:ext cx="1229975" cy="3500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4,5,6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199713" y="479625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12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28"/>
            <a:ext cx="8686800" cy="1081500"/>
          </a:xfrm>
        </p:spPr>
        <p:txBody>
          <a:bodyPr/>
          <a:lstStyle/>
          <a:p>
            <a:pPr marL="38100" lvl="0"/>
            <a:r>
              <a:rPr lang="en-US" altLang="zh-TW" sz="3200" dirty="0" smtClean="0"/>
              <a:t>CP Index</a:t>
            </a:r>
            <a:endParaRPr lang="en-US" altLang="zh-TW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  </a:t>
            </a:r>
          </a:p>
          <a:p>
            <a:r>
              <a:rPr lang="en-US" altLang="zh-TW" dirty="0" smtClean="0">
                <a:latin typeface="Cambria Math" panose="02040503050406030204" pitchFamily="18" charset="0"/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Cambria Math" panose="02040503050406030204" pitchFamily="18" charset="0"/>
              </a:rPr>
              <a:t>         :  </a:t>
            </a:r>
            <a:r>
              <a:rPr lang="en-US" altLang="zh-TW" dirty="0">
                <a:latin typeface="Cambria Math" panose="02040503050406030204" pitchFamily="18" charset="0"/>
              </a:rPr>
              <a:t>random variable of schemata</a:t>
            </a:r>
            <a:r>
              <a:rPr lang="en-US" altLang="zh-TW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>
                <a:latin typeface="Cambria Math" panose="02040503050406030204" pitchFamily="18" charset="0"/>
              </a:rPr>
              <a:t>Learn distribution of </a:t>
            </a:r>
            <a:r>
              <a:rPr lang="en-US" altLang="zh-TW" dirty="0" smtClean="0">
                <a:latin typeface="Cambria Math" panose="02040503050406030204" pitchFamily="18" charset="0"/>
              </a:rPr>
              <a:t>          from </a:t>
            </a:r>
            <a:r>
              <a:rPr lang="en-US" altLang="zh-TW" dirty="0">
                <a:latin typeface="Cambria Math" panose="02040503050406030204" pitchFamily="18" charset="0"/>
              </a:rPr>
              <a:t>population</a:t>
            </a:r>
            <a:endParaRPr lang="zh-TW" alt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AF4F5-56AC-422B-8EEB-CEBBB8A2357E}" type="slidenum">
              <a:rPr lang="zh-TW" altLang="en-US" sz="1200" smtClean="0"/>
              <a:pPr/>
              <a:t>12</a:t>
            </a:fld>
            <a:endParaRPr lang="zh-TW" altLang="en-US" sz="1200" dirty="0"/>
          </a:p>
        </p:txBody>
      </p:sp>
      <p:cxnSp>
        <p:nvCxnSpPr>
          <p:cNvPr id="44" name="直線接點 43"/>
          <p:cNvCxnSpPr>
            <a:stCxn id="54" idx="0"/>
            <a:endCxn id="56" idx="4"/>
          </p:cNvCxnSpPr>
          <p:nvPr/>
        </p:nvCxnSpPr>
        <p:spPr>
          <a:xfrm flipV="1">
            <a:off x="4087096" y="4719706"/>
            <a:ext cx="384305" cy="37133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55" idx="0"/>
            <a:endCxn id="56" idx="4"/>
          </p:cNvCxnSpPr>
          <p:nvPr/>
        </p:nvCxnSpPr>
        <p:spPr>
          <a:xfrm flipH="1" flipV="1">
            <a:off x="4471401" y="4719706"/>
            <a:ext cx="726747" cy="9799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3538914" y="5685398"/>
            <a:ext cx="432846" cy="3966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8" name="直線接點 47"/>
          <p:cNvCxnSpPr>
            <a:stCxn id="46" idx="0"/>
            <a:endCxn id="54" idx="4"/>
          </p:cNvCxnSpPr>
          <p:nvPr/>
        </p:nvCxnSpPr>
        <p:spPr>
          <a:xfrm flipV="1">
            <a:off x="3755337" y="5434112"/>
            <a:ext cx="331759" cy="25128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52" idx="0"/>
            <a:endCxn id="54" idx="4"/>
          </p:cNvCxnSpPr>
          <p:nvPr/>
        </p:nvCxnSpPr>
        <p:spPr>
          <a:xfrm flipH="1" flipV="1">
            <a:off x="4087096" y="5434112"/>
            <a:ext cx="328732" cy="25890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/>
          <p:cNvSpPr/>
          <p:nvPr/>
        </p:nvSpPr>
        <p:spPr>
          <a:xfrm>
            <a:off x="4231022" y="5693018"/>
            <a:ext cx="369612" cy="389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3653213" y="5091038"/>
            <a:ext cx="867765" cy="343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1,2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5013342" y="5699690"/>
            <a:ext cx="369612" cy="389027"/>
          </a:xfrm>
          <a:prstGeom prst="ellipse">
            <a:avLst/>
          </a:prstGeom>
          <a:solidFill>
            <a:srgbClr val="BFBFB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3856413" y="4369678"/>
            <a:ext cx="1229975" cy="35002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1,2,3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33758"/>
              </p:ext>
            </p:extLst>
          </p:nvPr>
        </p:nvGraphicFramePr>
        <p:xfrm>
          <a:off x="63992" y="4215145"/>
          <a:ext cx="3337899" cy="1866900"/>
        </p:xfrm>
        <a:graphic>
          <a:graphicData uri="http://schemas.openxmlformats.org/drawingml/2006/table">
            <a:tbl>
              <a:tblPr firstRow="1" bandRow="1"/>
              <a:tblGrid>
                <a:gridCol w="1289486"/>
                <a:gridCol w="1045523"/>
                <a:gridCol w="1002890"/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Schemata</a:t>
                      </a:r>
                      <a:endParaRPr lang="zh-TW" altLang="en-US" sz="2000" dirty="0"/>
                    </a:p>
                  </a:txBody>
                  <a:tcPr marL="39827" marR="3982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fitness</a:t>
                      </a:r>
                      <a:endParaRPr lang="zh-TW" altLang="en-US" sz="2000" dirty="0"/>
                    </a:p>
                  </a:txBody>
                  <a:tcPr marL="39827" marR="3982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rank</a:t>
                      </a:r>
                      <a:endParaRPr lang="zh-TW" altLang="en-US" sz="2000" dirty="0"/>
                    </a:p>
                  </a:txBody>
                  <a:tcPr marL="39827" marR="39827" marT="34290" marB="34290"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000</a:t>
                      </a:r>
                      <a:endParaRPr lang="zh-TW" altLang="en-US" sz="1600" dirty="0"/>
                    </a:p>
                  </a:txBody>
                  <a:tcPr marL="39827" marR="3982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0.9</a:t>
                      </a:r>
                      <a:endParaRPr lang="zh-TW" altLang="en-US" sz="2000" dirty="0"/>
                    </a:p>
                  </a:txBody>
                  <a:tcPr marL="39827" marR="3982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39827" marR="39827" marT="34290" marB="34290"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001,010,100</a:t>
                      </a:r>
                      <a:endParaRPr lang="zh-TW" altLang="en-US" sz="1600" dirty="0"/>
                    </a:p>
                  </a:txBody>
                  <a:tcPr marL="39827" marR="3982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0.45</a:t>
                      </a:r>
                      <a:endParaRPr lang="zh-TW" altLang="en-US" sz="2000" dirty="0"/>
                    </a:p>
                  </a:txBody>
                  <a:tcPr marL="39827" marR="3982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39827" marR="39827" marT="34290" marB="34290"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011,101,110</a:t>
                      </a:r>
                      <a:endParaRPr lang="zh-TW" altLang="en-US" sz="1600" dirty="0"/>
                    </a:p>
                  </a:txBody>
                  <a:tcPr marL="39827" marR="3982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39827" marR="3982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39827" marR="39827" marT="34290" marB="34290"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111</a:t>
                      </a:r>
                      <a:endParaRPr lang="zh-TW" altLang="en-US" sz="1600" dirty="0"/>
                    </a:p>
                  </a:txBody>
                  <a:tcPr marL="39827" marR="3982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39827" marR="3982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39827" marR="39827" marT="34290" marB="34290"/>
                </a:tc>
              </a:tr>
            </a:tbl>
          </a:graphicData>
        </a:graphic>
      </p:graphicFrame>
      <p:pic>
        <p:nvPicPr>
          <p:cNvPr id="1034" name="Picture 10" descr="http://latex.codecogs.com/png.latex?%5Cdpi%7B120%7D%20%5Cfn_phv%20%5Clarge%20CP_%7Btheo%7D%28%5Cmathbb%7BM%7D%2CP%29%3D%5Cfrac%7BE%5B%5Ctextsc%7BGain%7D%28S_%7B%5Cmathbb%7BM%7D%2CP%7D%2CS_%7B%5Cmathbb%7BM%7D%2CP%7D%2C%5Cmathbb%7BM%7D%29%5D%7D%7BE%5B%5Ctextsc%7BCost%7D%28S_%7B%5Cmathbb%7BM%7D%2CP%7D%2CS_%7B%5Cmathbb%7BM%7D%2CP%7D%2C%5Cmathbb%7BM%7D%29%5D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15" y="1650769"/>
            <a:ext cx="390525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latex.codecogs.com/png.latex?%5Cdpi%7B120%7D%20%5Cfn_phv%20%5Clarge%20S_%7B%5Cmathbb%7BM%7D%2CP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15" y="2390689"/>
            <a:ext cx="4572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橢圓 67"/>
          <p:cNvSpPr/>
          <p:nvPr/>
        </p:nvSpPr>
        <p:spPr>
          <a:xfrm>
            <a:off x="5547594" y="4409094"/>
            <a:ext cx="1531071" cy="665798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69" name="橢圓 68"/>
          <p:cNvSpPr/>
          <p:nvPr/>
        </p:nvSpPr>
        <p:spPr>
          <a:xfrm>
            <a:off x="5689481" y="4553905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70" name="橢圓 69"/>
          <p:cNvSpPr/>
          <p:nvPr/>
        </p:nvSpPr>
        <p:spPr>
          <a:xfrm>
            <a:off x="6124942" y="4569421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71" name="橢圓 70"/>
          <p:cNvSpPr/>
          <p:nvPr/>
        </p:nvSpPr>
        <p:spPr>
          <a:xfrm>
            <a:off x="6552310" y="4578812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72" name="橢圓 71"/>
          <p:cNvSpPr/>
          <p:nvPr/>
        </p:nvSpPr>
        <p:spPr>
          <a:xfrm>
            <a:off x="5578074" y="5445414"/>
            <a:ext cx="1531071" cy="665798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73" name="橢圓 72"/>
          <p:cNvSpPr/>
          <p:nvPr/>
        </p:nvSpPr>
        <p:spPr>
          <a:xfrm>
            <a:off x="5719961" y="5590225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74" name="橢圓 73"/>
          <p:cNvSpPr/>
          <p:nvPr/>
        </p:nvSpPr>
        <p:spPr>
          <a:xfrm>
            <a:off x="6155422" y="5605741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75" name="橢圓 74"/>
          <p:cNvSpPr/>
          <p:nvPr/>
        </p:nvSpPr>
        <p:spPr>
          <a:xfrm>
            <a:off x="6582790" y="5615132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6" name="向上箭號 75"/>
          <p:cNvSpPr/>
          <p:nvPr/>
        </p:nvSpPr>
        <p:spPr>
          <a:xfrm>
            <a:off x="6199000" y="5062647"/>
            <a:ext cx="289217" cy="441815"/>
          </a:xfrm>
          <a:prstGeom prst="upArrow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78" name="橢圓 77"/>
          <p:cNvSpPr/>
          <p:nvPr/>
        </p:nvSpPr>
        <p:spPr>
          <a:xfrm>
            <a:off x="7476900" y="4426030"/>
            <a:ext cx="1531071" cy="665798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79" name="橢圓 78"/>
          <p:cNvSpPr/>
          <p:nvPr/>
        </p:nvSpPr>
        <p:spPr>
          <a:xfrm>
            <a:off x="7618787" y="4570841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80" name="橢圓 79"/>
          <p:cNvSpPr/>
          <p:nvPr/>
        </p:nvSpPr>
        <p:spPr>
          <a:xfrm>
            <a:off x="8054248" y="458635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81" name="橢圓 80"/>
          <p:cNvSpPr/>
          <p:nvPr/>
        </p:nvSpPr>
        <p:spPr>
          <a:xfrm>
            <a:off x="8481616" y="4595748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8" name="向右箭號 7"/>
          <p:cNvSpPr/>
          <p:nvPr/>
        </p:nvSpPr>
        <p:spPr>
          <a:xfrm>
            <a:off x="7079336" y="4553905"/>
            <a:ext cx="421460" cy="357806"/>
          </a:xfrm>
          <a:prstGeom prst="rightArrow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8" name="Picture 14" descr="http://latex.codecogs.com/png.latex?%5Cdpi%7B120%7D%20%5Cfn_phv%20%5Clarge%20%5Ctextsc%7BGain%7D%28r%2Cd%2C%5Cmathbb%7BM%7D%29%3D3-1%3D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808" y="3641568"/>
            <a:ext cx="25241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latex.codecogs.com/png.latex?%5Cdpi%7B120%7D%20%5Cfn_phv%20%5Clarge%20%5Ctextsc%7BCost%7D%28r%2Cd%2C%5Cmathbb%7BM%7D%29%3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808" y="4051224"/>
            <a:ext cx="17526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http://latex.codecogs.com/png.latex?%5Cdpi%7B120%7D%20%5Cfn_phv%20%5Clarge%20S_%7B%5Cmathbb%7BM%7D%2CP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413" y="2750017"/>
            <a:ext cx="4572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91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Efficiency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AF4F5-56AC-422B-8EEB-CEBBB8A2357E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521476"/>
                  </p:ext>
                </p:extLst>
              </p:nvPr>
            </p:nvGraphicFramePr>
            <p:xfrm>
              <a:off x="100014" y="2000582"/>
              <a:ext cx="4557712" cy="17373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200274"/>
                    <a:gridCol w="1057275"/>
                    <a:gridCol w="130016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Model</a:t>
                          </a:r>
                          <a:endParaRPr lang="zh-TW" altLang="en-US" sz="2400" dirty="0"/>
                        </a:p>
                      </a:txBody>
                      <a:tcPr marL="39827" marR="39827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Pop</a:t>
                          </a:r>
                          <a:endParaRPr lang="zh-TW" altLang="en-US" sz="2400" dirty="0"/>
                        </a:p>
                      </a:txBody>
                      <a:tcPr marL="39827" marR="39827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NFEs</a:t>
                          </a:r>
                          <a:endParaRPr lang="zh-TW" altLang="en-US" sz="2400" dirty="0"/>
                        </a:p>
                      </a:txBody>
                      <a:tcPr marL="39827" marR="39827" marT="34290" marB="34290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TW" sz="2400" dirty="0"/>
                            <a:t>-</a:t>
                          </a:r>
                          <a:r>
                            <a:rPr lang="en-US" altLang="zh-TW" sz="2400" b="0" i="0" u="none" strike="noStrike" cap="none" baseline="0" dirty="0">
                              <a:solidFill>
                                <a:srgbClr val="5180BB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MP</a:t>
                          </a:r>
                          <a:r>
                            <a:rPr lang="en-US" altLang="zh-TW" sz="2400" dirty="0"/>
                            <a:t> </a:t>
                          </a:r>
                          <a:endParaRPr lang="zh-TW" alt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316</a:t>
                          </a:r>
                          <a:endParaRPr lang="zh-TW" alt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i="1" u="sng" strike="noStrike" cap="none" baseline="0" dirty="0" smtClean="0">
                              <a:solidFill>
                                <a:srgbClr val="5180BB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49982</a:t>
                          </a:r>
                          <a:endParaRPr lang="zh-TW" altLang="en-US" sz="2400" b="1" i="1" u="sng" strike="noStrike" cap="none" baseline="0" dirty="0">
                            <a:solidFill>
                              <a:srgbClr val="5180BB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TW" sz="2400" dirty="0"/>
                            <a:t>-</a:t>
                          </a:r>
                          <a:r>
                            <a:rPr lang="en-US" altLang="zh-TW" sz="2400" b="0" i="0" u="none" strike="noStrike" cap="none" baseline="0" dirty="0" smtClean="0">
                              <a:solidFill>
                                <a:srgbClr val="C7636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LT</a:t>
                          </a:r>
                          <a:endParaRPr lang="zh-TW" altLang="en-US" sz="2400" b="0" i="0" u="none" strike="noStrike" cap="none" baseline="0" dirty="0">
                            <a:solidFill>
                              <a:srgbClr val="C7636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264</a:t>
                          </a:r>
                          <a:endParaRPr lang="zh-TW" alt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i="0" u="none" strike="noStrike" cap="none" baseline="0" dirty="0" smtClean="0">
                              <a:solidFill>
                                <a:srgbClr val="C7636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129300</a:t>
                          </a:r>
                          <a:endParaRPr lang="zh-TW" altLang="en-US" sz="2400" b="0" i="0" u="none" strike="noStrike" cap="none" baseline="0" dirty="0">
                            <a:solidFill>
                              <a:srgbClr val="C7636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ℓ,1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TW" sz="2400" dirty="0"/>
                            <a:t>-MP </a:t>
                          </a:r>
                          <a:endParaRPr lang="zh-TW" alt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Fail</a:t>
                          </a:r>
                          <a:endParaRPr lang="zh-TW" alt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Fail</a:t>
                          </a:r>
                          <a:endParaRPr lang="zh-TW" altLang="en-US" sz="24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521476"/>
                  </p:ext>
                </p:extLst>
              </p:nvPr>
            </p:nvGraphicFramePr>
            <p:xfrm>
              <a:off x="100014" y="2000582"/>
              <a:ext cx="4557712" cy="17373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200274"/>
                    <a:gridCol w="1057275"/>
                    <a:gridCol w="1300163"/>
                  </a:tblGrid>
                  <a:tr h="4343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Model</a:t>
                          </a:r>
                          <a:endParaRPr lang="zh-TW" altLang="en-US" sz="2400" dirty="0"/>
                        </a:p>
                      </a:txBody>
                      <a:tcPr marL="39827" marR="39827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Pop</a:t>
                          </a:r>
                          <a:endParaRPr lang="zh-TW" altLang="en-US" sz="2400" dirty="0"/>
                        </a:p>
                      </a:txBody>
                      <a:tcPr marL="39827" marR="39827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NFEs</a:t>
                          </a:r>
                          <a:endParaRPr lang="zh-TW" altLang="en-US" sz="2400" dirty="0"/>
                        </a:p>
                      </a:txBody>
                      <a:tcPr marL="39827" marR="39827" marT="34290" marB="34290"/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34290" marB="34290">
                        <a:blipFill rotWithShape="0">
                          <a:blip r:embed="rId3"/>
                          <a:stretch>
                            <a:fillRect l="-276" t="-114085" r="-107459" b="-2366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316</a:t>
                          </a:r>
                          <a:endParaRPr lang="zh-TW" alt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i="1" u="sng" strike="noStrike" cap="none" baseline="0" dirty="0" smtClean="0">
                              <a:solidFill>
                                <a:srgbClr val="5180BB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49982</a:t>
                          </a:r>
                          <a:endParaRPr lang="zh-TW" altLang="en-US" sz="2400" b="1" i="1" u="sng" strike="noStrike" cap="none" baseline="0" dirty="0">
                            <a:solidFill>
                              <a:srgbClr val="5180BB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34290" marB="34290">
                        <a:blipFill rotWithShape="0">
                          <a:blip r:embed="rId3"/>
                          <a:stretch>
                            <a:fillRect l="-276" t="-211111" r="-107459" b="-1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264</a:t>
                          </a:r>
                          <a:endParaRPr lang="zh-TW" alt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i="0" u="none" strike="noStrike" cap="none" baseline="0" dirty="0" smtClean="0">
                              <a:solidFill>
                                <a:srgbClr val="C7636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129300</a:t>
                          </a:r>
                          <a:endParaRPr lang="zh-TW" altLang="en-US" sz="2400" b="0" i="0" u="none" strike="noStrike" cap="none" baseline="0" dirty="0">
                            <a:solidFill>
                              <a:srgbClr val="C7636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34290" marB="34290">
                        <a:blipFill rotWithShape="0">
                          <a:blip r:embed="rId3"/>
                          <a:stretch>
                            <a:fillRect l="-276" t="-315493" r="-107459" b="-35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Fail</a:t>
                          </a:r>
                          <a:endParaRPr lang="zh-TW" alt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Fail</a:t>
                          </a:r>
                          <a:endParaRPr lang="zh-TW" altLang="en-US" sz="24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640831"/>
                  </p:ext>
                </p:extLst>
              </p:nvPr>
            </p:nvGraphicFramePr>
            <p:xfrm>
              <a:off x="95246" y="3996078"/>
              <a:ext cx="4576767" cy="21717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202608"/>
                    <a:gridCol w="1088284"/>
                    <a:gridCol w="1285875"/>
                  </a:tblGrid>
                  <a:tr h="34544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TW" sz="2400" b="0" i="1" u="none" strike="noStrike" cap="non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0" u="none" strike="noStrike" cap="none" baseline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𝑚</m:t>
                                  </m:r>
                                  <m:r>
                                    <a:rPr lang="en-US" altLang="zh-TW" sz="2400" b="0" i="0" u="none" strike="noStrike" cap="none" baseline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,</m:t>
                                  </m:r>
                                  <m:r>
                                    <a:rPr lang="en-US" altLang="zh-TW" sz="2400" b="0" i="0" u="none" strike="noStrike" cap="none" baseline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TW" sz="2400" b="0" i="0" u="none" strike="noStrike" cap="none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-</a:t>
                          </a:r>
                          <a:r>
                            <a:rPr lang="en-US" altLang="zh-TW" sz="2400" b="0" i="0" u="none" strike="noStrike" cap="none" baseline="0" dirty="0" smtClean="0">
                              <a:solidFill>
                                <a:srgbClr val="5180BB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MP</a:t>
                          </a:r>
                          <a:r>
                            <a:rPr lang="en-US" altLang="zh-TW" sz="2400" b="0" i="0" u="none" strike="noStrike" cap="none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b="0" i="0" u="none" strike="noStrike" cap="non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altLang="zh-TW" sz="2400" b="0" i="0" u="none" strike="noStrike" cap="none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=9 </a:t>
                          </a:r>
                          <a:endParaRPr lang="zh-TW" altLang="en-US" sz="2400" b="0" i="0" u="none" strike="noStrike" cap="none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188</a:t>
                          </a:r>
                          <a:endParaRPr lang="zh-TW" alt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i="0" u="none" strike="noStrike" cap="none" baseline="0" dirty="0" smtClean="0">
                              <a:solidFill>
                                <a:srgbClr val="5180BB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50013</a:t>
                          </a:r>
                          <a:endParaRPr lang="zh-TW" altLang="en-US" sz="2400" b="0" i="0" u="none" strike="noStrike" cap="none" baseline="0" dirty="0">
                            <a:solidFill>
                              <a:srgbClr val="5180BB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TW" sz="2400" b="0" i="1" u="none" strike="noStrike" cap="non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0" u="none" strike="noStrike" cap="none" baseline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𝑚</m:t>
                                  </m:r>
                                  <m:r>
                                    <a:rPr lang="en-US" altLang="zh-TW" sz="2400" b="0" i="0" u="none" strike="noStrike" cap="none" baseline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,</m:t>
                                  </m:r>
                                  <m:r>
                                    <a:rPr lang="en-US" altLang="zh-TW" sz="2400" b="0" i="0" u="none" strike="noStrike" cap="none" baseline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TW" sz="2400" b="0" i="0" u="none" strike="noStrike" cap="none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-</a:t>
                          </a:r>
                          <a:r>
                            <a:rPr lang="en-US" altLang="zh-TW" sz="2400" b="0" i="0" u="none" strike="noStrike" cap="none" baseline="0" dirty="0" smtClean="0">
                              <a:solidFill>
                                <a:srgbClr val="5180BB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MP</a:t>
                          </a:r>
                          <a:r>
                            <a:rPr lang="en-US" altLang="zh-TW" sz="2400" b="0" i="0" u="none" strike="noStrike" cap="none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b="0" i="0" u="none" strike="noStrike" cap="non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altLang="zh-TW" sz="2400" b="0" i="0" u="none" strike="noStrike" cap="none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=5</a:t>
                          </a:r>
                          <a:endParaRPr lang="zh-TW" altLang="en-US" sz="2400" b="0" i="0" u="none" strike="noStrike" cap="none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181</a:t>
                          </a:r>
                          <a:endParaRPr lang="zh-TW" alt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i="0" u="none" strike="noStrike" cap="none" baseline="0" dirty="0" smtClean="0">
                              <a:solidFill>
                                <a:srgbClr val="5180BB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45889</a:t>
                          </a:r>
                          <a:endParaRPr lang="zh-TW" altLang="en-US" sz="2400" b="0" i="0" u="none" strike="noStrike" cap="none" baseline="0" dirty="0">
                            <a:solidFill>
                              <a:srgbClr val="5180BB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TW" sz="2400" b="0" i="1" u="none" strike="noStrike" cap="non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0" u="none" strike="noStrike" cap="non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ℓ</m:t>
                                  </m:r>
                                  <m:r>
                                    <a:rPr lang="en-US" altLang="zh-TW" sz="2400" b="0" i="0" u="none" strike="noStrike" cap="none" baseline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,</m:t>
                                  </m:r>
                                  <m:r>
                                    <a:rPr lang="en-US" altLang="zh-TW" sz="2400" b="0" i="0" u="none" strike="noStrike" cap="non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TW" sz="2400" b="0" i="0" u="none" strike="noStrike" cap="none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-</a:t>
                          </a:r>
                          <a:r>
                            <a:rPr lang="en-US" altLang="zh-TW" sz="2400" b="0" i="0" u="none" strike="noStrike" cap="none" baseline="0" dirty="0" smtClean="0">
                              <a:solidFill>
                                <a:srgbClr val="5180BB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MP</a:t>
                          </a:r>
                          <a:r>
                            <a:rPr lang="en-US" altLang="zh-TW" sz="2400" b="0" i="0" u="none" strike="noStrike" cap="none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endParaRPr lang="zh-TW" altLang="en-US" sz="2400" b="0" i="0" u="none" strike="noStrike" cap="none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137</a:t>
                          </a:r>
                          <a:endParaRPr lang="zh-TW" alt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i="1" u="sng" strike="noStrike" cap="none" baseline="0" dirty="0" smtClean="0">
                              <a:solidFill>
                                <a:srgbClr val="5180BB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39356</a:t>
                          </a:r>
                          <a:endParaRPr lang="zh-TW" altLang="en-US" sz="2400" b="1" i="1" u="sng" strike="noStrike" cap="none" baseline="0" dirty="0">
                            <a:solidFill>
                              <a:srgbClr val="5180BB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TW" sz="2400" b="0" i="1" u="none" strike="noStrike" cap="non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0" u="none" strike="noStrike" cap="none" baseline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𝑚</m:t>
                                  </m:r>
                                  <m:r>
                                    <a:rPr lang="en-US" altLang="zh-TW" sz="2400" b="0" i="0" u="none" strike="noStrike" cap="none" baseline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,</m:t>
                                  </m:r>
                                  <m:r>
                                    <a:rPr lang="en-US" altLang="zh-TW" sz="2400" b="0" i="0" u="none" strike="noStrike" cap="none" baseline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TW" sz="2400" b="0" i="0" u="none" strike="noStrike" cap="none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-</a:t>
                          </a:r>
                          <a:r>
                            <a:rPr lang="en-US" altLang="zh-TW" sz="2400" b="0" i="0" u="none" strike="noStrike" cap="none" baseline="0" dirty="0" smtClean="0">
                              <a:solidFill>
                                <a:srgbClr val="C7636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LT</a:t>
                          </a:r>
                          <a:r>
                            <a:rPr lang="en-US" altLang="zh-TW" sz="2400" b="0" i="0" u="none" strike="noStrike" cap="none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b="0" i="0" u="none" strike="noStrike" cap="non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altLang="zh-TW" sz="2400" b="0" i="0" u="none" strike="noStrike" cap="none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=9</a:t>
                          </a:r>
                          <a:endParaRPr lang="zh-TW" altLang="en-US" sz="2400" b="0" i="0" u="none" strike="noStrike" cap="none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188</a:t>
                          </a:r>
                          <a:endParaRPr lang="zh-TW" alt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i="0" u="none" strike="noStrike" cap="none" baseline="0" dirty="0" smtClean="0">
                              <a:solidFill>
                                <a:srgbClr val="C7636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113440</a:t>
                          </a:r>
                          <a:endParaRPr lang="zh-TW" altLang="en-US" sz="2400" b="0" i="0" u="none" strike="noStrike" cap="none" baseline="0" dirty="0">
                            <a:solidFill>
                              <a:srgbClr val="C7636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TW" sz="2400" b="0" i="1" u="none" strike="noStrike" cap="non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0" u="none" strike="noStrike" cap="none" baseline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𝑚</m:t>
                                  </m:r>
                                  <m:r>
                                    <a:rPr lang="en-US" altLang="zh-TW" sz="2400" b="0" i="0" u="none" strike="noStrike" cap="none" baseline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,</m:t>
                                  </m:r>
                                  <m:r>
                                    <a:rPr lang="en-US" altLang="zh-TW" sz="2400" b="0" i="0" u="none" strike="noStrike" cap="none" baseline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TW" sz="2400" b="0" i="0" u="none" strike="noStrike" cap="none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-</a:t>
                          </a:r>
                          <a:r>
                            <a:rPr lang="en-US" altLang="zh-TW" sz="2400" b="0" i="0" u="none" strike="noStrike" cap="none" baseline="0" dirty="0" smtClean="0">
                              <a:solidFill>
                                <a:srgbClr val="C7636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LT</a:t>
                          </a:r>
                          <a:r>
                            <a:rPr lang="en-US" altLang="zh-TW" sz="2400" b="0" i="0" u="none" strike="noStrike" cap="none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b="0" i="0" u="none" strike="noStrike" cap="non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altLang="zh-TW" sz="2400" b="0" i="0" u="none" strike="noStrike" cap="none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=5</a:t>
                          </a:r>
                          <a:endParaRPr lang="zh-TW" altLang="en-US" sz="2400" b="0" i="0" u="none" strike="noStrike" cap="none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160</a:t>
                          </a:r>
                          <a:endParaRPr lang="zh-TW" alt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i="0" u="none" strike="noStrike" cap="none" baseline="0" dirty="0" smtClean="0">
                              <a:solidFill>
                                <a:srgbClr val="C7636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91393</a:t>
                          </a:r>
                          <a:endParaRPr lang="zh-TW" altLang="en-US" sz="2400" b="0" i="0" u="none" strike="noStrike" cap="none" baseline="0" dirty="0">
                            <a:solidFill>
                              <a:srgbClr val="C7636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640831"/>
                  </p:ext>
                </p:extLst>
              </p:nvPr>
            </p:nvGraphicFramePr>
            <p:xfrm>
              <a:off x="95246" y="3996078"/>
              <a:ext cx="4576767" cy="21717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202608"/>
                    <a:gridCol w="1088284"/>
                    <a:gridCol w="1285875"/>
                  </a:tblGrid>
                  <a:tr h="4343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34290" marB="34290">
                        <a:blipFill rotWithShape="0">
                          <a:blip r:embed="rId4"/>
                          <a:stretch>
                            <a:fillRect l="-276" t="-11268" r="-108287" b="-4394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188</a:t>
                          </a:r>
                          <a:endParaRPr lang="zh-TW" alt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i="0" u="none" strike="noStrike" cap="none" baseline="0" dirty="0" smtClean="0">
                              <a:solidFill>
                                <a:srgbClr val="5180BB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50013</a:t>
                          </a:r>
                          <a:endParaRPr lang="zh-TW" altLang="en-US" sz="2400" b="0" i="0" u="none" strike="noStrike" cap="none" baseline="0" dirty="0">
                            <a:solidFill>
                              <a:srgbClr val="5180BB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34290" marB="34290">
                        <a:blipFill rotWithShape="0">
                          <a:blip r:embed="rId4"/>
                          <a:stretch>
                            <a:fillRect l="-276" t="-109722" r="-108287" b="-3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181</a:t>
                          </a:r>
                          <a:endParaRPr lang="zh-TW" alt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i="0" u="none" strike="noStrike" cap="none" baseline="0" dirty="0" smtClean="0">
                              <a:solidFill>
                                <a:srgbClr val="5180BB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45889</a:t>
                          </a:r>
                          <a:endParaRPr lang="zh-TW" altLang="en-US" sz="2400" b="0" i="0" u="none" strike="noStrike" cap="none" baseline="0" dirty="0">
                            <a:solidFill>
                              <a:srgbClr val="5180BB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34290" marB="34290">
                        <a:blipFill rotWithShape="0">
                          <a:blip r:embed="rId4"/>
                          <a:stretch>
                            <a:fillRect l="-276" t="-212676" r="-108287" b="-2380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137</a:t>
                          </a:r>
                          <a:endParaRPr lang="zh-TW" alt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i="1" u="sng" strike="noStrike" cap="none" baseline="0" dirty="0" smtClean="0">
                              <a:solidFill>
                                <a:srgbClr val="5180BB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39356</a:t>
                          </a:r>
                          <a:endParaRPr lang="zh-TW" altLang="en-US" sz="2400" b="1" i="1" u="sng" strike="noStrike" cap="none" baseline="0" dirty="0">
                            <a:solidFill>
                              <a:srgbClr val="5180BB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34290" marB="34290">
                        <a:blipFill rotWithShape="0">
                          <a:blip r:embed="rId4"/>
                          <a:stretch>
                            <a:fillRect l="-276" t="-308333" r="-108287" b="-134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188</a:t>
                          </a:r>
                          <a:endParaRPr lang="zh-TW" alt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i="0" u="none" strike="noStrike" cap="none" baseline="0" dirty="0" smtClean="0">
                              <a:solidFill>
                                <a:srgbClr val="C7636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113440</a:t>
                          </a:r>
                          <a:endParaRPr lang="zh-TW" altLang="en-US" sz="2400" b="0" i="0" u="none" strike="noStrike" cap="none" baseline="0" dirty="0">
                            <a:solidFill>
                              <a:srgbClr val="C7636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34290" marB="34290">
                        <a:blipFill rotWithShape="0">
                          <a:blip r:embed="rId4"/>
                          <a:stretch>
                            <a:fillRect l="-276" t="-414085" r="-108287" b="-366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160</a:t>
                          </a:r>
                          <a:endParaRPr lang="zh-TW" alt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i="0" u="none" strike="noStrike" cap="none" baseline="0" dirty="0" smtClean="0">
                              <a:solidFill>
                                <a:srgbClr val="C7636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91393</a:t>
                          </a:r>
                          <a:endParaRPr lang="zh-TW" altLang="en-US" sz="2400" b="0" i="0" u="none" strike="noStrike" cap="none" baseline="0" dirty="0">
                            <a:solidFill>
                              <a:srgbClr val="C7636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281" y="1953430"/>
            <a:ext cx="4399613" cy="208707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387" y="4278888"/>
            <a:ext cx="4399613" cy="208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1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28"/>
            <a:ext cx="8686800" cy="1081500"/>
          </a:xfrm>
        </p:spPr>
        <p:txBody>
          <a:bodyPr/>
          <a:lstStyle/>
          <a:p>
            <a:pPr marL="38100" lvl="0"/>
            <a:r>
              <a:rPr lang="en-US" altLang="zh-TW" sz="3200" dirty="0"/>
              <a:t>Population sizing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Decision making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dirty="0" smtClean="0"/>
                  <a:t> noise-free decision making</a:t>
                </a:r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Model </a:t>
                </a:r>
                <a:r>
                  <a:rPr lang="en-US" altLang="zh-TW" dirty="0" smtClean="0"/>
                  <a:t>building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dirty="0" smtClean="0"/>
                  <a:t> rather robust hierarchal </a:t>
                </a:r>
                <a:r>
                  <a:rPr lang="en-US" altLang="zh-TW" dirty="0"/>
                  <a:t>l</a:t>
                </a:r>
                <a:r>
                  <a:rPr lang="en-US" altLang="zh-TW" dirty="0" smtClean="0"/>
                  <a:t>inkage tree</a:t>
                </a:r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Initial </a:t>
                </a:r>
                <a:r>
                  <a:rPr lang="en-US" altLang="zh-TW" dirty="0" smtClean="0"/>
                  <a:t>supply</a:t>
                </a:r>
                <a:endParaRPr lang="en-US" altLang="zh-TW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AF4F5-56AC-422B-8EEB-CEBBB8A2357E}" type="slidenum">
              <a:rPr lang="zh-TW" altLang="en-US" sz="1200" smtClean="0"/>
              <a:pPr/>
              <a:t>14</a:t>
            </a:fld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169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28"/>
            <a:ext cx="8686800" cy="1081500"/>
          </a:xfrm>
        </p:spPr>
        <p:txBody>
          <a:bodyPr/>
          <a:lstStyle/>
          <a:p>
            <a:pPr marL="38100" lvl="0"/>
            <a:r>
              <a:rPr lang="en-US" altLang="zh-TW" sz="3200" dirty="0"/>
              <a:t>Population sizing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Perform </a:t>
                </a:r>
                <a:r>
                  <a:rPr lang="en-US" altLang="zh-TW" dirty="0"/>
                  <a:t>OM+LT on the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-trap problem</a:t>
                </a:r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Discard masks of size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at different generation</a:t>
                </a:r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en-US" altLang="zh-TW" b="1" dirty="0"/>
                  <a:t>Small masks in </a:t>
                </a:r>
                <a:r>
                  <a:rPr lang="en-US" altLang="zh-TW" b="1" dirty="0" smtClean="0"/>
                  <a:t>early generations and </a:t>
                </a:r>
                <a:r>
                  <a:rPr lang="en-US" altLang="zh-TW" b="1" dirty="0"/>
                  <a:t>large masks in </a:t>
                </a:r>
                <a:r>
                  <a:rPr lang="en-US" altLang="zh-TW" b="1" dirty="0" smtClean="0"/>
                  <a:t>late generations</a:t>
                </a:r>
                <a:endParaRPr lang="en-US" altLang="zh-TW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AF4F5-56AC-422B-8EEB-CEBBB8A2357E}" type="slidenum">
              <a:rPr lang="zh-TW" altLang="en-US" sz="1200" smtClean="0"/>
              <a:pPr/>
              <a:t>15</a:t>
            </a:fld>
            <a:endParaRPr lang="zh-TW" altLang="en-US" sz="1200" dirty="0"/>
          </a:p>
        </p:txBody>
      </p:sp>
      <p:graphicFrame>
        <p:nvGraphicFramePr>
          <p:cNvPr id="6" name="內容版面配置區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104565"/>
              </p:ext>
            </p:extLst>
          </p:nvPr>
        </p:nvGraphicFramePr>
        <p:xfrm>
          <a:off x="4917460" y="3547815"/>
          <a:ext cx="2808938" cy="2252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內容版面配置區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084240"/>
              </p:ext>
            </p:extLst>
          </p:nvPr>
        </p:nvGraphicFramePr>
        <p:xfrm>
          <a:off x="1544417" y="3539305"/>
          <a:ext cx="2808939" cy="2255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21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28"/>
            <a:ext cx="8686800" cy="1081500"/>
          </a:xfrm>
        </p:spPr>
        <p:txBody>
          <a:bodyPr/>
          <a:lstStyle/>
          <a:p>
            <a:pPr marL="38100" lvl="0"/>
            <a:r>
              <a:rPr lang="en-US" altLang="zh-TW" sz="3200" dirty="0"/>
              <a:t>Normalized CP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     : (random variable) schemata in population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         : highest rank of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         : </a:t>
                </a:r>
                <a:r>
                  <a:rPr lang="en-US" altLang="zh-TW" dirty="0"/>
                  <a:t>entropy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endParaRPr lang="en-US" altLang="zh-TW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AF4F5-56AC-422B-8EEB-CEBBB8A2357E}" type="slidenum">
              <a:rPr lang="zh-TW" altLang="en-US" sz="1200" smtClean="0"/>
              <a:pPr/>
              <a:t>16</a:t>
            </a:fld>
            <a:endParaRPr lang="zh-TW" altLang="en-US" sz="1200" dirty="0"/>
          </a:p>
        </p:txBody>
      </p:sp>
      <p:pic>
        <p:nvPicPr>
          <p:cNvPr id="7" name="Picture 10" descr="http://latex.codecogs.com/png.latex?%5Cdpi%7B120%7D%20%5Cfn_phv%20%5Clarge%20CP_%7Btheo%7D%28%5Cmathbb%7BM%7D%2CP%29%3D%5Cfrac%7BE%5B%5Ctextsc%7BGain%7D%28S_%7B%5Cmathbb%7BM%7D%2CP%7D%2CS_%7B%5Cmathbb%7BM%7D%2CP%7D%2C%5Cmathbb%7BM%7D%29%5D%7D%7BE%5B%5Ctextsc%7BCost%7D%28S_%7B%5Cmathbb%7BM%7D%2CP%7D%2CS_%7B%5Cmathbb%7BM%7D%2CP%7D%2C%5Cmathbb%7BM%7D%29%5D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53" y="1463300"/>
            <a:ext cx="390525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latex.codecogs.com/png.latex?%5Cdpi%7B120%7D%20%5Cfn_phv%20%5Clarge%20CP_%7Bprac%7D%28M%2CP%29%3D%5Cfrac%7BE%5B%5Ctextsc%7BGain%7D%28S%5E%7Be%7D_%7BM%2CP%7D%2CS%5E%7Be%7D_%7BM%2CP%7D%2C%5C%7BM%5C%7D%29%5D%7D%7BE%5B%5Ctextsc%7BCost%7D%28S%5E%7Be%7D_%7BM%2CP%7D%2CS%5E%7Be%7D_%7BM%2CP%7D%2C%5C%7BM%5C%7D%29%5D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53" y="2122923"/>
            <a:ext cx="4114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latex.codecogs.com/png.latex?%5Cdpi%7B120%7D%20%5Cfn_phv%20%5Clarge%20CP_%7Bnorm%7D%28M%2CP%29%3D%5Cfrac%7BCP_%7Bprac%7D%28M%2CP%29%7D%7BR%28S%5E%7Be%7D_%7BM%2CP%7D%29H%28S%5E%7Be%7D_%7BM%2CP%7D%29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53" y="2839695"/>
            <a:ext cx="3181350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latex.codecogs.com/png.latex?%5Cdpi%7B120%7D%20%5Cfn_phv%20%5Clarge%20S%5E%7Be%7D_%7BM%2CP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53" y="3813422"/>
            <a:ext cx="44767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latex.codecogs.com/png.latex?%5Cdpi%7B120%7D%20%5Cfn_phv%20%5Clarge%20R%28S%5E%7Be%7D_%7BM%2CP%7D%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53" y="4187294"/>
            <a:ext cx="762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latex.codecogs.com/png.latex?%5Cdpi%7B120%7D%20%5Cfn_phv%20%5Clarge%20H%28S%5E%7Be%7D_%7BM%2CP%7D%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53" y="4557682"/>
            <a:ext cx="78105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48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28"/>
            <a:ext cx="8229600" cy="1081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 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463300"/>
            <a:ext cx="8229600" cy="510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2"/>
              </a:buClr>
              <a:buSzPct val="100000"/>
            </a:pPr>
            <a:endParaRPr lang="en" dirty="0" smtClean="0"/>
          </a:p>
          <a:p>
            <a:pPr marL="457200" indent="-419100">
              <a:buFont typeface="Droid Serif"/>
              <a:buAutoNum type="arabicPeriod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Background Knowledge</a:t>
            </a:r>
          </a:p>
          <a:p>
            <a:pPr marL="457200" lvl="0" indent="-419100">
              <a:buFont typeface="Droid Serif"/>
              <a:buAutoNum type="arabicPeriod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marL="457200" indent="-419100">
              <a:buFont typeface="Droid Serif"/>
              <a:buAutoNum type="arabicPeriod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Investigation on Different Masks</a:t>
            </a:r>
          </a:p>
          <a:p>
            <a:pPr marL="457200" indent="-419100">
              <a:buFont typeface="Droid Serif"/>
              <a:buAutoNum type="arabicPeriod"/>
            </a:pPr>
            <a:r>
              <a:rPr lang="en-US" altLang="zh-TW" sz="2800" dirty="0">
                <a:solidFill>
                  <a:schemeClr val="tx1"/>
                </a:solidFill>
              </a:rPr>
              <a:t>Optimal Mixing with Mask Selection</a:t>
            </a:r>
          </a:p>
          <a:p>
            <a:pPr marL="457200" indent="-419100">
              <a:buFont typeface="Droid Serif"/>
              <a:buAutoNum type="arabicPeriod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233468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28"/>
            <a:ext cx="8686800" cy="1081500"/>
          </a:xfrm>
        </p:spPr>
        <p:txBody>
          <a:bodyPr/>
          <a:lstStyle/>
          <a:p>
            <a:pPr marL="38100" lvl="0"/>
            <a:r>
              <a:rPr lang="en-US" altLang="zh-TW" sz="3200" dirty="0"/>
              <a:t>Modification of OM+LT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Stage </a:t>
                </a:r>
                <a:r>
                  <a:rPr lang="en-US" altLang="zh-TW" dirty="0"/>
                  <a:t>1, OM+ </a:t>
                </a:r>
                <a:r>
                  <a:rPr lang="en-US" altLang="zh-TW" dirty="0" smtClean="0"/>
                  <a:t>'some masks' 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𝑚𝑒𝑡𝑎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info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dirty="0"/>
                  <a:t> 'promising masks' </a:t>
                </a:r>
                <a:endParaRPr lang="en-US" altLang="zh-TW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Stage 2, </a:t>
                </a:r>
                <a:r>
                  <a:rPr lang="en-US" altLang="zh-TW" dirty="0" smtClean="0"/>
                  <a:t>OM </a:t>
                </a:r>
                <a:r>
                  <a:rPr lang="en-US" altLang="zh-TW" dirty="0"/>
                  <a:t>+ </a:t>
                </a:r>
                <a:r>
                  <a:rPr lang="en-US" altLang="zh-TW" dirty="0" smtClean="0"/>
                  <a:t>'promising masks' 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𝑚𝑒𝑡𝑎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altLang="zh-TW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AF4F5-56AC-422B-8EEB-CEBBB8A2357E}" type="slidenum">
              <a:rPr lang="zh-TW" altLang="en-US" sz="1200" smtClean="0"/>
              <a:pPr/>
              <a:t>18</a:t>
            </a:fld>
            <a:endParaRPr lang="zh-TW" altLang="en-US" sz="1200" dirty="0"/>
          </a:p>
        </p:txBody>
      </p:sp>
      <p:cxnSp>
        <p:nvCxnSpPr>
          <p:cNvPr id="6" name="直線接點 5"/>
          <p:cNvCxnSpPr>
            <a:stCxn id="12" idx="0"/>
            <a:endCxn id="14" idx="4"/>
          </p:cNvCxnSpPr>
          <p:nvPr/>
        </p:nvCxnSpPr>
        <p:spPr>
          <a:xfrm flipV="1">
            <a:off x="714703" y="3881506"/>
            <a:ext cx="490985" cy="37133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stCxn id="13" idx="0"/>
            <a:endCxn id="14" idx="4"/>
          </p:cNvCxnSpPr>
          <p:nvPr/>
        </p:nvCxnSpPr>
        <p:spPr>
          <a:xfrm flipH="1" flipV="1">
            <a:off x="1205688" y="3881506"/>
            <a:ext cx="467667" cy="3856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166521" y="4847198"/>
            <a:ext cx="432846" cy="3966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>
            <a:stCxn id="8" idx="0"/>
            <a:endCxn id="12" idx="4"/>
          </p:cNvCxnSpPr>
          <p:nvPr/>
        </p:nvCxnSpPr>
        <p:spPr>
          <a:xfrm flipV="1">
            <a:off x="382944" y="4595912"/>
            <a:ext cx="331759" cy="25128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11" idx="0"/>
            <a:endCxn id="12" idx="4"/>
          </p:cNvCxnSpPr>
          <p:nvPr/>
        </p:nvCxnSpPr>
        <p:spPr>
          <a:xfrm flipH="1" flipV="1">
            <a:off x="714703" y="4595912"/>
            <a:ext cx="328732" cy="25890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858629" y="4854818"/>
            <a:ext cx="369612" cy="3890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80820" y="4252838"/>
            <a:ext cx="867765" cy="3430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1,2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1488549" y="4267130"/>
            <a:ext cx="369612" cy="3890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590700" y="3531478"/>
            <a:ext cx="1229975" cy="3500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1,2,3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>
            <a:stCxn id="21" idx="0"/>
            <a:endCxn id="23" idx="4"/>
          </p:cNvCxnSpPr>
          <p:nvPr/>
        </p:nvCxnSpPr>
        <p:spPr>
          <a:xfrm flipH="1" flipV="1">
            <a:off x="2882088" y="3896746"/>
            <a:ext cx="423415" cy="3865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2742081" y="4877678"/>
            <a:ext cx="432846" cy="3966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17" idx="0"/>
            <a:endCxn id="21" idx="4"/>
          </p:cNvCxnSpPr>
          <p:nvPr/>
        </p:nvCxnSpPr>
        <p:spPr>
          <a:xfrm flipV="1">
            <a:off x="2958504" y="4626392"/>
            <a:ext cx="346999" cy="25128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20" idx="0"/>
            <a:endCxn id="21" idx="4"/>
          </p:cNvCxnSpPr>
          <p:nvPr/>
        </p:nvCxnSpPr>
        <p:spPr>
          <a:xfrm flipH="1" flipV="1">
            <a:off x="3305503" y="4626392"/>
            <a:ext cx="343972" cy="25890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3464669" y="4885298"/>
            <a:ext cx="369612" cy="389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6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2871620" y="4283318"/>
            <a:ext cx="867765" cy="343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5,6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2267100" y="3546718"/>
            <a:ext cx="1229975" cy="3500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4,5,6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直線接點 25"/>
          <p:cNvCxnSpPr>
            <a:stCxn id="27" idx="0"/>
            <a:endCxn id="23" idx="4"/>
          </p:cNvCxnSpPr>
          <p:nvPr/>
        </p:nvCxnSpPr>
        <p:spPr>
          <a:xfrm flipV="1">
            <a:off x="2327142" y="3896746"/>
            <a:ext cx="554946" cy="37283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2142336" y="4269576"/>
            <a:ext cx="369612" cy="3890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880260" y="2860918"/>
            <a:ext cx="2295245" cy="4009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1,2,3,4,5,6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2" name="直線接點 31"/>
          <p:cNvCxnSpPr>
            <a:stCxn id="14" idx="0"/>
            <a:endCxn id="31" idx="4"/>
          </p:cNvCxnSpPr>
          <p:nvPr/>
        </p:nvCxnSpPr>
        <p:spPr>
          <a:xfrm flipV="1">
            <a:off x="1205688" y="3261898"/>
            <a:ext cx="822195" cy="2695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23" idx="0"/>
            <a:endCxn id="31" idx="4"/>
          </p:cNvCxnSpPr>
          <p:nvPr/>
        </p:nvCxnSpPr>
        <p:spPr>
          <a:xfrm flipH="1" flipV="1">
            <a:off x="2027883" y="3261898"/>
            <a:ext cx="854205" cy="2848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43" idx="0"/>
            <a:endCxn id="44" idx="4"/>
          </p:cNvCxnSpPr>
          <p:nvPr/>
        </p:nvCxnSpPr>
        <p:spPr>
          <a:xfrm flipH="1" flipV="1">
            <a:off x="4558488" y="3210946"/>
            <a:ext cx="423415" cy="3865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4418481" y="4191878"/>
            <a:ext cx="432846" cy="3966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8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0" name="直線接點 39"/>
          <p:cNvCxnSpPr>
            <a:stCxn id="39" idx="0"/>
            <a:endCxn id="43" idx="4"/>
          </p:cNvCxnSpPr>
          <p:nvPr/>
        </p:nvCxnSpPr>
        <p:spPr>
          <a:xfrm flipV="1">
            <a:off x="4634904" y="3940592"/>
            <a:ext cx="346999" cy="25128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42" idx="0"/>
            <a:endCxn id="43" idx="4"/>
          </p:cNvCxnSpPr>
          <p:nvPr/>
        </p:nvCxnSpPr>
        <p:spPr>
          <a:xfrm flipH="1" flipV="1">
            <a:off x="4981903" y="3940592"/>
            <a:ext cx="343972" cy="25890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5141069" y="4199498"/>
            <a:ext cx="369612" cy="389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9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4548020" y="3597518"/>
            <a:ext cx="867765" cy="3430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8.9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3943500" y="2860918"/>
            <a:ext cx="1229975" cy="35002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7,8,9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5" name="直線接點 44"/>
          <p:cNvCxnSpPr>
            <a:stCxn id="46" idx="0"/>
            <a:endCxn id="44" idx="4"/>
          </p:cNvCxnSpPr>
          <p:nvPr/>
        </p:nvCxnSpPr>
        <p:spPr>
          <a:xfrm flipV="1">
            <a:off x="4003542" y="3210946"/>
            <a:ext cx="554946" cy="37283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3818736" y="3583776"/>
            <a:ext cx="369612" cy="389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7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4449350" y="5066106"/>
            <a:ext cx="1516605" cy="505610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48" name="橢圓 47"/>
          <p:cNvSpPr/>
          <p:nvPr/>
        </p:nvSpPr>
        <p:spPr>
          <a:xfrm>
            <a:off x="4591237" y="5210917"/>
            <a:ext cx="374984" cy="252805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9" name="橢圓 48"/>
          <p:cNvSpPr/>
          <p:nvPr/>
        </p:nvSpPr>
        <p:spPr>
          <a:xfrm>
            <a:off x="5026698" y="5226433"/>
            <a:ext cx="374984" cy="252805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0" name="橢圓 49"/>
          <p:cNvSpPr/>
          <p:nvPr/>
        </p:nvSpPr>
        <p:spPr>
          <a:xfrm>
            <a:off x="5454066" y="5235824"/>
            <a:ext cx="374984" cy="252805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1" name="橢圓 50"/>
          <p:cNvSpPr/>
          <p:nvPr/>
        </p:nvSpPr>
        <p:spPr>
          <a:xfrm>
            <a:off x="6019070" y="5081346"/>
            <a:ext cx="1516605" cy="505610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52" name="橢圓 51"/>
          <p:cNvSpPr/>
          <p:nvPr/>
        </p:nvSpPr>
        <p:spPr>
          <a:xfrm>
            <a:off x="6160957" y="5226157"/>
            <a:ext cx="374984" cy="252805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3" name="橢圓 52"/>
          <p:cNvSpPr/>
          <p:nvPr/>
        </p:nvSpPr>
        <p:spPr>
          <a:xfrm>
            <a:off x="6596418" y="5241673"/>
            <a:ext cx="374984" cy="252805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4" name="橢圓 53"/>
          <p:cNvSpPr/>
          <p:nvPr/>
        </p:nvSpPr>
        <p:spPr>
          <a:xfrm>
            <a:off x="7023786" y="5251064"/>
            <a:ext cx="374984" cy="252805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5" name="橢圓 54"/>
          <p:cNvSpPr/>
          <p:nvPr/>
        </p:nvSpPr>
        <p:spPr>
          <a:xfrm>
            <a:off x="7604030" y="5096586"/>
            <a:ext cx="1516605" cy="505610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56" name="橢圓 55"/>
          <p:cNvSpPr/>
          <p:nvPr/>
        </p:nvSpPr>
        <p:spPr>
          <a:xfrm>
            <a:off x="7745917" y="5241397"/>
            <a:ext cx="374984" cy="252805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7" name="橢圓 56"/>
          <p:cNvSpPr/>
          <p:nvPr/>
        </p:nvSpPr>
        <p:spPr>
          <a:xfrm>
            <a:off x="8181378" y="5256913"/>
            <a:ext cx="374984" cy="252805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8" name="橢圓 57"/>
          <p:cNvSpPr/>
          <p:nvPr/>
        </p:nvSpPr>
        <p:spPr>
          <a:xfrm>
            <a:off x="8608746" y="5266304"/>
            <a:ext cx="374984" cy="252805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6" name="橢圓 65"/>
          <p:cNvSpPr/>
          <p:nvPr/>
        </p:nvSpPr>
        <p:spPr>
          <a:xfrm>
            <a:off x="4555593" y="5738984"/>
            <a:ext cx="432846" cy="3966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5049581" y="5746604"/>
            <a:ext cx="369612" cy="3890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5466141" y="5738036"/>
            <a:ext cx="369612" cy="3890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6635852" y="5754224"/>
            <a:ext cx="867765" cy="343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5,6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6180888" y="5740482"/>
            <a:ext cx="369612" cy="3890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7753452" y="5749144"/>
            <a:ext cx="1229975" cy="35002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7,8,9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向右箭號 73"/>
          <p:cNvSpPr/>
          <p:nvPr/>
        </p:nvSpPr>
        <p:spPr>
          <a:xfrm rot="2229551">
            <a:off x="4228332" y="4672903"/>
            <a:ext cx="357097" cy="377241"/>
          </a:xfrm>
          <a:prstGeom prst="stripedRightArrow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28"/>
            <a:ext cx="8686800" cy="1081500"/>
          </a:xfrm>
        </p:spPr>
        <p:txBody>
          <a:bodyPr/>
          <a:lstStyle/>
          <a:p>
            <a:pPr marL="38100" lvl="0"/>
            <a:r>
              <a:rPr lang="en-US" altLang="zh-TW" sz="3200" dirty="0"/>
              <a:t>CP Estimation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Run </a:t>
            </a:r>
            <a:r>
              <a:rPr lang="en-US" altLang="zh-TW" dirty="0"/>
              <a:t>OM one time, for each mask, CP= total gain/total cost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Utilize (estimate CP) which masks </a:t>
            </a:r>
            <a:r>
              <a:rPr lang="en-US" altLang="zh-TW" dirty="0"/>
              <a:t>for </a:t>
            </a:r>
            <a:r>
              <a:rPr lang="en-US" altLang="zh-TW" dirty="0" smtClean="0"/>
              <a:t>each receiver?</a:t>
            </a:r>
            <a:br>
              <a:rPr lang="en-US" altLang="zh-TW" dirty="0" smtClean="0"/>
            </a:br>
            <a:r>
              <a:rPr lang="en-US" altLang="zh-TW" dirty="0" smtClean="0"/>
              <a:t>	Different </a:t>
            </a:r>
            <a:r>
              <a:rPr lang="en-US" altLang="zh-TW" dirty="0"/>
              <a:t>layers for different parents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All </a:t>
            </a:r>
            <a:r>
              <a:rPr lang="en-US" altLang="zh-TW" dirty="0"/>
              <a:t>layers for all parents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AF4F5-56AC-422B-8EEB-CEBBB8A2357E}" type="slidenum">
              <a:rPr lang="zh-TW" altLang="en-US" sz="1200" smtClean="0"/>
              <a:pPr/>
              <a:t>19</a:t>
            </a:fld>
            <a:endParaRPr lang="zh-TW" altLang="en-US" sz="1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772701"/>
              </p:ext>
            </p:extLst>
          </p:nvPr>
        </p:nvGraphicFramePr>
        <p:xfrm>
          <a:off x="5887578" y="2990844"/>
          <a:ext cx="2971800" cy="3074676"/>
        </p:xfrm>
        <a:graphic>
          <a:graphicData uri="http://schemas.openxmlformats.org/drawingml/2006/table">
            <a:tbl>
              <a:tblPr firstRow="1" bandRow="1"/>
              <a:tblGrid>
                <a:gridCol w="2971800"/>
              </a:tblGrid>
              <a:tr h="5143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Parents(receivers)</a:t>
                      </a:r>
                      <a:endParaRPr lang="zh-TW" altLang="en-US" sz="2400" dirty="0"/>
                    </a:p>
                  </a:txBody>
                  <a:tcPr marL="68580" marR="68580" marT="34290" marB="34290"/>
                </a:tc>
              </a:tr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1,5,9,13,17…</a:t>
                      </a:r>
                      <a:endParaRPr lang="zh-TW" altLang="en-US" sz="2400" dirty="0"/>
                    </a:p>
                  </a:txBody>
                  <a:tcPr marL="68580" marR="68580" marT="34290" marB="34290"/>
                </a:tc>
              </a:tr>
              <a:tr h="6451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2,6,10,14,18…</a:t>
                      </a:r>
                      <a:endParaRPr lang="zh-TW" altLang="en-US" sz="2400" dirty="0"/>
                    </a:p>
                  </a:txBody>
                  <a:tcPr marL="68580" marR="68580" marT="34290" marB="34290"/>
                </a:tc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3,7,11,15,19…</a:t>
                      </a:r>
                      <a:endParaRPr lang="zh-TW" altLang="en-US" sz="2400" dirty="0"/>
                    </a:p>
                  </a:txBody>
                  <a:tcPr marL="68580" marR="68580" marT="34290" marB="34290"/>
                </a:tc>
              </a:tr>
              <a:tr h="655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4,8,12,16,20…</a:t>
                      </a:r>
                      <a:endParaRPr lang="zh-TW" altLang="en-US" sz="2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直線接點 6"/>
          <p:cNvCxnSpPr>
            <a:stCxn id="13" idx="0"/>
            <a:endCxn id="15" idx="4"/>
          </p:cNvCxnSpPr>
          <p:nvPr/>
        </p:nvCxnSpPr>
        <p:spPr>
          <a:xfrm flipV="1">
            <a:off x="699463" y="4719706"/>
            <a:ext cx="490985" cy="29513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14" idx="0"/>
            <a:endCxn id="15" idx="4"/>
          </p:cNvCxnSpPr>
          <p:nvPr/>
        </p:nvCxnSpPr>
        <p:spPr>
          <a:xfrm flipH="1" flipV="1">
            <a:off x="1190448" y="4719706"/>
            <a:ext cx="467667" cy="2637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151281" y="5624438"/>
            <a:ext cx="432846" cy="3966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接點 9"/>
          <p:cNvCxnSpPr>
            <a:stCxn id="9" idx="0"/>
            <a:endCxn id="13" idx="4"/>
          </p:cNvCxnSpPr>
          <p:nvPr/>
        </p:nvCxnSpPr>
        <p:spPr>
          <a:xfrm flipV="1">
            <a:off x="367704" y="5357912"/>
            <a:ext cx="331759" cy="266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12" idx="0"/>
            <a:endCxn id="13" idx="4"/>
          </p:cNvCxnSpPr>
          <p:nvPr/>
        </p:nvCxnSpPr>
        <p:spPr>
          <a:xfrm flipH="1" flipV="1">
            <a:off x="699463" y="5357912"/>
            <a:ext cx="328732" cy="27414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43389" y="5632058"/>
            <a:ext cx="369612" cy="389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65580" y="5014838"/>
            <a:ext cx="867765" cy="3430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1,2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1473309" y="4983410"/>
            <a:ext cx="369612" cy="389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575460" y="4369678"/>
            <a:ext cx="1229975" cy="3500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1,2,3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直線接點 15"/>
          <p:cNvCxnSpPr>
            <a:stCxn id="21" idx="0"/>
            <a:endCxn id="22" idx="4"/>
          </p:cNvCxnSpPr>
          <p:nvPr/>
        </p:nvCxnSpPr>
        <p:spPr>
          <a:xfrm flipH="1" flipV="1">
            <a:off x="2866848" y="4719706"/>
            <a:ext cx="423415" cy="2798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2726841" y="5654918"/>
            <a:ext cx="432846" cy="3966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17" idx="0"/>
            <a:endCxn id="21" idx="4"/>
          </p:cNvCxnSpPr>
          <p:nvPr/>
        </p:nvCxnSpPr>
        <p:spPr>
          <a:xfrm flipV="1">
            <a:off x="2943264" y="5342672"/>
            <a:ext cx="346999" cy="31224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20" idx="0"/>
            <a:endCxn id="21" idx="4"/>
          </p:cNvCxnSpPr>
          <p:nvPr/>
        </p:nvCxnSpPr>
        <p:spPr>
          <a:xfrm flipH="1" flipV="1">
            <a:off x="3290263" y="5342672"/>
            <a:ext cx="343972" cy="3198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3449429" y="5662538"/>
            <a:ext cx="369612" cy="389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6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2856380" y="4999598"/>
            <a:ext cx="867765" cy="3430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5,6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2251860" y="4369678"/>
            <a:ext cx="1229975" cy="3500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4,5,6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直線接點 22"/>
          <p:cNvCxnSpPr>
            <a:stCxn id="24" idx="0"/>
            <a:endCxn id="22" idx="4"/>
          </p:cNvCxnSpPr>
          <p:nvPr/>
        </p:nvCxnSpPr>
        <p:spPr>
          <a:xfrm flipV="1">
            <a:off x="2311902" y="4719706"/>
            <a:ext cx="554946" cy="2661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2127096" y="4985856"/>
            <a:ext cx="369612" cy="389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865020" y="3683878"/>
            <a:ext cx="2295245" cy="4009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1,2,3,4,5,6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直線接點 25"/>
          <p:cNvCxnSpPr>
            <a:stCxn id="15" idx="0"/>
            <a:endCxn id="25" idx="4"/>
          </p:cNvCxnSpPr>
          <p:nvPr/>
        </p:nvCxnSpPr>
        <p:spPr>
          <a:xfrm flipV="1">
            <a:off x="1190448" y="4084858"/>
            <a:ext cx="822195" cy="2848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2" idx="0"/>
            <a:endCxn id="25" idx="4"/>
          </p:cNvCxnSpPr>
          <p:nvPr/>
        </p:nvCxnSpPr>
        <p:spPr>
          <a:xfrm flipH="1" flipV="1">
            <a:off x="2012643" y="4084858"/>
            <a:ext cx="854205" cy="2848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33" idx="0"/>
            <a:endCxn id="34" idx="4"/>
          </p:cNvCxnSpPr>
          <p:nvPr/>
        </p:nvCxnSpPr>
        <p:spPr>
          <a:xfrm flipH="1" flipV="1">
            <a:off x="4543248" y="4110106"/>
            <a:ext cx="423415" cy="2798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4403241" y="4984358"/>
            <a:ext cx="432846" cy="3966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8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0" name="直線接點 29"/>
          <p:cNvCxnSpPr>
            <a:stCxn id="29" idx="0"/>
            <a:endCxn id="33" idx="4"/>
          </p:cNvCxnSpPr>
          <p:nvPr/>
        </p:nvCxnSpPr>
        <p:spPr>
          <a:xfrm flipV="1">
            <a:off x="4619664" y="4733072"/>
            <a:ext cx="346999" cy="25128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32" idx="0"/>
            <a:endCxn id="33" idx="4"/>
          </p:cNvCxnSpPr>
          <p:nvPr/>
        </p:nvCxnSpPr>
        <p:spPr>
          <a:xfrm flipH="1" flipV="1">
            <a:off x="4966663" y="4733072"/>
            <a:ext cx="343972" cy="25890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5125829" y="4991978"/>
            <a:ext cx="369612" cy="389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9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4532780" y="4389998"/>
            <a:ext cx="867765" cy="3430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8.9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3928260" y="3760078"/>
            <a:ext cx="1229975" cy="3500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7,8,9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5" name="直線接點 34"/>
          <p:cNvCxnSpPr>
            <a:stCxn id="36" idx="0"/>
            <a:endCxn id="34" idx="4"/>
          </p:cNvCxnSpPr>
          <p:nvPr/>
        </p:nvCxnSpPr>
        <p:spPr>
          <a:xfrm flipV="1">
            <a:off x="3988302" y="4110106"/>
            <a:ext cx="554946" cy="2509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3803496" y="4361016"/>
            <a:ext cx="369612" cy="389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7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206181" y="4094866"/>
            <a:ext cx="8653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262203" y="4740925"/>
            <a:ext cx="8653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262203" y="5396245"/>
            <a:ext cx="8653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155523" y="6051565"/>
            <a:ext cx="8653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6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28"/>
            <a:ext cx="8229600" cy="1081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 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463300"/>
            <a:ext cx="8229600" cy="510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2"/>
              </a:buClr>
              <a:buSzPct val="100000"/>
            </a:pPr>
            <a:endParaRPr lang="en" dirty="0" smtClean="0"/>
          </a:p>
          <a:p>
            <a:pPr marL="457200" indent="-419100">
              <a:buFont typeface="Droid Serif"/>
              <a:buAutoNum type="arabicPeriod"/>
            </a:pPr>
            <a:r>
              <a:rPr lang="en-US" altLang="zh-TW" sz="2800" dirty="0"/>
              <a:t>Background Knowledge</a:t>
            </a:r>
          </a:p>
          <a:p>
            <a:pPr marL="457200" lvl="0" indent="-419100">
              <a:buFont typeface="Droid Serif"/>
              <a:buAutoNum type="arabicPeriod"/>
            </a:pPr>
            <a:r>
              <a:rPr lang="en-US" altLang="zh-TW" sz="2800" dirty="0" smtClean="0"/>
              <a:t>Motivation</a:t>
            </a:r>
          </a:p>
          <a:p>
            <a:pPr marL="457200" indent="-419100">
              <a:buFont typeface="Droid Serif"/>
              <a:buAutoNum type="arabicPeriod"/>
            </a:pPr>
            <a:r>
              <a:rPr lang="en-US" altLang="zh-TW" sz="2800" dirty="0"/>
              <a:t>Investigation </a:t>
            </a:r>
            <a:r>
              <a:rPr lang="en-US" altLang="zh-TW" sz="2800" dirty="0" smtClean="0"/>
              <a:t>on </a:t>
            </a:r>
            <a:r>
              <a:rPr lang="en-US" altLang="zh-TW" sz="2800" dirty="0"/>
              <a:t>Different Masks</a:t>
            </a:r>
          </a:p>
          <a:p>
            <a:pPr marL="457200" indent="-419100">
              <a:buFont typeface="Droid Serif"/>
              <a:buAutoNum type="arabicPeriod"/>
            </a:pPr>
            <a:r>
              <a:rPr lang="en-US" altLang="zh-TW" sz="2800" dirty="0"/>
              <a:t>Optimal Mixing </a:t>
            </a:r>
            <a:r>
              <a:rPr lang="en-US" altLang="zh-TW" sz="2800" dirty="0" smtClean="0"/>
              <a:t>with </a:t>
            </a:r>
            <a:r>
              <a:rPr lang="en-US" altLang="zh-TW" sz="2800" dirty="0"/>
              <a:t>Mask Selection</a:t>
            </a:r>
          </a:p>
          <a:p>
            <a:pPr marL="457200" indent="-419100">
              <a:buFont typeface="Droid Serif"/>
              <a:buAutoNum type="arabicPeriod"/>
            </a:pPr>
            <a:r>
              <a:rPr lang="en-US" altLang="zh-TW" sz="2800" dirty="0" smtClean="0"/>
              <a:t>Conclusion</a:t>
            </a:r>
            <a:endParaRPr lang="en-US" altLang="zh-TW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28"/>
            <a:ext cx="8686800" cy="1081500"/>
          </a:xfrm>
        </p:spPr>
        <p:txBody>
          <a:bodyPr/>
          <a:lstStyle/>
          <a:p>
            <a:pPr marL="38100" lvl="0"/>
            <a:r>
              <a:rPr lang="en-US" altLang="zh-TW" sz="3200" dirty="0"/>
              <a:t>Experiment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The one-max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The trap problem 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The NK-landscape problem with no </a:t>
            </a:r>
            <a:r>
              <a:rPr lang="en-US" altLang="zh-TW" dirty="0" smtClean="0"/>
              <a:t>overlap</a:t>
            </a:r>
            <a:br>
              <a:rPr lang="en-US" altLang="zh-TW" dirty="0" smtClean="0"/>
            </a:br>
            <a:r>
              <a:rPr lang="en-US" altLang="zh-TW" dirty="0" smtClean="0"/>
              <a:t>	general </a:t>
            </a:r>
            <a:r>
              <a:rPr lang="en-US" altLang="zh-TW" dirty="0"/>
              <a:t>case of fully separable problem</a:t>
            </a:r>
            <a:endParaRPr lang="zh-TW" alt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AF4F5-56AC-422B-8EEB-CEBBB8A2357E}" type="slidenum">
              <a:rPr lang="zh-TW" altLang="en-US" sz="1200" smtClean="0"/>
              <a:pPr/>
              <a:t>20</a:t>
            </a:fld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88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28"/>
            <a:ext cx="8686800" cy="1081500"/>
          </a:xfrm>
        </p:spPr>
        <p:txBody>
          <a:bodyPr/>
          <a:lstStyle/>
          <a:p>
            <a:pPr marL="38100" lvl="0"/>
            <a:r>
              <a:rPr lang="en-US" altLang="zh-TW" sz="3200" dirty="0"/>
              <a:t>Experiment Results – One-Max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AF4F5-56AC-422B-8EEB-CEBBB8A2357E}" type="slidenum">
              <a:rPr lang="zh-TW" altLang="en-US" sz="1200" smtClean="0"/>
              <a:pPr/>
              <a:t>21</a:t>
            </a:fld>
            <a:endParaRPr lang="zh-TW" altLang="en-US" sz="1200" dirty="0"/>
          </a:p>
        </p:txBody>
      </p:sp>
      <p:pic>
        <p:nvPicPr>
          <p:cNvPr id="6" name="內容版面配置區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79" y="2396728"/>
            <a:ext cx="7637524" cy="36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28"/>
            <a:ext cx="8686800" cy="1081500"/>
          </a:xfrm>
        </p:spPr>
        <p:txBody>
          <a:bodyPr/>
          <a:lstStyle/>
          <a:p>
            <a:pPr marL="38100" lvl="0"/>
            <a:r>
              <a:rPr lang="en-US" altLang="zh-TW" sz="3200" dirty="0"/>
              <a:t>Experiment Results – Trap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AF4F5-56AC-422B-8EEB-CEBBB8A2357E}" type="slidenum">
              <a:rPr lang="zh-TW" altLang="en-US" sz="1200" smtClean="0"/>
              <a:pPr/>
              <a:t>22</a:t>
            </a:fld>
            <a:endParaRPr lang="zh-TW" altLang="en-US" sz="1200" dirty="0"/>
          </a:p>
        </p:txBody>
      </p:sp>
      <p:pic>
        <p:nvPicPr>
          <p:cNvPr id="9" name="內容版面配置區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79" y="2396728"/>
            <a:ext cx="7637524" cy="36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28"/>
            <a:ext cx="8686800" cy="1081500"/>
          </a:xfrm>
        </p:spPr>
        <p:txBody>
          <a:bodyPr/>
          <a:lstStyle/>
          <a:p>
            <a:pPr marL="38100" lvl="0"/>
            <a:r>
              <a:rPr lang="en-US" altLang="zh-TW" sz="3200" dirty="0"/>
              <a:t>Experiment Results </a:t>
            </a:r>
            <a:r>
              <a:rPr lang="en-US" altLang="zh-TW" sz="3200" dirty="0" smtClean="0"/>
              <a:t>–</a:t>
            </a:r>
            <a:r>
              <a:rPr lang="en-US" altLang="zh-TW" sz="3200" dirty="0"/>
              <a:t>NK-landscape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AF4F5-56AC-422B-8EEB-CEBBB8A2357E}" type="slidenum">
              <a:rPr lang="zh-TW" altLang="en-US" sz="1200" smtClean="0"/>
              <a:pPr/>
              <a:t>23</a:t>
            </a:fld>
            <a:endParaRPr lang="zh-TW" altLang="en-US" sz="1200" dirty="0"/>
          </a:p>
        </p:txBody>
      </p:sp>
      <p:pic>
        <p:nvPicPr>
          <p:cNvPr id="8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79" y="2396728"/>
            <a:ext cx="7637524" cy="36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8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28"/>
            <a:ext cx="8686800" cy="1081500"/>
          </a:xfrm>
        </p:spPr>
        <p:txBody>
          <a:bodyPr/>
          <a:lstStyle/>
          <a:p>
            <a:pPr marL="38100" lvl="0"/>
            <a:r>
              <a:rPr lang="en-US" altLang="zh-TW" sz="3200" dirty="0"/>
              <a:t>Summary &amp; Conclusion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OM </a:t>
            </a:r>
            <a:r>
              <a:rPr lang="en-US" altLang="zh-TW" dirty="0"/>
              <a:t>is analyzed from the perspective of model efficiency and population </a:t>
            </a:r>
            <a:r>
              <a:rPr lang="en-US" altLang="zh-TW" dirty="0" smtClean="0"/>
              <a:t>sizing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Mask pruning metric is designed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OM-based algorithm with mask selection technique is designed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Mask selection not only reduce NFEs but also make OM scale better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This work can be extended to more complex scenario and help to improve OM</a:t>
            </a:r>
            <a:endParaRPr lang="zh-TW" alt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AF4F5-56AC-422B-8EEB-CEBBB8A2357E}" type="slidenum">
              <a:rPr lang="zh-TW" altLang="en-US" sz="1200" smtClean="0"/>
              <a:pPr/>
              <a:t>24</a:t>
            </a:fld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7449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AF4F5-56AC-422B-8EEB-CEBBB8A2357E}" type="slidenum">
              <a:rPr lang="zh-TW" altLang="en-US" sz="1200" smtClean="0"/>
              <a:pPr/>
              <a:t>25</a:t>
            </a:fld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2476573" y="3381622"/>
            <a:ext cx="3411728" cy="117724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4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 BERKLEY" panose="02000000000000000000" pitchFamily="2" charset="0"/>
              </a:rPr>
              <a:t>End</a:t>
            </a:r>
            <a:endParaRPr lang="zh-TW" altLang="en-US" sz="7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4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 BERKLE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5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28"/>
            <a:ext cx="8686800" cy="1081500"/>
          </a:xfrm>
        </p:spPr>
        <p:txBody>
          <a:bodyPr/>
          <a:lstStyle/>
          <a:p>
            <a:pPr marL="38100" lvl="0"/>
            <a:r>
              <a:rPr lang="en-US" altLang="zh-TW" sz="3200" dirty="0" smtClean="0"/>
              <a:t>Overlap problem</a:t>
            </a:r>
            <a:endParaRPr lang="en-US" altLang="zh-TW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The aggregate trap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3238500" y="6426022"/>
            <a:ext cx="2057400" cy="365125"/>
          </a:xfrm>
        </p:spPr>
        <p:txBody>
          <a:bodyPr/>
          <a:lstStyle/>
          <a:p>
            <a:fld id="{9B0AF4F5-56AC-422B-8EEB-CEBBB8A2357E}" type="slidenum">
              <a:rPr lang="zh-TW" altLang="en-US" sz="1200" smtClean="0"/>
              <a:pPr/>
              <a:t>26</a:t>
            </a:fld>
            <a:endParaRPr lang="zh-TW" altLang="en-US" sz="1200" dirty="0"/>
          </a:p>
        </p:txBody>
      </p:sp>
      <p:sp>
        <p:nvSpPr>
          <p:cNvPr id="26" name="橢圓 25"/>
          <p:cNvSpPr/>
          <p:nvPr/>
        </p:nvSpPr>
        <p:spPr>
          <a:xfrm>
            <a:off x="1189705" y="2294090"/>
            <a:ext cx="2544095" cy="692950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27" name="橢圓 26"/>
          <p:cNvSpPr/>
          <p:nvPr/>
        </p:nvSpPr>
        <p:spPr>
          <a:xfrm>
            <a:off x="1360356" y="246771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28" name="橢圓 27"/>
          <p:cNvSpPr/>
          <p:nvPr/>
        </p:nvSpPr>
        <p:spPr>
          <a:xfrm>
            <a:off x="1810434" y="248295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29" name="橢圓 28"/>
          <p:cNvSpPr/>
          <p:nvPr/>
        </p:nvSpPr>
        <p:spPr>
          <a:xfrm>
            <a:off x="2284145" y="2477384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3</a:t>
            </a:r>
            <a:endParaRPr lang="zh-TW" altLang="en-US" sz="2400" dirty="0"/>
          </a:p>
        </p:txBody>
      </p:sp>
      <p:sp>
        <p:nvSpPr>
          <p:cNvPr id="30" name="橢圓 29"/>
          <p:cNvSpPr/>
          <p:nvPr/>
        </p:nvSpPr>
        <p:spPr>
          <a:xfrm>
            <a:off x="2724834" y="248295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4</a:t>
            </a:r>
            <a:endParaRPr lang="zh-TW" altLang="en-US" sz="2400" dirty="0"/>
          </a:p>
        </p:txBody>
      </p:sp>
      <p:sp>
        <p:nvSpPr>
          <p:cNvPr id="31" name="橢圓 30"/>
          <p:cNvSpPr/>
          <p:nvPr/>
        </p:nvSpPr>
        <p:spPr>
          <a:xfrm>
            <a:off x="3198545" y="2477384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5</a:t>
            </a:r>
            <a:endParaRPr lang="zh-TW" altLang="en-US" sz="2400" dirty="0"/>
          </a:p>
        </p:txBody>
      </p:sp>
      <p:sp>
        <p:nvSpPr>
          <p:cNvPr id="32" name="橢圓 31"/>
          <p:cNvSpPr/>
          <p:nvPr/>
        </p:nvSpPr>
        <p:spPr>
          <a:xfrm>
            <a:off x="3109945" y="2294090"/>
            <a:ext cx="2635535" cy="692950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33" name="橢圓 32"/>
          <p:cNvSpPr/>
          <p:nvPr/>
        </p:nvSpPr>
        <p:spPr>
          <a:xfrm>
            <a:off x="3798756" y="248295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6</a:t>
            </a:r>
            <a:endParaRPr lang="zh-TW" altLang="en-US" sz="2400" dirty="0"/>
          </a:p>
        </p:txBody>
      </p:sp>
      <p:sp>
        <p:nvSpPr>
          <p:cNvPr id="34" name="橢圓 33"/>
          <p:cNvSpPr/>
          <p:nvPr/>
        </p:nvSpPr>
        <p:spPr>
          <a:xfrm>
            <a:off x="4248834" y="249819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35" name="橢圓 34"/>
          <p:cNvSpPr/>
          <p:nvPr/>
        </p:nvSpPr>
        <p:spPr>
          <a:xfrm>
            <a:off x="4722545" y="2492624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36" name="橢圓 35"/>
          <p:cNvSpPr/>
          <p:nvPr/>
        </p:nvSpPr>
        <p:spPr>
          <a:xfrm>
            <a:off x="5163234" y="249819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9</a:t>
            </a:r>
            <a:endParaRPr lang="zh-TW" altLang="en-US" sz="2400" dirty="0"/>
          </a:p>
        </p:txBody>
      </p:sp>
      <p:sp>
        <p:nvSpPr>
          <p:cNvPr id="37" name="橢圓 36"/>
          <p:cNvSpPr/>
          <p:nvPr/>
        </p:nvSpPr>
        <p:spPr>
          <a:xfrm>
            <a:off x="499260" y="4019158"/>
            <a:ext cx="2087246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1,2,3,4,5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3042612" y="3999224"/>
            <a:ext cx="1982294" cy="40093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6,7,8,9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1078380" y="3348598"/>
            <a:ext cx="3383814" cy="3699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1,2,3,4,5,6,7,8,9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0" name="直線接點 39"/>
          <p:cNvCxnSpPr>
            <a:stCxn id="37" idx="0"/>
            <a:endCxn id="39" idx="4"/>
          </p:cNvCxnSpPr>
          <p:nvPr/>
        </p:nvCxnSpPr>
        <p:spPr>
          <a:xfrm flipV="1">
            <a:off x="1542883" y="3718560"/>
            <a:ext cx="1227404" cy="3005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38" idx="0"/>
            <a:endCxn id="39" idx="4"/>
          </p:cNvCxnSpPr>
          <p:nvPr/>
        </p:nvCxnSpPr>
        <p:spPr>
          <a:xfrm flipH="1" flipV="1">
            <a:off x="2770287" y="3718560"/>
            <a:ext cx="1263472" cy="2806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/>
          <p:cNvSpPr/>
          <p:nvPr/>
        </p:nvSpPr>
        <p:spPr>
          <a:xfrm>
            <a:off x="514500" y="5604118"/>
            <a:ext cx="2087246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1,2,3,4,5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3057852" y="5584184"/>
            <a:ext cx="1982294" cy="40093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5,6,7,8,9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1093620" y="4933558"/>
            <a:ext cx="3383814" cy="3699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1,2,3,4,5,6,7,8,9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4" name="直線接點 53"/>
          <p:cNvCxnSpPr>
            <a:stCxn id="51" idx="0"/>
            <a:endCxn id="53" idx="4"/>
          </p:cNvCxnSpPr>
          <p:nvPr/>
        </p:nvCxnSpPr>
        <p:spPr>
          <a:xfrm flipV="1">
            <a:off x="1558123" y="5303520"/>
            <a:ext cx="1227404" cy="3005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52" idx="0"/>
            <a:endCxn id="53" idx="4"/>
          </p:cNvCxnSpPr>
          <p:nvPr/>
        </p:nvCxnSpPr>
        <p:spPr>
          <a:xfrm flipH="1" flipV="1">
            <a:off x="2785527" y="5303520"/>
            <a:ext cx="1263472" cy="2806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橢圓 55"/>
          <p:cNvSpPr/>
          <p:nvPr/>
        </p:nvSpPr>
        <p:spPr>
          <a:xfrm>
            <a:off x="4995060" y="3805798"/>
            <a:ext cx="2087246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1,2,3,4,5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7142172" y="3785864"/>
            <a:ext cx="1982294" cy="40093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5,6,7,8,9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6700033" y="4418112"/>
                <a:ext cx="13217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457200"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5,5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-LS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033" y="4418112"/>
                <a:ext cx="1321773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9333" r="-6912" b="-3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2148976" y="6048792"/>
                <a:ext cx="15542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457200"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9,</m:t>
                        </m:r>
                        <m:r>
                          <a:rPr lang="en-US" altLang="zh-TW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5,5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-LS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76" y="6048792"/>
                <a:ext cx="1554208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9211" r="-5906" b="-30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2072778" y="4449989"/>
                <a:ext cx="15542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457200"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9,</m:t>
                        </m:r>
                        <m:r>
                          <a:rPr lang="en-US" altLang="zh-TW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-LS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778" y="4449989"/>
                <a:ext cx="1554208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9211" r="-5882" b="-30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37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28"/>
            <a:ext cx="8686800" cy="1081500"/>
          </a:xfrm>
        </p:spPr>
        <p:txBody>
          <a:bodyPr/>
          <a:lstStyle/>
          <a:p>
            <a:pPr marL="38100" lvl="0"/>
            <a:r>
              <a:rPr lang="en-US" altLang="zh-TW" sz="3200" dirty="0" smtClean="0"/>
              <a:t>Overlap problem</a:t>
            </a:r>
            <a:endParaRPr lang="en-US" altLang="zh-TW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AF4F5-56AC-422B-8EEB-CEBBB8A2357E}" type="slidenum">
              <a:rPr lang="zh-TW" altLang="en-US" sz="1200" smtClean="0"/>
              <a:pPr/>
              <a:t>27</a:t>
            </a:fld>
            <a:endParaRPr lang="zh-TW" altLang="en-US" sz="12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7" y="2606040"/>
            <a:ext cx="4424252" cy="2098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8405545"/>
                  </p:ext>
                </p:extLst>
              </p:nvPr>
            </p:nvGraphicFramePr>
            <p:xfrm>
              <a:off x="0" y="2712720"/>
              <a:ext cx="4576767" cy="17373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202608"/>
                    <a:gridCol w="1088284"/>
                    <a:gridCol w="1285875"/>
                  </a:tblGrid>
                  <a:tr h="34544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TW" sz="2400" b="0" i="1" u="none" strike="noStrike" cap="non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0" u="none" strike="noStrike" cap="non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5</m:t>
                                  </m:r>
                                  <m:r>
                                    <a:rPr lang="en-US" altLang="zh-TW" sz="2400" b="0" i="0" u="none" strike="noStrike" cap="none" baseline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,</m:t>
                                  </m:r>
                                  <m:r>
                                    <a:rPr lang="en-US" altLang="zh-TW" sz="2400" b="0" i="0" u="none" strike="noStrike" cap="non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5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TW" sz="2400" b="0" i="0" u="none" strike="noStrike" cap="none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-LS</a:t>
                          </a:r>
                          <a:endParaRPr lang="zh-TW" altLang="en-US" sz="2400" b="0" i="0" u="none" strike="noStrike" cap="none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en-US" altLang="zh-TW" sz="2400" b="0" i="0" u="none" strike="noStrike" cap="none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Fail</a:t>
                          </a:r>
                          <a:endParaRPr lang="en-US" altLang="zh-TW" sz="2400" b="0" i="0" u="none" strike="noStrike" cap="none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22860" marR="22860" marT="0" marB="0" anchor="b"/>
                    </a:tc>
                    <a:tc>
                      <a:txBody>
                        <a:bodyPr/>
                        <a:lstStyle/>
                        <a:p>
                          <a:pPr algn="r" rtl="0" fontAlgn="b"/>
                          <a:r>
                            <a:rPr lang="en-US" altLang="zh-TW" sz="2400" b="0" i="0" u="none" strike="noStrike" cap="none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Fail</a:t>
                          </a:r>
                          <a:endParaRPr lang="en-US" altLang="zh-TW" sz="2400" b="0" i="0" u="none" strike="noStrike" cap="none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22860" marR="22860" marT="0" marB="0" anchor="b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TW" sz="2400" b="0" i="1" u="none" strike="noStrike" cap="non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0" u="none" strike="noStrike" cap="non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9,5,4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TW" sz="2400" b="0" i="0" u="none" strike="noStrike" cap="none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-LS</a:t>
                          </a:r>
                          <a:endParaRPr lang="zh-TW" altLang="en-US" sz="2400" b="0" i="0" u="none" strike="noStrike" cap="none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r" rtl="0" fontAlgn="b"/>
                          <a:r>
                            <a:rPr lang="en-US" altLang="zh-TW" sz="2400" b="0" i="0" u="none" strike="noStrike" cap="none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645</a:t>
                          </a:r>
                        </a:p>
                      </a:txBody>
                      <a:tcPr marL="22860" marR="22860" marT="0" marB="0" anchor="b"/>
                    </a:tc>
                    <a:tc>
                      <a:txBody>
                        <a:bodyPr/>
                        <a:lstStyle/>
                        <a:p>
                          <a:pPr algn="r" rtl="0" fontAlgn="b"/>
                          <a:r>
                            <a:rPr lang="en-US" altLang="zh-TW" sz="2400" b="0" i="0" u="none" strike="noStrike" cap="none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71433</a:t>
                          </a:r>
                        </a:p>
                      </a:txBody>
                      <a:tcPr marL="22860" marR="22860" marT="0" marB="0" anchor="b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TW" sz="2400" b="0" i="1" u="none" strike="noStrike" cap="non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0" u="none" strike="noStrike" cap="non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9,5,4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TW" sz="2400" b="0" i="0" u="none" strike="noStrike" cap="none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-LS</a:t>
                          </a:r>
                          <a:endParaRPr lang="zh-TW" altLang="en-US" sz="2400" b="0" i="0" u="none" strike="noStrike" cap="none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r" rtl="0" fontAlgn="b"/>
                          <a:r>
                            <a:rPr lang="en-US" altLang="zh-TW" sz="2400" b="0" i="0" u="none" strike="noStrike" cap="none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620</a:t>
                          </a:r>
                        </a:p>
                      </a:txBody>
                      <a:tcPr marL="22860" marR="22860" marT="0" marB="0" anchor="b"/>
                    </a:tc>
                    <a:tc>
                      <a:txBody>
                        <a:bodyPr/>
                        <a:lstStyle/>
                        <a:p>
                          <a:pPr algn="r" rtl="0" fontAlgn="b"/>
                          <a:r>
                            <a:rPr lang="en-US" altLang="zh-TW" sz="2400" b="0" i="0" u="none" strike="noStrike" cap="none" baseline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68103</a:t>
                          </a:r>
                        </a:p>
                      </a:txBody>
                      <a:tcPr marL="22860" marR="22860" marT="0" marB="0" anchor="b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TW" sz="2400" b="0" i="1" u="none" strike="noStrike" cap="non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0" u="none" strike="noStrike" cap="none" baseline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𝑚</m:t>
                                  </m:r>
                                  <m:r>
                                    <a:rPr lang="en-US" altLang="zh-TW" sz="2400" b="0" i="0" u="none" strike="noStrike" cap="none" baseline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,</m:t>
                                  </m:r>
                                  <m:r>
                                    <a:rPr lang="en-US" altLang="zh-TW" sz="2400" b="0" i="0" u="none" strike="noStrike" cap="none" baseline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TW" sz="2400" b="0" i="0" u="none" strike="noStrike" cap="none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-</a:t>
                          </a:r>
                          <a:r>
                            <a:rPr lang="en-US" altLang="zh-TW" sz="2400" b="0" i="0" u="none" strike="noStrike" cap="none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LT,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b="0" i="0" u="none" strike="noStrike" cap="non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altLang="zh-TW" sz="2400" b="0" i="0" u="none" strike="noStrike" cap="none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=5</a:t>
                          </a:r>
                          <a:endParaRPr lang="zh-TW" altLang="en-US" sz="2400" b="0" i="0" u="none" strike="noStrike" cap="none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r" rtl="0" fontAlgn="b"/>
                          <a:r>
                            <a:rPr lang="en-US" altLang="zh-TW" sz="2400" b="0" i="0" u="none" strike="noStrike" cap="none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719</a:t>
                          </a:r>
                        </a:p>
                      </a:txBody>
                      <a:tcPr marL="22860" marR="22860" marT="0" marB="0" anchor="b"/>
                    </a:tc>
                    <a:tc>
                      <a:txBody>
                        <a:bodyPr/>
                        <a:lstStyle/>
                        <a:p>
                          <a:pPr algn="r" rtl="0" fontAlgn="b"/>
                          <a:r>
                            <a:rPr lang="en-US" altLang="zh-TW" sz="2400" b="0" i="0" u="none" strike="noStrike" cap="none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188352</a:t>
                          </a:r>
                        </a:p>
                      </a:txBody>
                      <a:tcPr marL="22860" marR="22860" marT="0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8405545"/>
                  </p:ext>
                </p:extLst>
              </p:nvPr>
            </p:nvGraphicFramePr>
            <p:xfrm>
              <a:off x="0" y="2712720"/>
              <a:ext cx="4576767" cy="17373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202608"/>
                    <a:gridCol w="1088284"/>
                    <a:gridCol w="1285875"/>
                  </a:tblGrid>
                  <a:tr h="4343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34290" marB="34290">
                        <a:blipFill rotWithShape="0">
                          <a:blip r:embed="rId4"/>
                          <a:stretch>
                            <a:fillRect l="-554" t="-12676" r="-108587" b="-3436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en-US" altLang="zh-TW" sz="2400" b="0" i="0" u="none" strike="noStrike" cap="none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Fail</a:t>
                          </a:r>
                          <a:endParaRPr lang="en-US" altLang="zh-TW" sz="2400" b="0" i="0" u="none" strike="noStrike" cap="none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22860" marR="22860" marT="0" marB="0" anchor="b"/>
                    </a:tc>
                    <a:tc>
                      <a:txBody>
                        <a:bodyPr/>
                        <a:lstStyle/>
                        <a:p>
                          <a:pPr algn="r" rtl="0" fontAlgn="b"/>
                          <a:r>
                            <a:rPr lang="en-US" altLang="zh-TW" sz="2400" b="0" i="0" u="none" strike="noStrike" cap="none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Fail</a:t>
                          </a:r>
                          <a:endParaRPr lang="en-US" altLang="zh-TW" sz="2400" b="0" i="0" u="none" strike="noStrike" cap="none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22860" marR="22860" marT="0" marB="0" anchor="b"/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34290" marB="34290">
                        <a:blipFill rotWithShape="0">
                          <a:blip r:embed="rId4"/>
                          <a:stretch>
                            <a:fillRect l="-554" t="-111111" r="-108587" b="-2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rtl="0" fontAlgn="b"/>
                          <a:r>
                            <a:rPr lang="en-US" altLang="zh-TW" sz="2400" b="0" i="0" u="none" strike="noStrike" cap="none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645</a:t>
                          </a:r>
                        </a:p>
                      </a:txBody>
                      <a:tcPr marL="22860" marR="22860" marT="0" marB="0" anchor="b"/>
                    </a:tc>
                    <a:tc>
                      <a:txBody>
                        <a:bodyPr/>
                        <a:lstStyle/>
                        <a:p>
                          <a:pPr algn="r" rtl="0" fontAlgn="b"/>
                          <a:r>
                            <a:rPr lang="en-US" altLang="zh-TW" sz="2400" b="0" i="0" u="none" strike="noStrike" cap="none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71433</a:t>
                          </a:r>
                        </a:p>
                      </a:txBody>
                      <a:tcPr marL="22860" marR="22860" marT="0" marB="0" anchor="b"/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34290" marB="34290">
                        <a:blipFill rotWithShape="0">
                          <a:blip r:embed="rId4"/>
                          <a:stretch>
                            <a:fillRect l="-554" t="-214085" r="-108587" b="-142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rtl="0" fontAlgn="b"/>
                          <a:r>
                            <a:rPr lang="en-US" altLang="zh-TW" sz="2400" b="0" i="0" u="none" strike="noStrike" cap="none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620</a:t>
                          </a:r>
                        </a:p>
                      </a:txBody>
                      <a:tcPr marL="22860" marR="22860" marT="0" marB="0" anchor="b"/>
                    </a:tc>
                    <a:tc>
                      <a:txBody>
                        <a:bodyPr/>
                        <a:lstStyle/>
                        <a:p>
                          <a:pPr algn="r" rtl="0" fontAlgn="b"/>
                          <a:r>
                            <a:rPr lang="en-US" altLang="zh-TW" sz="2400" b="0" i="0" u="none" strike="noStrike" cap="none" baseline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68103</a:t>
                          </a:r>
                        </a:p>
                      </a:txBody>
                      <a:tcPr marL="22860" marR="22860" marT="0" marB="0" anchor="b"/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34290" marB="34290">
                        <a:blipFill rotWithShape="0">
                          <a:blip r:embed="rId4"/>
                          <a:stretch>
                            <a:fillRect l="-554" t="-314085" r="-108587" b="-42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rtl="0" fontAlgn="b"/>
                          <a:r>
                            <a:rPr lang="en-US" altLang="zh-TW" sz="2400" b="0" i="0" u="none" strike="noStrike" cap="none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719</a:t>
                          </a:r>
                        </a:p>
                      </a:txBody>
                      <a:tcPr marL="22860" marR="22860" marT="0" marB="0" anchor="b"/>
                    </a:tc>
                    <a:tc>
                      <a:txBody>
                        <a:bodyPr/>
                        <a:lstStyle/>
                        <a:p>
                          <a:pPr algn="r" rtl="0" fontAlgn="b"/>
                          <a:r>
                            <a:rPr lang="en-US" altLang="zh-TW" sz="2400" b="0" i="0" u="none" strike="noStrike" cap="none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188352</a:t>
                          </a:r>
                        </a:p>
                      </a:txBody>
                      <a:tcPr marL="22860" marR="22860" marT="0" marB="0" anchor="b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027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28"/>
            <a:ext cx="8686800" cy="1081500"/>
          </a:xfrm>
        </p:spPr>
        <p:txBody>
          <a:bodyPr/>
          <a:lstStyle/>
          <a:p>
            <a:pPr marL="38100" lvl="0"/>
            <a:r>
              <a:rPr lang="en-US" altLang="zh-TW" sz="3200" dirty="0" smtClean="0"/>
              <a:t>Rank Estimation</a:t>
            </a:r>
            <a:endParaRPr lang="en-US" altLang="zh-TW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AF4F5-56AC-422B-8EEB-CEBBB8A2357E}" type="slidenum">
              <a:rPr lang="zh-TW" altLang="en-US" sz="1200" smtClean="0"/>
              <a:pPr/>
              <a:t>28</a:t>
            </a:fld>
            <a:endParaRPr lang="zh-TW" altLang="en-US" sz="1200" dirty="0"/>
          </a:p>
        </p:txBody>
      </p:sp>
      <p:sp>
        <p:nvSpPr>
          <p:cNvPr id="6" name="橢圓 5"/>
          <p:cNvSpPr/>
          <p:nvPr/>
        </p:nvSpPr>
        <p:spPr>
          <a:xfrm>
            <a:off x="4329145" y="2294090"/>
            <a:ext cx="4601495" cy="692950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7" name="橢圓 6"/>
          <p:cNvSpPr/>
          <p:nvPr/>
        </p:nvSpPr>
        <p:spPr>
          <a:xfrm>
            <a:off x="4499796" y="246771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4949874" y="248295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5423585" y="2477384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5864274" y="248295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11" name="橢圓 10"/>
          <p:cNvSpPr/>
          <p:nvPr/>
        </p:nvSpPr>
        <p:spPr>
          <a:xfrm>
            <a:off x="6337985" y="2477384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6831516" y="248295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7281594" y="249819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7755305" y="2492624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8195994" y="249819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4374865" y="3025610"/>
            <a:ext cx="4601495" cy="692950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18" name="橢圓 17"/>
          <p:cNvSpPr/>
          <p:nvPr/>
        </p:nvSpPr>
        <p:spPr>
          <a:xfrm>
            <a:off x="4545516" y="319923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4995594" y="321447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5469305" y="3208904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5909994" y="321447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6383705" y="3208904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6877236" y="321447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7327314" y="322971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7801025" y="3224144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8241714" y="322971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4390105" y="3772370"/>
            <a:ext cx="4601495" cy="692950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28" name="橢圓 27"/>
          <p:cNvSpPr/>
          <p:nvPr/>
        </p:nvSpPr>
        <p:spPr>
          <a:xfrm>
            <a:off x="4560756" y="394599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29" name="橢圓 28"/>
          <p:cNvSpPr/>
          <p:nvPr/>
        </p:nvSpPr>
        <p:spPr>
          <a:xfrm>
            <a:off x="5010834" y="396123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30" name="橢圓 29"/>
          <p:cNvSpPr/>
          <p:nvPr/>
        </p:nvSpPr>
        <p:spPr>
          <a:xfrm>
            <a:off x="5484545" y="3955664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31" name="橢圓 30"/>
          <p:cNvSpPr/>
          <p:nvPr/>
        </p:nvSpPr>
        <p:spPr>
          <a:xfrm>
            <a:off x="5925234" y="396123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32" name="橢圓 31"/>
          <p:cNvSpPr/>
          <p:nvPr/>
        </p:nvSpPr>
        <p:spPr>
          <a:xfrm>
            <a:off x="6398945" y="3955664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33" name="橢圓 32"/>
          <p:cNvSpPr/>
          <p:nvPr/>
        </p:nvSpPr>
        <p:spPr>
          <a:xfrm>
            <a:off x="6892476" y="396123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34" name="橢圓 33"/>
          <p:cNvSpPr/>
          <p:nvPr/>
        </p:nvSpPr>
        <p:spPr>
          <a:xfrm>
            <a:off x="7342554" y="397647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35" name="橢圓 34"/>
          <p:cNvSpPr/>
          <p:nvPr/>
        </p:nvSpPr>
        <p:spPr>
          <a:xfrm>
            <a:off x="7816265" y="3970904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36" name="橢圓 35"/>
          <p:cNvSpPr/>
          <p:nvPr/>
        </p:nvSpPr>
        <p:spPr>
          <a:xfrm>
            <a:off x="8256954" y="397647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37" name="橢圓 36"/>
          <p:cNvSpPr/>
          <p:nvPr/>
        </p:nvSpPr>
        <p:spPr>
          <a:xfrm>
            <a:off x="4435825" y="4503890"/>
            <a:ext cx="4601495" cy="692950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38" name="橢圓 37"/>
          <p:cNvSpPr/>
          <p:nvPr/>
        </p:nvSpPr>
        <p:spPr>
          <a:xfrm>
            <a:off x="4606476" y="467751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39" name="橢圓 38"/>
          <p:cNvSpPr/>
          <p:nvPr/>
        </p:nvSpPr>
        <p:spPr>
          <a:xfrm>
            <a:off x="5056554" y="469275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40" name="橢圓 39"/>
          <p:cNvSpPr/>
          <p:nvPr/>
        </p:nvSpPr>
        <p:spPr>
          <a:xfrm>
            <a:off x="5530265" y="4687184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1" name="橢圓 40"/>
          <p:cNvSpPr/>
          <p:nvPr/>
        </p:nvSpPr>
        <p:spPr>
          <a:xfrm>
            <a:off x="5970954" y="469275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42" name="橢圓 41"/>
          <p:cNvSpPr/>
          <p:nvPr/>
        </p:nvSpPr>
        <p:spPr>
          <a:xfrm>
            <a:off x="6444665" y="4687184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43" name="橢圓 42"/>
          <p:cNvSpPr/>
          <p:nvPr/>
        </p:nvSpPr>
        <p:spPr>
          <a:xfrm>
            <a:off x="6938196" y="469275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7388274" y="470799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45" name="橢圓 44"/>
          <p:cNvSpPr/>
          <p:nvPr/>
        </p:nvSpPr>
        <p:spPr>
          <a:xfrm>
            <a:off x="7861985" y="4702424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46" name="橢圓 45"/>
          <p:cNvSpPr/>
          <p:nvPr/>
        </p:nvSpPr>
        <p:spPr>
          <a:xfrm>
            <a:off x="8302674" y="470799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1611780" y="2845678"/>
            <a:ext cx="2295245" cy="4009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1,2,3,4,5,6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2270760" y="3622918"/>
            <a:ext cx="1224785" cy="3327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4,5,6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2339772" y="4405955"/>
            <a:ext cx="904377" cy="415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4,5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2861461" y="5101198"/>
            <a:ext cx="476100" cy="30507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3516781" y="5101198"/>
            <a:ext cx="476100" cy="30507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6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2160421" y="5101198"/>
            <a:ext cx="476100" cy="30507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28"/>
            <a:ext cx="8686800" cy="1081500"/>
          </a:xfrm>
        </p:spPr>
        <p:txBody>
          <a:bodyPr/>
          <a:lstStyle/>
          <a:p>
            <a:pPr marL="38100" lvl="0"/>
            <a:r>
              <a:rPr lang="en-US" altLang="zh-TW" sz="3200" dirty="0" smtClean="0"/>
              <a:t>Overlap NK-</a:t>
            </a:r>
            <a:r>
              <a:rPr lang="en-US" altLang="zh-TW" sz="3200" dirty="0" err="1" smtClean="0"/>
              <a:t>LandScape</a:t>
            </a:r>
            <a:endParaRPr lang="en-US" altLang="zh-TW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AF4F5-56AC-422B-8EEB-CEBBB8A2357E}" type="slidenum">
              <a:rPr lang="zh-TW" altLang="en-US" sz="1200" smtClean="0"/>
              <a:pPr/>
              <a:t>29</a:t>
            </a:fld>
            <a:endParaRPr lang="zh-TW" altLang="en-US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72" y="2227068"/>
            <a:ext cx="7114856" cy="337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28"/>
            <a:ext cx="8229600" cy="1081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 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463300"/>
            <a:ext cx="8229600" cy="510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2"/>
              </a:buClr>
              <a:buSzPct val="100000"/>
            </a:pPr>
            <a:endParaRPr lang="en" dirty="0" smtClean="0"/>
          </a:p>
          <a:p>
            <a:pPr marL="457200" indent="-419100">
              <a:buFont typeface="Droid Serif"/>
              <a:buAutoNum type="arabicPeriod"/>
            </a:pPr>
            <a:r>
              <a:rPr lang="en-US" altLang="zh-TW" sz="2800" dirty="0"/>
              <a:t>Background Knowledge</a:t>
            </a:r>
          </a:p>
          <a:p>
            <a:pPr marL="457200" lvl="0" indent="-419100">
              <a:buFont typeface="Droid Serif"/>
              <a:buAutoNum type="arabicPeriod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marL="457200" indent="-419100">
              <a:buFont typeface="Droid Serif"/>
              <a:buAutoNum type="arabicPeriod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Investigation on Different Masks</a:t>
            </a:r>
          </a:p>
          <a:p>
            <a:pPr marL="457200" indent="-419100">
              <a:buFont typeface="Droid Serif"/>
              <a:buAutoNum type="arabicPeriod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Optimal Mixing with Mask Selection</a:t>
            </a:r>
          </a:p>
          <a:p>
            <a:pPr marL="457200" indent="-419100">
              <a:buFont typeface="Droid Serif"/>
              <a:buAutoNum type="arabicPeriod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369812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28"/>
            <a:ext cx="8686800" cy="1081500"/>
          </a:xfrm>
        </p:spPr>
        <p:txBody>
          <a:bodyPr/>
          <a:lstStyle/>
          <a:p>
            <a:pPr marL="38100" lvl="0"/>
            <a:r>
              <a:rPr lang="en-US" altLang="zh-TW" sz="3200" dirty="0" smtClean="0"/>
              <a:t>Overlap NK-</a:t>
            </a:r>
            <a:r>
              <a:rPr lang="en-US" altLang="zh-TW" sz="3200" dirty="0" err="1" smtClean="0"/>
              <a:t>LandScape</a:t>
            </a:r>
            <a:endParaRPr lang="en-US" altLang="zh-TW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AF4F5-56AC-422B-8EEB-CEBBB8A2357E}" type="slidenum">
              <a:rPr lang="zh-TW" altLang="en-US" sz="1200" smtClean="0"/>
              <a:pPr/>
              <a:t>30</a:t>
            </a:fld>
            <a:endParaRPr lang="zh-TW" altLang="en-US" sz="12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" y="1765793"/>
            <a:ext cx="573024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1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Simple </a:t>
                </a:r>
                <a:r>
                  <a:rPr lang="en-US" altLang="zh-TW" dirty="0" smtClean="0"/>
                  <a:t>GA </a:t>
                </a:r>
                <a14:m>
                  <m:oMath xmlns:m="http://schemas.openxmlformats.org/officeDocument/2006/math">
                    <m:r>
                      <a:rPr lang="en-US" altLang="zh-TW" b="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Model Building GA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b="-175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AF4F5-56AC-422B-8EEB-CEBBB8A2357E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6" name="內容版面配置區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87" y="2409926"/>
            <a:ext cx="3752850" cy="3057525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515738" y="5006839"/>
            <a:ext cx="1531071" cy="665798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9" name="橢圓 8"/>
          <p:cNvSpPr/>
          <p:nvPr/>
        </p:nvSpPr>
        <p:spPr>
          <a:xfrm>
            <a:off x="657625" y="5151650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1093086" y="516716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24" name="肘形接點 23"/>
          <p:cNvCxnSpPr/>
          <p:nvPr/>
        </p:nvCxnSpPr>
        <p:spPr>
          <a:xfrm>
            <a:off x="189830" y="4870275"/>
            <a:ext cx="1733197" cy="1602863"/>
          </a:xfrm>
          <a:prstGeom prst="bentConnector3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向右箭號 24"/>
          <p:cNvSpPr/>
          <p:nvPr/>
        </p:nvSpPr>
        <p:spPr>
          <a:xfrm>
            <a:off x="2170110" y="5462188"/>
            <a:ext cx="733621" cy="473625"/>
          </a:xfrm>
          <a:prstGeom prst="rightArrow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2418"/>
              </p:ext>
            </p:extLst>
          </p:nvPr>
        </p:nvGraphicFramePr>
        <p:xfrm>
          <a:off x="407786" y="2267476"/>
          <a:ext cx="4164214" cy="2171700"/>
        </p:xfrm>
        <a:graphic>
          <a:graphicData uri="http://schemas.openxmlformats.org/drawingml/2006/table">
            <a:tbl>
              <a:tblPr firstRow="1" bandRow="1"/>
              <a:tblGrid>
                <a:gridCol w="2082107"/>
                <a:gridCol w="2082107"/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Schemata</a:t>
                      </a:r>
                      <a:endParaRPr lang="zh-TW" altLang="en-US" sz="2400" dirty="0"/>
                    </a:p>
                  </a:txBody>
                  <a:tcPr marL="39827" marR="3982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fitness</a:t>
                      </a:r>
                      <a:endParaRPr lang="zh-TW" altLang="en-US" sz="2400" dirty="0"/>
                    </a:p>
                  </a:txBody>
                  <a:tcPr marL="39827" marR="39827" marT="34290" marB="34290"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000</a:t>
                      </a:r>
                      <a:endParaRPr lang="zh-TW" altLang="en-US" sz="2400" dirty="0"/>
                    </a:p>
                  </a:txBody>
                  <a:tcPr marL="39827" marR="3982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0.9</a:t>
                      </a:r>
                      <a:endParaRPr lang="zh-TW" altLang="en-US" sz="2400" dirty="0"/>
                    </a:p>
                  </a:txBody>
                  <a:tcPr marL="39827" marR="39827" marT="34290" marB="34290"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001,010,100</a:t>
                      </a:r>
                      <a:endParaRPr lang="zh-TW" altLang="en-US" sz="2400" dirty="0"/>
                    </a:p>
                  </a:txBody>
                  <a:tcPr marL="39827" marR="3982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0.45</a:t>
                      </a:r>
                      <a:endParaRPr lang="zh-TW" altLang="en-US" sz="2400" dirty="0"/>
                    </a:p>
                  </a:txBody>
                  <a:tcPr marL="39827" marR="39827" marT="34290" marB="34290"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011,101,110</a:t>
                      </a:r>
                      <a:endParaRPr lang="zh-TW" altLang="en-US" sz="2400" dirty="0"/>
                    </a:p>
                  </a:txBody>
                  <a:tcPr marL="39827" marR="3982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marL="39827" marR="39827" marT="34290" marB="34290"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111</a:t>
                      </a:r>
                      <a:endParaRPr lang="zh-TW" altLang="en-US" sz="2400" dirty="0"/>
                    </a:p>
                  </a:txBody>
                  <a:tcPr marL="39827" marR="3982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39827" marR="39827" marT="34290" marB="34290"/>
                </a:tc>
              </a:tr>
            </a:tbl>
          </a:graphicData>
        </a:graphic>
      </p:graphicFrame>
      <p:sp>
        <p:nvSpPr>
          <p:cNvPr id="28" name="橢圓 27"/>
          <p:cNvSpPr/>
          <p:nvPr/>
        </p:nvSpPr>
        <p:spPr>
          <a:xfrm>
            <a:off x="1520454" y="517655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35" name="橢圓 34"/>
          <p:cNvSpPr/>
          <p:nvPr/>
        </p:nvSpPr>
        <p:spPr>
          <a:xfrm>
            <a:off x="530978" y="5692639"/>
            <a:ext cx="1531071" cy="665798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36" name="橢圓 35"/>
          <p:cNvSpPr/>
          <p:nvPr/>
        </p:nvSpPr>
        <p:spPr>
          <a:xfrm>
            <a:off x="672865" y="5837450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37" name="橢圓 36"/>
          <p:cNvSpPr/>
          <p:nvPr/>
        </p:nvSpPr>
        <p:spPr>
          <a:xfrm>
            <a:off x="1108326" y="585296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38" name="橢圓 37"/>
          <p:cNvSpPr/>
          <p:nvPr/>
        </p:nvSpPr>
        <p:spPr>
          <a:xfrm>
            <a:off x="1535694" y="586235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0" name="橢圓 39"/>
          <p:cNvSpPr/>
          <p:nvPr/>
        </p:nvSpPr>
        <p:spPr>
          <a:xfrm>
            <a:off x="2999858" y="5037319"/>
            <a:ext cx="1531071" cy="665798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41" name="橢圓 40"/>
          <p:cNvSpPr/>
          <p:nvPr/>
        </p:nvSpPr>
        <p:spPr>
          <a:xfrm>
            <a:off x="3141745" y="5182130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42" name="橢圓 41"/>
          <p:cNvSpPr/>
          <p:nvPr/>
        </p:nvSpPr>
        <p:spPr>
          <a:xfrm>
            <a:off x="3577206" y="519764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3" name="橢圓 42"/>
          <p:cNvSpPr/>
          <p:nvPr/>
        </p:nvSpPr>
        <p:spPr>
          <a:xfrm>
            <a:off x="4004574" y="520703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3015098" y="5723119"/>
            <a:ext cx="1531071" cy="665798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45" name="橢圓 44"/>
          <p:cNvSpPr/>
          <p:nvPr/>
        </p:nvSpPr>
        <p:spPr>
          <a:xfrm>
            <a:off x="3156985" y="5867930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6" name="橢圓 45"/>
          <p:cNvSpPr/>
          <p:nvPr/>
        </p:nvSpPr>
        <p:spPr>
          <a:xfrm>
            <a:off x="3592446" y="588344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4019814" y="589283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446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28"/>
            <a:ext cx="8686800" cy="1081500"/>
          </a:xfrm>
        </p:spPr>
        <p:txBody>
          <a:bodyPr/>
          <a:lstStyle/>
          <a:p>
            <a:r>
              <a:rPr lang="en-US" altLang="zh-TW" sz="3200" dirty="0"/>
              <a:t>Optimal Mixing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48956" y="1356128"/>
                <a:ext cx="8229600" cy="5050327"/>
              </a:xfrm>
            </p:spPr>
            <p:txBody>
              <a:bodyPr/>
              <a:lstStyle/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GA/MBGA </a:t>
                </a:r>
                <a:r>
                  <a:rPr lang="en-US" altLang="zh-TW" dirty="0"/>
                  <a:t>: Large enough population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conquer sampling noise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 smtClean="0"/>
              </a:p>
              <a:p>
                <a:endParaRPr lang="en-US" altLang="zh-TW" dirty="0" smtClean="0"/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endParaRPr lang="en-US" altLang="zh-TW" dirty="0" smtClean="0"/>
              </a:p>
              <a:p>
                <a:pPr marL="457200" lvl="2" indent="-45720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Optimal </a:t>
                </a:r>
                <a:r>
                  <a:rPr lang="en-US" altLang="zh-TW" dirty="0"/>
                  <a:t>Mixing : Donation and evaluation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noise free</a:t>
                </a:r>
                <a:endParaRPr lang="zh-TW" alt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8956" y="1356128"/>
                <a:ext cx="8229600" cy="5050327"/>
              </a:xfrm>
              <a:blipFill rotWithShape="0">
                <a:blip r:embed="rId3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AF4F5-56AC-422B-8EEB-CEBBB8A2357E}" type="slidenum">
              <a:rPr lang="zh-TW" altLang="en-US" sz="1200" smtClean="0"/>
              <a:pPr/>
              <a:t>5</a:t>
            </a:fld>
            <a:endParaRPr lang="zh-TW" altLang="en-US" sz="1200" dirty="0"/>
          </a:p>
        </p:txBody>
      </p:sp>
      <p:sp>
        <p:nvSpPr>
          <p:cNvPr id="61" name="橢圓 60"/>
          <p:cNvSpPr/>
          <p:nvPr/>
        </p:nvSpPr>
        <p:spPr>
          <a:xfrm>
            <a:off x="515738" y="2400799"/>
            <a:ext cx="1531071" cy="665798"/>
          </a:xfrm>
          <a:prstGeom prst="ellipse">
            <a:avLst/>
          </a:prstGeom>
          <a:solidFill>
            <a:schemeClr val="tx2"/>
          </a:solidFill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62" name="橢圓 61"/>
          <p:cNvSpPr/>
          <p:nvPr/>
        </p:nvSpPr>
        <p:spPr>
          <a:xfrm>
            <a:off x="657625" y="2545610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3" name="橢圓 62"/>
          <p:cNvSpPr/>
          <p:nvPr/>
        </p:nvSpPr>
        <p:spPr>
          <a:xfrm>
            <a:off x="1093086" y="256112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4" name="橢圓 63"/>
          <p:cNvSpPr/>
          <p:nvPr/>
        </p:nvSpPr>
        <p:spPr>
          <a:xfrm>
            <a:off x="1520454" y="257051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65" name="橢圓 64"/>
          <p:cNvSpPr/>
          <p:nvPr/>
        </p:nvSpPr>
        <p:spPr>
          <a:xfrm>
            <a:off x="2085458" y="2416039"/>
            <a:ext cx="1531071" cy="665798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66" name="橢圓 65"/>
          <p:cNvSpPr/>
          <p:nvPr/>
        </p:nvSpPr>
        <p:spPr>
          <a:xfrm>
            <a:off x="2227345" y="2560850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67" name="橢圓 66"/>
          <p:cNvSpPr/>
          <p:nvPr/>
        </p:nvSpPr>
        <p:spPr>
          <a:xfrm>
            <a:off x="2662806" y="257636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8" name="橢圓 67"/>
          <p:cNvSpPr/>
          <p:nvPr/>
        </p:nvSpPr>
        <p:spPr>
          <a:xfrm>
            <a:off x="3090174" y="258575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69" name="橢圓 68"/>
          <p:cNvSpPr/>
          <p:nvPr/>
        </p:nvSpPr>
        <p:spPr>
          <a:xfrm>
            <a:off x="3670418" y="2431279"/>
            <a:ext cx="1531071" cy="665798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70" name="橢圓 69"/>
          <p:cNvSpPr/>
          <p:nvPr/>
        </p:nvSpPr>
        <p:spPr>
          <a:xfrm>
            <a:off x="3812305" y="2576090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1" name="橢圓 70"/>
          <p:cNvSpPr/>
          <p:nvPr/>
        </p:nvSpPr>
        <p:spPr>
          <a:xfrm>
            <a:off x="4247766" y="259160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2" name="橢圓 71"/>
          <p:cNvSpPr/>
          <p:nvPr/>
        </p:nvSpPr>
        <p:spPr>
          <a:xfrm>
            <a:off x="4675134" y="260099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7" name="橢圓 76"/>
          <p:cNvSpPr/>
          <p:nvPr/>
        </p:nvSpPr>
        <p:spPr>
          <a:xfrm>
            <a:off x="5240138" y="2446519"/>
            <a:ext cx="1531071" cy="665798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78" name="橢圓 77"/>
          <p:cNvSpPr/>
          <p:nvPr/>
        </p:nvSpPr>
        <p:spPr>
          <a:xfrm>
            <a:off x="5382025" y="2591330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79" name="橢圓 78"/>
          <p:cNvSpPr/>
          <p:nvPr/>
        </p:nvSpPr>
        <p:spPr>
          <a:xfrm>
            <a:off x="5817486" y="260684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80" name="橢圓 79"/>
          <p:cNvSpPr/>
          <p:nvPr/>
        </p:nvSpPr>
        <p:spPr>
          <a:xfrm>
            <a:off x="6244854" y="261623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1" name="矩形 80"/>
          <p:cNvSpPr/>
          <p:nvPr/>
        </p:nvSpPr>
        <p:spPr>
          <a:xfrm>
            <a:off x="6942986" y="2605227"/>
            <a:ext cx="734148" cy="39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1.9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976701" y="3246230"/>
            <a:ext cx="734148" cy="39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2.7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橢圓 83"/>
          <p:cNvSpPr/>
          <p:nvPr/>
        </p:nvSpPr>
        <p:spPr>
          <a:xfrm>
            <a:off x="546218" y="3101839"/>
            <a:ext cx="1531071" cy="665798"/>
          </a:xfrm>
          <a:prstGeom prst="ellipse">
            <a:avLst/>
          </a:prstGeom>
          <a:solidFill>
            <a:schemeClr val="tx2"/>
          </a:solidFill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85" name="橢圓 84"/>
          <p:cNvSpPr/>
          <p:nvPr/>
        </p:nvSpPr>
        <p:spPr>
          <a:xfrm>
            <a:off x="688105" y="3246650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86" name="橢圓 85"/>
          <p:cNvSpPr/>
          <p:nvPr/>
        </p:nvSpPr>
        <p:spPr>
          <a:xfrm>
            <a:off x="1123566" y="326216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7" name="橢圓 86"/>
          <p:cNvSpPr/>
          <p:nvPr/>
        </p:nvSpPr>
        <p:spPr>
          <a:xfrm>
            <a:off x="1550934" y="327155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8" name="橢圓 87"/>
          <p:cNvSpPr/>
          <p:nvPr/>
        </p:nvSpPr>
        <p:spPr>
          <a:xfrm>
            <a:off x="2115938" y="3117079"/>
            <a:ext cx="1531071" cy="665798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89" name="橢圓 88"/>
          <p:cNvSpPr/>
          <p:nvPr/>
        </p:nvSpPr>
        <p:spPr>
          <a:xfrm>
            <a:off x="2257825" y="3261890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90" name="橢圓 89"/>
          <p:cNvSpPr/>
          <p:nvPr/>
        </p:nvSpPr>
        <p:spPr>
          <a:xfrm>
            <a:off x="2693286" y="327740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91" name="橢圓 90"/>
          <p:cNvSpPr/>
          <p:nvPr/>
        </p:nvSpPr>
        <p:spPr>
          <a:xfrm>
            <a:off x="3120654" y="328679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92" name="橢圓 91"/>
          <p:cNvSpPr/>
          <p:nvPr/>
        </p:nvSpPr>
        <p:spPr>
          <a:xfrm>
            <a:off x="3700898" y="3132319"/>
            <a:ext cx="1531071" cy="665798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93" name="橢圓 92"/>
          <p:cNvSpPr/>
          <p:nvPr/>
        </p:nvSpPr>
        <p:spPr>
          <a:xfrm>
            <a:off x="3842785" y="3277130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94" name="橢圓 93"/>
          <p:cNvSpPr/>
          <p:nvPr/>
        </p:nvSpPr>
        <p:spPr>
          <a:xfrm>
            <a:off x="4278246" y="329264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95" name="橢圓 94"/>
          <p:cNvSpPr/>
          <p:nvPr/>
        </p:nvSpPr>
        <p:spPr>
          <a:xfrm>
            <a:off x="4705614" y="330203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96" name="橢圓 95"/>
          <p:cNvSpPr/>
          <p:nvPr/>
        </p:nvSpPr>
        <p:spPr>
          <a:xfrm>
            <a:off x="5270618" y="3147559"/>
            <a:ext cx="1531071" cy="665798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97" name="橢圓 96"/>
          <p:cNvSpPr/>
          <p:nvPr/>
        </p:nvSpPr>
        <p:spPr>
          <a:xfrm>
            <a:off x="5412505" y="3292370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98" name="橢圓 97"/>
          <p:cNvSpPr/>
          <p:nvPr/>
        </p:nvSpPr>
        <p:spPr>
          <a:xfrm>
            <a:off x="5847966" y="330788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99" name="橢圓 98"/>
          <p:cNvSpPr/>
          <p:nvPr/>
        </p:nvSpPr>
        <p:spPr>
          <a:xfrm>
            <a:off x="6275334" y="331727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00" name="橢圓 99"/>
          <p:cNvSpPr/>
          <p:nvPr/>
        </p:nvSpPr>
        <p:spPr>
          <a:xfrm>
            <a:off x="607178" y="4595359"/>
            <a:ext cx="1531071" cy="665798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101" name="橢圓 100"/>
          <p:cNvSpPr/>
          <p:nvPr/>
        </p:nvSpPr>
        <p:spPr>
          <a:xfrm>
            <a:off x="749065" y="4740170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2" name="橢圓 101"/>
          <p:cNvSpPr/>
          <p:nvPr/>
        </p:nvSpPr>
        <p:spPr>
          <a:xfrm>
            <a:off x="1184526" y="475568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3" name="橢圓 102"/>
          <p:cNvSpPr/>
          <p:nvPr/>
        </p:nvSpPr>
        <p:spPr>
          <a:xfrm>
            <a:off x="1611894" y="476507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04" name="橢圓 103"/>
          <p:cNvSpPr/>
          <p:nvPr/>
        </p:nvSpPr>
        <p:spPr>
          <a:xfrm>
            <a:off x="2176898" y="4610599"/>
            <a:ext cx="1531071" cy="665798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105" name="橢圓 104"/>
          <p:cNvSpPr/>
          <p:nvPr/>
        </p:nvSpPr>
        <p:spPr>
          <a:xfrm>
            <a:off x="2318785" y="4755410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106" name="橢圓 105"/>
          <p:cNvSpPr/>
          <p:nvPr/>
        </p:nvSpPr>
        <p:spPr>
          <a:xfrm>
            <a:off x="2754246" y="477092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7" name="橢圓 106"/>
          <p:cNvSpPr/>
          <p:nvPr/>
        </p:nvSpPr>
        <p:spPr>
          <a:xfrm>
            <a:off x="3181614" y="478031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08" name="橢圓 107"/>
          <p:cNvSpPr/>
          <p:nvPr/>
        </p:nvSpPr>
        <p:spPr>
          <a:xfrm>
            <a:off x="3761858" y="4625839"/>
            <a:ext cx="1531071" cy="665798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109" name="橢圓 108"/>
          <p:cNvSpPr/>
          <p:nvPr/>
        </p:nvSpPr>
        <p:spPr>
          <a:xfrm>
            <a:off x="3903745" y="4770650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0" name="橢圓 109"/>
          <p:cNvSpPr/>
          <p:nvPr/>
        </p:nvSpPr>
        <p:spPr>
          <a:xfrm>
            <a:off x="4339206" y="478616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1" name="橢圓 110"/>
          <p:cNvSpPr/>
          <p:nvPr/>
        </p:nvSpPr>
        <p:spPr>
          <a:xfrm>
            <a:off x="4766574" y="479555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12" name="橢圓 111"/>
          <p:cNvSpPr/>
          <p:nvPr/>
        </p:nvSpPr>
        <p:spPr>
          <a:xfrm>
            <a:off x="5331578" y="4641079"/>
            <a:ext cx="1531071" cy="665798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113" name="橢圓 112"/>
          <p:cNvSpPr/>
          <p:nvPr/>
        </p:nvSpPr>
        <p:spPr>
          <a:xfrm>
            <a:off x="5473465" y="4785890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114" name="橢圓 113"/>
          <p:cNvSpPr/>
          <p:nvPr/>
        </p:nvSpPr>
        <p:spPr>
          <a:xfrm>
            <a:off x="5908926" y="480140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115" name="橢圓 114"/>
          <p:cNvSpPr/>
          <p:nvPr/>
        </p:nvSpPr>
        <p:spPr>
          <a:xfrm>
            <a:off x="6336294" y="481079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16" name="橢圓 115"/>
          <p:cNvSpPr/>
          <p:nvPr/>
        </p:nvSpPr>
        <p:spPr>
          <a:xfrm>
            <a:off x="637658" y="5631679"/>
            <a:ext cx="1531071" cy="665798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117" name="橢圓 116"/>
          <p:cNvSpPr/>
          <p:nvPr/>
        </p:nvSpPr>
        <p:spPr>
          <a:xfrm>
            <a:off x="779545" y="5776490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118" name="橢圓 117"/>
          <p:cNvSpPr/>
          <p:nvPr/>
        </p:nvSpPr>
        <p:spPr>
          <a:xfrm>
            <a:off x="1215006" y="579200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19" name="橢圓 118"/>
          <p:cNvSpPr/>
          <p:nvPr/>
        </p:nvSpPr>
        <p:spPr>
          <a:xfrm>
            <a:off x="1642374" y="580139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20" name="橢圓 119"/>
          <p:cNvSpPr/>
          <p:nvPr/>
        </p:nvSpPr>
        <p:spPr>
          <a:xfrm>
            <a:off x="2207378" y="5646919"/>
            <a:ext cx="1531071" cy="665798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121" name="橢圓 120"/>
          <p:cNvSpPr/>
          <p:nvPr/>
        </p:nvSpPr>
        <p:spPr>
          <a:xfrm>
            <a:off x="2349265" y="5791730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122" name="橢圓 121"/>
          <p:cNvSpPr/>
          <p:nvPr/>
        </p:nvSpPr>
        <p:spPr>
          <a:xfrm>
            <a:off x="2784726" y="580724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3" name="橢圓 122"/>
          <p:cNvSpPr/>
          <p:nvPr/>
        </p:nvSpPr>
        <p:spPr>
          <a:xfrm>
            <a:off x="3212094" y="581663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24" name="橢圓 123"/>
          <p:cNvSpPr/>
          <p:nvPr/>
        </p:nvSpPr>
        <p:spPr>
          <a:xfrm>
            <a:off x="3792338" y="5662159"/>
            <a:ext cx="1531071" cy="665798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125" name="橢圓 124"/>
          <p:cNvSpPr/>
          <p:nvPr/>
        </p:nvSpPr>
        <p:spPr>
          <a:xfrm>
            <a:off x="3934225" y="5806970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6" name="橢圓 125"/>
          <p:cNvSpPr/>
          <p:nvPr/>
        </p:nvSpPr>
        <p:spPr>
          <a:xfrm>
            <a:off x="4369686" y="582248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7" name="橢圓 126"/>
          <p:cNvSpPr/>
          <p:nvPr/>
        </p:nvSpPr>
        <p:spPr>
          <a:xfrm>
            <a:off x="4797054" y="583187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28" name="橢圓 127"/>
          <p:cNvSpPr/>
          <p:nvPr/>
        </p:nvSpPr>
        <p:spPr>
          <a:xfrm>
            <a:off x="5362058" y="5677399"/>
            <a:ext cx="1531071" cy="665798"/>
          </a:xfrm>
          <a:prstGeom prst="ellipse">
            <a:avLst/>
          </a:prstGeom>
          <a:noFill/>
          <a:ln w="28575"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129" name="橢圓 128"/>
          <p:cNvSpPr/>
          <p:nvPr/>
        </p:nvSpPr>
        <p:spPr>
          <a:xfrm>
            <a:off x="5503945" y="5822210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130" name="橢圓 129"/>
          <p:cNvSpPr/>
          <p:nvPr/>
        </p:nvSpPr>
        <p:spPr>
          <a:xfrm>
            <a:off x="5939406" y="5837726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131" name="橢圓 130"/>
          <p:cNvSpPr/>
          <p:nvPr/>
        </p:nvSpPr>
        <p:spPr>
          <a:xfrm>
            <a:off x="6366774" y="5847117"/>
            <a:ext cx="378561" cy="332899"/>
          </a:xfrm>
          <a:prstGeom prst="ellipse">
            <a:avLst/>
          </a:prstGeom>
          <a:solidFill>
            <a:srgbClr val="4F81B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32" name="向上箭號 131"/>
          <p:cNvSpPr/>
          <p:nvPr/>
        </p:nvSpPr>
        <p:spPr>
          <a:xfrm>
            <a:off x="1258584" y="5248912"/>
            <a:ext cx="289217" cy="441815"/>
          </a:xfrm>
          <a:prstGeom prst="upArrow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3" name="乘號 132"/>
          <p:cNvSpPr/>
          <p:nvPr/>
        </p:nvSpPr>
        <p:spPr>
          <a:xfrm>
            <a:off x="1011136" y="5406649"/>
            <a:ext cx="762570" cy="230303"/>
          </a:xfrm>
          <a:prstGeom prst="mathMultiply">
            <a:avLst/>
          </a:prstGeom>
          <a:solidFill>
            <a:srgbClr val="C15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4" name="向上箭號 133"/>
          <p:cNvSpPr/>
          <p:nvPr/>
        </p:nvSpPr>
        <p:spPr>
          <a:xfrm>
            <a:off x="2843544" y="5264152"/>
            <a:ext cx="289217" cy="441815"/>
          </a:xfrm>
          <a:prstGeom prst="upArrow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5" name="向上箭號 134"/>
          <p:cNvSpPr/>
          <p:nvPr/>
        </p:nvSpPr>
        <p:spPr>
          <a:xfrm>
            <a:off x="4413264" y="5264152"/>
            <a:ext cx="289217" cy="441815"/>
          </a:xfrm>
          <a:prstGeom prst="upArrow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6" name="向上箭號 135"/>
          <p:cNvSpPr/>
          <p:nvPr/>
        </p:nvSpPr>
        <p:spPr>
          <a:xfrm>
            <a:off x="5982984" y="5309872"/>
            <a:ext cx="289217" cy="44181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7" name="矩形 136"/>
          <p:cNvSpPr/>
          <p:nvPr/>
        </p:nvSpPr>
        <p:spPr>
          <a:xfrm>
            <a:off x="7094923" y="4799933"/>
            <a:ext cx="1164422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TW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Droid Serif"/>
              </a:rPr>
              <a:t>Receiver</a:t>
            </a:r>
            <a:endParaRPr lang="zh-TW" altLang="en-US" sz="24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Droid Serif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240230" y="5751687"/>
            <a:ext cx="875881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TW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Droid Serif"/>
              </a:rPr>
              <a:t>Donor</a:t>
            </a:r>
            <a:endParaRPr lang="zh-TW" altLang="en-US" sz="24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212489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28"/>
            <a:ext cx="8686800" cy="1081500"/>
          </a:xfrm>
        </p:spPr>
        <p:txBody>
          <a:bodyPr/>
          <a:lstStyle/>
          <a:p>
            <a:pPr marL="38100" lvl="0"/>
            <a:r>
              <a:rPr lang="en-US" altLang="zh-TW" sz="3200" dirty="0"/>
              <a:t>Linkage Tree (LT</a:t>
            </a:r>
            <a:r>
              <a:rPr lang="en-US" altLang="zh-TW" sz="3200" dirty="0" smtClean="0"/>
              <a:t>)</a:t>
            </a:r>
            <a:endParaRPr lang="en-US" altLang="zh-TW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Hierarchical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Utilized </a:t>
            </a:r>
            <a:r>
              <a:rPr lang="en-US" altLang="zh-TW" dirty="0"/>
              <a:t>(donation) in top-down order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Robust </a:t>
            </a:r>
            <a:r>
              <a:rPr lang="en-US" altLang="zh-TW" dirty="0"/>
              <a:t>since it is likely to cover all </a:t>
            </a:r>
            <a:r>
              <a:rPr lang="en-US" altLang="zh-TW" dirty="0" smtClean="0"/>
              <a:t>BBs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AF4F5-56AC-422B-8EEB-CEBBB8A2357E}" type="slidenum">
              <a:rPr lang="zh-TW" altLang="en-US" sz="1200" smtClean="0"/>
              <a:pPr/>
              <a:t>6</a:t>
            </a:fld>
            <a:endParaRPr lang="zh-TW" altLang="en-US" sz="1200" dirty="0"/>
          </a:p>
        </p:txBody>
      </p:sp>
      <p:sp>
        <p:nvSpPr>
          <p:cNvPr id="6" name="橢圓 5"/>
          <p:cNvSpPr/>
          <p:nvPr/>
        </p:nvSpPr>
        <p:spPr>
          <a:xfrm>
            <a:off x="2563776" y="4856073"/>
            <a:ext cx="432846" cy="3966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2" name="直線接點 21"/>
          <p:cNvCxnSpPr>
            <a:stCxn id="6" idx="0"/>
            <a:endCxn id="40" idx="4"/>
          </p:cNvCxnSpPr>
          <p:nvPr/>
        </p:nvCxnSpPr>
        <p:spPr>
          <a:xfrm flipV="1">
            <a:off x="2780199" y="4604787"/>
            <a:ext cx="331759" cy="25128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38" idx="0"/>
            <a:endCxn id="40" idx="4"/>
          </p:cNvCxnSpPr>
          <p:nvPr/>
        </p:nvCxnSpPr>
        <p:spPr>
          <a:xfrm flipH="1" flipV="1">
            <a:off x="3111958" y="4604787"/>
            <a:ext cx="328732" cy="25890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61" idx="0"/>
            <a:endCxn id="65" idx="4"/>
          </p:cNvCxnSpPr>
          <p:nvPr/>
        </p:nvCxnSpPr>
        <p:spPr>
          <a:xfrm flipV="1">
            <a:off x="4429878" y="3906909"/>
            <a:ext cx="384305" cy="37133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63" idx="0"/>
            <a:endCxn id="65" idx="4"/>
          </p:cNvCxnSpPr>
          <p:nvPr/>
        </p:nvCxnSpPr>
        <p:spPr>
          <a:xfrm flipH="1" flipV="1">
            <a:off x="4814183" y="3906909"/>
            <a:ext cx="726747" cy="9799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3255884" y="4863693"/>
            <a:ext cx="369612" cy="389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678075" y="4261713"/>
            <a:ext cx="867765" cy="3430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1,2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3881696" y="4872601"/>
            <a:ext cx="432846" cy="3966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8" name="直線接點 57"/>
          <p:cNvCxnSpPr>
            <a:stCxn id="57" idx="0"/>
            <a:endCxn id="61" idx="4"/>
          </p:cNvCxnSpPr>
          <p:nvPr/>
        </p:nvCxnSpPr>
        <p:spPr>
          <a:xfrm flipV="1">
            <a:off x="4098119" y="4621315"/>
            <a:ext cx="331759" cy="25128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60" idx="0"/>
            <a:endCxn id="61" idx="4"/>
          </p:cNvCxnSpPr>
          <p:nvPr/>
        </p:nvCxnSpPr>
        <p:spPr>
          <a:xfrm flipH="1" flipV="1">
            <a:off x="4429878" y="4621315"/>
            <a:ext cx="328732" cy="25890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/>
          <p:cNvSpPr/>
          <p:nvPr/>
        </p:nvSpPr>
        <p:spPr>
          <a:xfrm>
            <a:off x="4573804" y="4880221"/>
            <a:ext cx="369612" cy="389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3995995" y="4278241"/>
            <a:ext cx="867765" cy="3430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3,4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5356124" y="4886893"/>
            <a:ext cx="369612" cy="389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4199195" y="3556881"/>
            <a:ext cx="1229975" cy="3500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3,4,5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201344" y="490050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/>
              <a:t>1</a:t>
            </a:r>
          </a:p>
        </p:txBody>
      </p:sp>
      <p:sp>
        <p:nvSpPr>
          <p:cNvPr id="69" name="矩形 68"/>
          <p:cNvSpPr/>
          <p:nvPr/>
        </p:nvSpPr>
        <p:spPr>
          <a:xfrm>
            <a:off x="2981543" y="49027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 smtClean="0"/>
              <a:t>2</a:t>
            </a:r>
            <a:endParaRPr lang="en-US" altLang="zh-TW" sz="1800" dirty="0"/>
          </a:p>
        </p:txBody>
      </p:sp>
      <p:sp>
        <p:nvSpPr>
          <p:cNvPr id="70" name="矩形 69"/>
          <p:cNvSpPr/>
          <p:nvPr/>
        </p:nvSpPr>
        <p:spPr>
          <a:xfrm>
            <a:off x="3611614" y="490505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 smtClean="0"/>
              <a:t>3</a:t>
            </a:r>
            <a:endParaRPr lang="en-US" altLang="zh-TW" sz="1800" dirty="0"/>
          </a:p>
        </p:txBody>
      </p:sp>
      <p:sp>
        <p:nvSpPr>
          <p:cNvPr id="71" name="矩形 70"/>
          <p:cNvSpPr/>
          <p:nvPr/>
        </p:nvSpPr>
        <p:spPr>
          <a:xfrm>
            <a:off x="4309924" y="492097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 smtClean="0"/>
              <a:t>4</a:t>
            </a:r>
            <a:endParaRPr lang="en-US" altLang="zh-TW" sz="1800" dirty="0"/>
          </a:p>
        </p:txBody>
      </p:sp>
      <p:sp>
        <p:nvSpPr>
          <p:cNvPr id="72" name="矩形 71"/>
          <p:cNvSpPr/>
          <p:nvPr/>
        </p:nvSpPr>
        <p:spPr>
          <a:xfrm>
            <a:off x="5076474" y="49096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 smtClean="0"/>
              <a:t>5</a:t>
            </a:r>
            <a:endParaRPr lang="en-US" altLang="zh-TW" sz="1800" dirty="0"/>
          </a:p>
        </p:txBody>
      </p:sp>
      <p:sp>
        <p:nvSpPr>
          <p:cNvPr id="73" name="矩形 72"/>
          <p:cNvSpPr/>
          <p:nvPr/>
        </p:nvSpPr>
        <p:spPr>
          <a:xfrm>
            <a:off x="3727620" y="427043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 smtClean="0"/>
              <a:t>6</a:t>
            </a:r>
            <a:endParaRPr lang="en-US" altLang="zh-TW" sz="1800" dirty="0"/>
          </a:p>
        </p:txBody>
      </p:sp>
      <p:sp>
        <p:nvSpPr>
          <p:cNvPr id="74" name="矩形 73"/>
          <p:cNvSpPr/>
          <p:nvPr/>
        </p:nvSpPr>
        <p:spPr>
          <a:xfrm>
            <a:off x="2353744" y="42340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 smtClean="0"/>
              <a:t>7</a:t>
            </a:r>
            <a:endParaRPr lang="en-US" altLang="zh-TW" sz="1800" dirty="0"/>
          </a:p>
        </p:txBody>
      </p:sp>
      <p:sp>
        <p:nvSpPr>
          <p:cNvPr id="75" name="矩形 74"/>
          <p:cNvSpPr/>
          <p:nvPr/>
        </p:nvSpPr>
        <p:spPr>
          <a:xfrm>
            <a:off x="3854998" y="35380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 smtClean="0"/>
              <a:t>8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3991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28"/>
            <a:ext cx="8229600" cy="1081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 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463300"/>
            <a:ext cx="8229600" cy="510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2"/>
              </a:buClr>
              <a:buSzPct val="100000"/>
            </a:pPr>
            <a:endParaRPr lang="en" dirty="0" smtClean="0"/>
          </a:p>
          <a:p>
            <a:pPr marL="457200" indent="-419100">
              <a:buFont typeface="Droid Serif"/>
              <a:buAutoNum type="arabicPeriod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Background Knowledge</a:t>
            </a:r>
          </a:p>
          <a:p>
            <a:pPr marL="457200" lvl="0" indent="-419100">
              <a:buFont typeface="Droid Serif"/>
              <a:buAutoNum type="arabicPeriod"/>
            </a:pPr>
            <a:r>
              <a:rPr lang="en-US" altLang="zh-TW" sz="2800" dirty="0">
                <a:solidFill>
                  <a:schemeClr val="tx1"/>
                </a:solidFill>
              </a:rPr>
              <a:t>Motivation</a:t>
            </a:r>
          </a:p>
          <a:p>
            <a:pPr marL="457200" indent="-419100">
              <a:buFont typeface="Droid Serif"/>
              <a:buAutoNum type="arabicPeriod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Investigation on Different Masks</a:t>
            </a:r>
          </a:p>
          <a:p>
            <a:pPr marL="457200" indent="-419100">
              <a:buFont typeface="Droid Serif"/>
              <a:buAutoNum type="arabicPeriod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Optimal Mixing with Mask Selection</a:t>
            </a:r>
          </a:p>
          <a:p>
            <a:pPr marL="457200" indent="-419100">
              <a:buFont typeface="Droid Serif"/>
              <a:buAutoNum type="arabicPeriod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275694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28"/>
            <a:ext cx="8686800" cy="1081500"/>
          </a:xfrm>
        </p:spPr>
        <p:txBody>
          <a:bodyPr/>
          <a:lstStyle/>
          <a:p>
            <a:pPr marL="38100" lvl="0"/>
            <a:r>
              <a:rPr lang="en-US" altLang="zh-TW" sz="3200" dirty="0"/>
              <a:t>Motivational 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Small </a:t>
                </a:r>
                <a:r>
                  <a:rPr lang="en-US" altLang="zh-TW" dirty="0"/>
                  <a:t>mask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find local optima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Large Mask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recombine local </a:t>
                </a:r>
                <a:r>
                  <a:rPr lang="en-US" altLang="zh-TW" dirty="0" smtClean="0"/>
                  <a:t>optima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An </a:t>
                </a:r>
                <a:r>
                  <a:rPr lang="en-US" altLang="zh-TW" dirty="0"/>
                  <a:t>experiment on trap problem with </a:t>
                </a:r>
                <a:r>
                  <a:rPr lang="en-US" altLang="zh-TW" dirty="0" smtClean="0"/>
                  <a:t>k=5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	Two stage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US" altLang="zh-TW" dirty="0"/>
                  <a:t> generation : masks of size &lt; </a:t>
                </a:r>
                <a:r>
                  <a:rPr lang="en-US" altLang="zh-TW" dirty="0" smtClean="0"/>
                  <a:t>5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	Other </a:t>
                </a:r>
                <a:r>
                  <a:rPr lang="en-US" altLang="zh-TW" dirty="0"/>
                  <a:t>generations : masks of size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TW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AF4F5-56AC-422B-8EEB-CEBBB8A2357E}" type="slidenum">
              <a:rPr lang="zh-TW" altLang="en-US" sz="1200" smtClean="0"/>
              <a:pPr/>
              <a:t>8</a:t>
            </a:fld>
            <a:endParaRPr lang="zh-TW" altLang="en-US" sz="1200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516" y="3826933"/>
            <a:ext cx="5028538" cy="238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28"/>
            <a:ext cx="8229600" cy="1081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 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463300"/>
            <a:ext cx="8229600" cy="510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2"/>
              </a:buClr>
              <a:buSzPct val="100000"/>
            </a:pPr>
            <a:endParaRPr lang="en" dirty="0" smtClean="0"/>
          </a:p>
          <a:p>
            <a:pPr marL="457200" indent="-419100">
              <a:buFont typeface="Droid Serif"/>
              <a:buAutoNum type="arabicPeriod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Background Knowledge</a:t>
            </a:r>
          </a:p>
          <a:p>
            <a:pPr marL="457200" lvl="0" indent="-419100">
              <a:buFont typeface="Droid Serif"/>
              <a:buAutoNum type="arabicPeriod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marL="457200" indent="-419100">
              <a:buFont typeface="Droid Serif"/>
              <a:buAutoNum type="arabicPeriod"/>
            </a:pPr>
            <a:r>
              <a:rPr lang="en-US" altLang="zh-TW" sz="2800" dirty="0">
                <a:solidFill>
                  <a:schemeClr val="tx1"/>
                </a:solidFill>
              </a:rPr>
              <a:t>Investigation on Different Masks</a:t>
            </a:r>
          </a:p>
          <a:p>
            <a:pPr marL="457200" indent="-419100">
              <a:buFont typeface="Droid Serif"/>
              <a:buAutoNum type="arabicPeriod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Optimal Mixing with Mask Selection</a:t>
            </a:r>
          </a:p>
          <a:p>
            <a:pPr marL="457200" indent="-419100">
              <a:buFont typeface="Droid Serif"/>
              <a:buAutoNum type="arabicPeriod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648023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4331</TotalTime>
  <Words>5215</Words>
  <Application>Microsoft Office PowerPoint</Application>
  <PresentationFormat>如螢幕大小 (4:3)</PresentationFormat>
  <Paragraphs>782</Paragraphs>
  <Slides>30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Droid Serif</vt:lpstr>
      <vt:lpstr>新細明體</vt:lpstr>
      <vt:lpstr>AR BERKLEY</vt:lpstr>
      <vt:lpstr>Arial</vt:lpstr>
      <vt:lpstr>Calibri</vt:lpstr>
      <vt:lpstr>Calibri Light</vt:lpstr>
      <vt:lpstr>Cambria Math</vt:lpstr>
      <vt:lpstr>modern</vt:lpstr>
      <vt:lpstr>Office 佈景主題</vt:lpstr>
      <vt:lpstr>Investigation on Optimal Mixing with Linkage Sets and Its Application</vt:lpstr>
      <vt:lpstr>Outline </vt:lpstr>
      <vt:lpstr>Outline </vt:lpstr>
      <vt:lpstr>Simple GA ⇒ Model Building GA</vt:lpstr>
      <vt:lpstr>Optimal Mixing</vt:lpstr>
      <vt:lpstr>Linkage Tree (LT)</vt:lpstr>
      <vt:lpstr>Outline </vt:lpstr>
      <vt:lpstr>Motivational Experiment</vt:lpstr>
      <vt:lpstr>Outline </vt:lpstr>
      <vt:lpstr>Problem Instances</vt:lpstr>
      <vt:lpstr>Linkage Set</vt:lpstr>
      <vt:lpstr>CP Index</vt:lpstr>
      <vt:lpstr>Model Efficiency</vt:lpstr>
      <vt:lpstr>Population sizing</vt:lpstr>
      <vt:lpstr>Population sizing</vt:lpstr>
      <vt:lpstr>Normalized CP</vt:lpstr>
      <vt:lpstr>Outline </vt:lpstr>
      <vt:lpstr>Modification of OM+LT</vt:lpstr>
      <vt:lpstr>CP Estimation</vt:lpstr>
      <vt:lpstr>Experiment</vt:lpstr>
      <vt:lpstr>Experiment Results – One-Max</vt:lpstr>
      <vt:lpstr>Experiment Results – Trap</vt:lpstr>
      <vt:lpstr>Experiment Results –NK-landscape</vt:lpstr>
      <vt:lpstr>Summary &amp; Conclusion</vt:lpstr>
      <vt:lpstr>PowerPoint 簡報</vt:lpstr>
      <vt:lpstr>Overlap problem</vt:lpstr>
      <vt:lpstr>Overlap problem</vt:lpstr>
      <vt:lpstr>Rank Estimation</vt:lpstr>
      <vt:lpstr>Overlap NK-LandScape</vt:lpstr>
      <vt:lpstr>Overlap NK-LandScape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Riohsu</dc:creator>
  <cp:lastModifiedBy>王士銘</cp:lastModifiedBy>
  <cp:revision>242</cp:revision>
  <dcterms:modified xsi:type="dcterms:W3CDTF">2014-07-03T03:06:35Z</dcterms:modified>
</cp:coreProperties>
</file>