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1 Bold" panose="020B0604020202020204" charset="0"/>
      <p:regular r:id="rId15"/>
    </p:embeddedFont>
    <p:embeddedFont>
      <p:font typeface="Open Sans 2" panose="020B0604020202020204" charset="0"/>
      <p:regular r:id="rId16"/>
    </p:embeddedFont>
    <p:embeddedFont>
      <p:font typeface="Open Sans 2 Bold" panose="020B0604020202020204" charset="0"/>
      <p:regular r:id="rId17"/>
    </p:embeddedFont>
    <p:embeddedFont>
      <p:font typeface="Times New Roman" panose="02020603050405020304" pitchFamily="18" charset="0"/>
      <p:regular r:id="rId18"/>
    </p:embeddedFont>
    <p:embeddedFont>
      <p:font typeface="Times New Roma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scowmap.ru/okruga/vao/izmaylovo.html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moscowmap.ru/okruga/yuza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scowmap.ru/metro/arbatsko-pokrovskaya-linija/pervomayskaya.html" TargetMode="External"/><Relationship Id="rId5" Type="http://schemas.openxmlformats.org/officeDocument/2006/relationships/hyperlink" Target="https://www.moscowmap.ru/streets/parkovaya-9-ulitsa/dom-50-korp-1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oscowmap.ru/metro/arbatsko-pokrovskaya-linija/pervomayskaya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lot-invest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423602"/>
            <a:ext cx="18036188" cy="5024367"/>
          </a:xfrm>
          <a:custGeom>
            <a:avLst/>
            <a:gdLst/>
            <a:ahLst/>
            <a:cxnLst/>
            <a:rect l="l" t="t" r="r" b="b"/>
            <a:pathLst>
              <a:path w="18036188" h="5024367">
                <a:moveTo>
                  <a:pt x="0" y="0"/>
                </a:moveTo>
                <a:lnTo>
                  <a:pt x="18036188" y="0"/>
                </a:lnTo>
                <a:lnTo>
                  <a:pt x="18036188" y="5024366"/>
                </a:lnTo>
                <a:lnTo>
                  <a:pt x="0" y="5024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62763" y="5363666"/>
            <a:ext cx="9762474" cy="2739940"/>
          </a:xfrm>
          <a:custGeom>
            <a:avLst/>
            <a:gdLst/>
            <a:ahLst/>
            <a:cxnLst/>
            <a:rect l="l" t="t" r="r" b="b"/>
            <a:pathLst>
              <a:path w="9762474" h="2739940">
                <a:moveTo>
                  <a:pt x="0" y="0"/>
                </a:moveTo>
                <a:lnTo>
                  <a:pt x="9762474" y="0"/>
                </a:lnTo>
                <a:lnTo>
                  <a:pt x="9762474" y="2739940"/>
                </a:lnTo>
                <a:lnTo>
                  <a:pt x="0" y="2739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03258" y="686379"/>
            <a:ext cx="193067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Адрес: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03258" y="1415489"/>
            <a:ext cx="9456330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Метро: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03258" y="2147880"/>
            <a:ext cx="207599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Округ: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03258" y="2880270"/>
            <a:ext cx="1856093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Район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08778" y="788294"/>
            <a:ext cx="17141074" cy="5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96" u="sng" dirty="0">
                <a:solidFill>
                  <a:srgbClr val="FFFFFF"/>
                </a:solidFill>
                <a:latin typeface="Times New Roman"/>
              </a:rPr>
              <a:t>{{ address }}</a:t>
            </a:r>
            <a:endParaRPr lang="en-US" sz="3296" u="sng" dirty="0">
              <a:solidFill>
                <a:srgbClr val="FFFFFF"/>
              </a:solidFill>
              <a:latin typeface="Times New Roman"/>
              <a:hlinkClick r:id="rId5" tooltip="https://www.moscowmap.ru/streets/parkovaya-9-ulitsa/dom-50-korp-1.htm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08778" y="1532090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subway_stations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6" tooltip="https://www.moscowmap.ru/metro/arbatsko-pokrovskaya-linija/pervomayskaya.htm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08778" y="2275678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region_name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7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08778" y="2969366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district_name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8" tooltip="https://www.moscowmap.ru/okruga/vao/izmaylovo.htm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4046297" y="182042"/>
            <a:ext cx="10853546" cy="3023488"/>
          </a:xfrm>
          <a:custGeom>
            <a:avLst/>
            <a:gdLst/>
            <a:ahLst/>
            <a:cxnLst/>
            <a:rect l="l" t="t" r="r" b="b"/>
            <a:pathLst>
              <a:path w="10853546" h="3023488">
                <a:moveTo>
                  <a:pt x="0" y="0"/>
                </a:moveTo>
                <a:lnTo>
                  <a:pt x="10853546" y="0"/>
                </a:lnTo>
                <a:lnTo>
                  <a:pt x="10853546" y="3023488"/>
                </a:lnTo>
                <a:lnTo>
                  <a:pt x="0" y="3023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37698" y="974529"/>
            <a:ext cx="13870743" cy="124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81"/>
              </a:lnSpc>
            </a:pPr>
            <a:r>
              <a:rPr lang="en-US" sz="8099">
                <a:solidFill>
                  <a:srgbClr val="D40C0C"/>
                </a:solidFill>
                <a:latin typeface="Open Sans 1 Bold"/>
              </a:rPr>
              <a:t> Описание объекта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7934" y="3481238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объекта: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7934" y="4207484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Площадь: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37934" y="4936998"/>
            <a:ext cx="318279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входа: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39076" y="3500861"/>
            <a:ext cx="17073757" cy="60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>
                <a:solidFill>
                  <a:srgbClr val="FFFFFF"/>
                </a:solidFill>
                <a:latin typeface="Times New Roman"/>
              </a:rPr>
              <a:t>Нежилое помещение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9076" y="417890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6" dirty="0" err="1">
                <a:solidFill>
                  <a:srgbClr val="FFFFFF"/>
                </a:solidFill>
                <a:latin typeface="Times New Roman"/>
              </a:rPr>
              <a:t>object_area</a:t>
            </a:r>
            <a:r>
              <a:rPr lang="en-US" sz="3216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ru-RU" sz="3216" dirty="0" err="1">
                <a:solidFill>
                  <a:srgbClr val="FFFFFF"/>
                </a:solidFill>
                <a:latin typeface="Times New Roman"/>
              </a:rPr>
              <a:t>кв.м</a:t>
            </a:r>
            <a:endParaRPr lang="en-US" sz="3216" dirty="0">
              <a:solidFill>
                <a:srgbClr val="FFFFFF"/>
              </a:solidFill>
              <a:latin typeface="Times New Roman"/>
              <a:hlinkClick r:id="rId5" tooltip="https://www.moscowmap.ru/metro/arbatsko-pokrovskaya-linija/pervomayskaya.htm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37934" y="5666513"/>
            <a:ext cx="1694865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Этаж: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39076" y="573706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floor }}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37934" y="6396027"/>
            <a:ext cx="1688125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Окна: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7934" y="7033773"/>
            <a:ext cx="2739661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Потолки: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8872" y="2608746"/>
            <a:ext cx="2755063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start_price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applications_enddate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9" y="7595088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deposit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Freeform 8"/>
          <p:cNvSpPr/>
          <p:nvPr/>
        </p:nvSpPr>
        <p:spPr>
          <a:xfrm rot="356073">
            <a:off x="5365291" y="345402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65790" y="824961"/>
            <a:ext cx="7421750" cy="10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5706">
                <a:solidFill>
                  <a:srgbClr val="D40C0C"/>
                </a:solidFill>
                <a:latin typeface="Times New Roman Bold"/>
              </a:rPr>
              <a:t>Стоимость объекта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8579" y="2488828"/>
            <a:ext cx="3829169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Начальная цена: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8579" y="2931146"/>
            <a:ext cx="4563982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Минимальная цена: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8579" y="3455656"/>
            <a:ext cx="3388757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Шаг аукциона: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Окончание приема заявок: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085623"/>
            <a:ext cx="4540330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Проведение торгов: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566513"/>
            <a:ext cx="4824889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Задаток для участия: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506620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608746"/>
            <a:ext cx="2755063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49 009,01 руб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05711" y="3061054"/>
            <a:ext cx="2491292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24 504.50руб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80635" y="2488828"/>
            <a:ext cx="2779657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цена 1 кв.м: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80635" y="2931146"/>
            <a:ext cx="4563982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цена 1 кв.м: </a:t>
            </a:r>
          </a:p>
        </p:txBody>
      </p:sp>
      <p:sp>
        <p:nvSpPr>
          <p:cNvPr id="21" name="Freeform 21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356073">
            <a:off x="44637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356073">
            <a:off x="6751251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356073">
            <a:off x="940482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158300" y="4608817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A03829-2873-009F-34A2-EF2C349AF5D1}"/>
              </a:ext>
            </a:extLst>
          </p:cNvPr>
          <p:cNvSpPr/>
          <p:nvPr/>
        </p:nvSpPr>
        <p:spPr>
          <a:xfrm>
            <a:off x="706279" y="1059216"/>
            <a:ext cx="16875442" cy="735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Freeform 3"/>
          <p:cNvSpPr/>
          <p:nvPr/>
        </p:nvSpPr>
        <p:spPr>
          <a:xfrm>
            <a:off x="14547077" y="9131751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5" y="0"/>
                </a:lnTo>
                <a:lnTo>
                  <a:pt x="2453555" y="688615"/>
                </a:lnTo>
                <a:lnTo>
                  <a:pt x="0" y="68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13436365" y="8824901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9" y="0"/>
                </a:lnTo>
                <a:lnTo>
                  <a:pt x="4674979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01456" y="9006683"/>
            <a:ext cx="3344797" cy="938752"/>
          </a:xfrm>
          <a:custGeom>
            <a:avLst/>
            <a:gdLst/>
            <a:ahLst/>
            <a:cxnLst/>
            <a:rect l="l" t="t" r="r" b="b"/>
            <a:pathLst>
              <a:path w="3344797" h="938752">
                <a:moveTo>
                  <a:pt x="0" y="0"/>
                </a:moveTo>
                <a:lnTo>
                  <a:pt x="3344797" y="0"/>
                </a:lnTo>
                <a:lnTo>
                  <a:pt x="3344797" y="938752"/>
                </a:lnTo>
                <a:lnTo>
                  <a:pt x="0" y="93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94FF75-20B8-8D5E-C34B-32BD84B43991}"/>
              </a:ext>
            </a:extLst>
          </p:cNvPr>
          <p:cNvSpPr/>
          <p:nvPr/>
        </p:nvSpPr>
        <p:spPr>
          <a:xfrm>
            <a:off x="2328972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AC4863-6E31-0784-FF8C-9611C40EE1D1}"/>
              </a:ext>
            </a:extLst>
          </p:cNvPr>
          <p:cNvSpPr/>
          <p:nvPr/>
        </p:nvSpPr>
        <p:spPr>
          <a:xfrm>
            <a:off x="8868635" y="351702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084CE0-E03F-6CB9-D12C-C3D512218F11}"/>
              </a:ext>
            </a:extLst>
          </p:cNvPr>
          <p:cNvSpPr/>
          <p:nvPr/>
        </p:nvSpPr>
        <p:spPr>
          <a:xfrm>
            <a:off x="2317249" y="51753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05534A-0FB5-5610-E0CA-E736F245B9A2}"/>
              </a:ext>
            </a:extLst>
          </p:cNvPr>
          <p:cNvSpPr/>
          <p:nvPr/>
        </p:nvSpPr>
        <p:spPr>
          <a:xfrm>
            <a:off x="2317249" y="52515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B16C0C-F312-C200-C451-5DD3B2FB23DC}"/>
              </a:ext>
            </a:extLst>
          </p:cNvPr>
          <p:cNvSpPr/>
          <p:nvPr/>
        </p:nvSpPr>
        <p:spPr>
          <a:xfrm>
            <a:off x="2317248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156427-BBC7-644D-A2B4-DF9C79633111}"/>
              </a:ext>
            </a:extLst>
          </p:cNvPr>
          <p:cNvSpPr/>
          <p:nvPr/>
        </p:nvSpPr>
        <p:spPr>
          <a:xfrm>
            <a:off x="8852313" y="357564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E43527-2787-66FC-57D8-A0E76D486C5E}"/>
              </a:ext>
            </a:extLst>
          </p:cNvPr>
          <p:cNvSpPr/>
          <p:nvPr/>
        </p:nvSpPr>
        <p:spPr>
          <a:xfrm>
            <a:off x="1381961" y="369359"/>
            <a:ext cx="11221200" cy="5148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F28A66-BD64-85A7-1BB3-4564C76C503B}"/>
              </a:ext>
            </a:extLst>
          </p:cNvPr>
          <p:cNvSpPr/>
          <p:nvPr/>
        </p:nvSpPr>
        <p:spPr>
          <a:xfrm>
            <a:off x="1381962" y="5705305"/>
            <a:ext cx="5853990" cy="4348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7983164" y="6255387"/>
            <a:ext cx="9601644" cy="2674744"/>
          </a:xfrm>
          <a:custGeom>
            <a:avLst/>
            <a:gdLst/>
            <a:ahLst/>
            <a:cxnLst/>
            <a:rect l="l" t="t" r="r" b="b"/>
            <a:pathLst>
              <a:path w="9601644" h="2674744">
                <a:moveTo>
                  <a:pt x="0" y="0"/>
                </a:moveTo>
                <a:lnTo>
                  <a:pt x="9601643" y="0"/>
                </a:lnTo>
                <a:lnTo>
                  <a:pt x="9601643" y="2674743"/>
                </a:lnTo>
                <a:lnTo>
                  <a:pt x="0" y="2674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36909" y="6885607"/>
            <a:ext cx="5039201" cy="1414304"/>
          </a:xfrm>
          <a:custGeom>
            <a:avLst/>
            <a:gdLst/>
            <a:ahLst/>
            <a:cxnLst/>
            <a:rect l="l" t="t" r="r" b="b"/>
            <a:pathLst>
              <a:path w="5039201" h="1414304">
                <a:moveTo>
                  <a:pt x="0" y="0"/>
                </a:moveTo>
                <a:lnTo>
                  <a:pt x="5039201" y="0"/>
                </a:lnTo>
                <a:lnTo>
                  <a:pt x="5039201" y="1414304"/>
                </a:lnTo>
                <a:lnTo>
                  <a:pt x="0" y="14143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5931B5-2690-9A00-E57F-F5AE437E7227}"/>
              </a:ext>
            </a:extLst>
          </p:cNvPr>
          <p:cNvSpPr/>
          <p:nvPr/>
        </p:nvSpPr>
        <p:spPr>
          <a:xfrm>
            <a:off x="1275651" y="380352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A43CE8-B043-EDC3-F9DF-AD3ADFC35952}"/>
              </a:ext>
            </a:extLst>
          </p:cNvPr>
          <p:cNvSpPr/>
          <p:nvPr/>
        </p:nvSpPr>
        <p:spPr>
          <a:xfrm>
            <a:off x="9398582" y="380351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5208111" y="6977775"/>
            <a:ext cx="8976876" cy="2500701"/>
          </a:xfrm>
          <a:custGeom>
            <a:avLst/>
            <a:gdLst/>
            <a:ahLst/>
            <a:cxnLst/>
            <a:rect l="l" t="t" r="r" b="b"/>
            <a:pathLst>
              <a:path w="8976876" h="2500701">
                <a:moveTo>
                  <a:pt x="0" y="0"/>
                </a:moveTo>
                <a:lnTo>
                  <a:pt x="8976876" y="0"/>
                </a:lnTo>
                <a:lnTo>
                  <a:pt x="8976876" y="2500701"/>
                </a:lnTo>
                <a:lnTo>
                  <a:pt x="0" y="2500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21715" y="7566987"/>
            <a:ext cx="4711306" cy="1322277"/>
          </a:xfrm>
          <a:custGeom>
            <a:avLst/>
            <a:gdLst/>
            <a:ahLst/>
            <a:cxnLst/>
            <a:rect l="l" t="t" r="r" b="b"/>
            <a:pathLst>
              <a:path w="4711306" h="1322277">
                <a:moveTo>
                  <a:pt x="0" y="0"/>
                </a:moveTo>
                <a:lnTo>
                  <a:pt x="4711306" y="0"/>
                </a:lnTo>
                <a:lnTo>
                  <a:pt x="4711306" y="1322277"/>
                </a:lnTo>
                <a:lnTo>
                  <a:pt x="0" y="132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2729645" y="223095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09734" y="3648536"/>
            <a:ext cx="4114800" cy="4114800"/>
            <a:chOff x="0" y="0"/>
            <a:chExt cx="5486400" cy="548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237466">
            <a:off x="5947404" y="218510"/>
            <a:ext cx="6393193" cy="1780961"/>
          </a:xfrm>
          <a:custGeom>
            <a:avLst/>
            <a:gdLst/>
            <a:ahLst/>
            <a:cxnLst/>
            <a:rect l="l" t="t" r="r" b="b"/>
            <a:pathLst>
              <a:path w="6393193" h="1780961">
                <a:moveTo>
                  <a:pt x="0" y="0"/>
                </a:moveTo>
                <a:lnTo>
                  <a:pt x="6393192" y="0"/>
                </a:lnTo>
                <a:lnTo>
                  <a:pt x="6393192" y="1780960"/>
                </a:lnTo>
                <a:lnTo>
                  <a:pt x="0" y="1780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37466">
            <a:off x="12729645" y="796461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778290" y="8271462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3000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3009734" y="3693052"/>
            <a:ext cx="4114800" cy="4070283"/>
            <a:chOff x="0" y="0"/>
            <a:chExt cx="1083733" cy="1072009"/>
          </a:xfrm>
        </p:grpSpPr>
        <p:sp>
          <p:nvSpPr>
            <p:cNvPr id="9" name="Freeform 9">
              <a:hlinkClick r:id="rId7" tooltip="https://lot-invest.ru"/>
            </p:cNvPr>
            <p:cNvSpPr/>
            <p:nvPr/>
          </p:nvSpPr>
          <p:spPr>
            <a:xfrm>
              <a:off x="0" y="0"/>
              <a:ext cx="1083733" cy="1072009"/>
            </a:xfrm>
            <a:custGeom>
              <a:avLst/>
              <a:gdLst/>
              <a:ahLst/>
              <a:cxnLst/>
              <a:rect l="l" t="t" r="r" b="b"/>
              <a:pathLst>
                <a:path w="1083733" h="1072009">
                  <a:moveTo>
                    <a:pt x="0" y="0"/>
                  </a:moveTo>
                  <a:lnTo>
                    <a:pt x="1083733" y="0"/>
                  </a:lnTo>
                  <a:lnTo>
                    <a:pt x="1083733" y="1072009"/>
                  </a:lnTo>
                  <a:lnTo>
                    <a:pt x="0" y="1072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576" y="2815436"/>
            <a:ext cx="5512766" cy="113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Телефон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+7 (993) 363-99-55</a:t>
            </a:r>
          </a:p>
          <a:p>
            <a:pPr algn="ctr">
              <a:lnSpc>
                <a:spcPts val="4542"/>
              </a:lnSpc>
            </a:pPr>
            <a:endParaRPr lang="en-US" sz="3244">
              <a:solidFill>
                <a:srgbClr val="FFFFFF"/>
              </a:solidFill>
              <a:latin typeface="Open Sans 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479" y="3635229"/>
            <a:ext cx="6236202" cy="558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Почта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lotinvestmos@gmail.com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36852" y="2390938"/>
            <a:ext cx="166056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Сайт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53592" y="537527"/>
            <a:ext cx="55808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Наши Контакты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040351"/>
            <a:ext cx="3674120" cy="75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en-US" sz="4367">
                <a:solidFill>
                  <a:srgbClr val="D40C0C"/>
                </a:solidFill>
                <a:latin typeface="Open Sans 2 Bold"/>
              </a:rPr>
              <a:t>Адрес офиса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479" y="7225491"/>
            <a:ext cx="1135350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2 Bold"/>
              </a:rPr>
              <a:t>125009, г. Москва, ул. Матросская Тишина, д 23, стр.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167</Words>
  <Application>Microsoft Office PowerPoint</Application>
  <PresentationFormat>Произвольный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Times New Roman Bold</vt:lpstr>
      <vt:lpstr>Times New Roman</vt:lpstr>
      <vt:lpstr>Open Sans 1 Bold</vt:lpstr>
      <vt:lpstr>Arial</vt:lpstr>
      <vt:lpstr>Calibri</vt:lpstr>
      <vt:lpstr>Open Sans 2 Bold</vt:lpstr>
      <vt:lpstr>Open Sans 2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18</cp:revision>
  <dcterms:created xsi:type="dcterms:W3CDTF">2006-08-16T00:00:00Z</dcterms:created>
  <dcterms:modified xsi:type="dcterms:W3CDTF">2023-11-18T22:39:32Z</dcterms:modified>
  <dc:identifier>DAFvkKsnUgw</dc:identifier>
</cp:coreProperties>
</file>