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0" r:id="rId1"/>
  </p:sldMasterIdLst>
  <p:sldIdLst>
    <p:sldId id="256" r:id="rId2"/>
    <p:sldId id="258" r:id="rId3"/>
    <p:sldId id="260" r:id="rId4"/>
    <p:sldId id="266" r:id="rId5"/>
    <p:sldId id="267" r:id="rId6"/>
    <p:sldId id="262" r:id="rId7"/>
    <p:sldId id="264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Times New Roman" panose="02020603050405020304" pitchFamily="18" charset="0"/>
      <p:regular r:id="rId15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010" autoAdjust="0"/>
  </p:normalViewPr>
  <p:slideViewPr>
    <p:cSldViewPr>
      <p:cViewPr varScale="1">
        <p:scale>
          <a:sx n="102" d="100"/>
          <a:sy n="102" d="100"/>
        </p:scale>
        <p:origin x="59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5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7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6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4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54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1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6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4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0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scowmap.ru/okruga/yuzao.html" TargetMode="External"/><Relationship Id="rId2" Type="http://schemas.openxmlformats.org/officeDocument/2006/relationships/hyperlink" Target="https://www.moscowmap.ru/streets/parkovaya-9-ulitsa/dom-50-korp-1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s://www.moscowmap.ru/metro/arbatsko-pokrovskaya-linija/pervomayskaya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lotinvestmos@gmail.com" TargetMode="External"/><Relationship Id="rId7" Type="http://schemas.openxmlformats.org/officeDocument/2006/relationships/image" Target="../media/image2.png"/><Relationship Id="rId12" Type="http://schemas.openxmlformats.org/officeDocument/2006/relationships/image" Target="../media/image5.png"/><Relationship Id="rId2" Type="http://schemas.openxmlformats.org/officeDocument/2006/relationships/hyperlink" Target="tel:79777762301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a.me/79777762301" TargetMode="External"/><Relationship Id="rId11" Type="http://schemas.openxmlformats.org/officeDocument/2006/relationships/hyperlink" Target="https://t.me/+79933639955" TargetMode="External"/><Relationship Id="rId5" Type="http://schemas.openxmlformats.org/officeDocument/2006/relationships/hyperlink" Target="https://yandex.ru/maps/-/CDqCQRiI" TargetMode="External"/><Relationship Id="rId10" Type="http://schemas.openxmlformats.org/officeDocument/2006/relationships/hyperlink" Target="https://www.avito.ru/user/ca29549a730dbc0a3e64595ccd66a493/profile?src=sharing" TargetMode="External"/><Relationship Id="rId4" Type="http://schemas.openxmlformats.org/officeDocument/2006/relationships/hyperlink" Target="https://lot-invest.ru/" TargetMode="External"/><Relationship Id="rId9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2139462" y="2075979"/>
            <a:ext cx="1930675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9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Адрес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139462" y="4076700"/>
            <a:ext cx="2075995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9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Округ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139462" y="4749473"/>
            <a:ext cx="1856093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9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Район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555523" y="2158282"/>
            <a:ext cx="11046677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615"/>
              </a:lnSpc>
            </a:pPr>
            <a:r>
              <a:rPr lang="en-US" sz="3200" dirty="0">
                <a:latin typeface="Times New Roman"/>
              </a:rPr>
              <a:t>{{ address }}</a:t>
            </a:r>
            <a:endParaRPr lang="en-US" sz="3200" dirty="0">
              <a:latin typeface="Times New Roman"/>
              <a:hlinkClick r:id="rId2" tooltip="https://www.moscowmap.ru/streets/parkovaya-9-ulitsa/dom-50-korp-1.html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541609" y="4198039"/>
            <a:ext cx="9618653" cy="528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506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region_name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hlinkClick r:id="rId3" tooltip="https://www.moscowmap.ru/okruga/yuzao.htm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555523" y="4830794"/>
            <a:ext cx="9618654" cy="528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506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district_name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</a:p>
        </p:txBody>
      </p:sp>
      <p:sp>
        <p:nvSpPr>
          <p:cNvPr id="12" name="TextBox 4"/>
          <p:cNvSpPr txBox="1"/>
          <p:nvPr/>
        </p:nvSpPr>
        <p:spPr>
          <a:xfrm>
            <a:off x="2139462" y="1382922"/>
            <a:ext cx="2413430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69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8"/>
          <p:cNvSpPr txBox="1"/>
          <p:nvPr/>
        </p:nvSpPr>
        <p:spPr>
          <a:xfrm>
            <a:off x="6555523" y="1486074"/>
            <a:ext cx="9636238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615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Нежилое помещение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hlinkClick r:id="rId2" tooltip="https://www.moscowmap.ru/streets/parkovaya-9-ulitsa/dom-50-korp-1.html"/>
            </a:endParaRPr>
          </a:p>
        </p:txBody>
      </p:sp>
      <p:sp>
        <p:nvSpPr>
          <p:cNvPr id="17" name="TextBox 7"/>
          <p:cNvSpPr txBox="1"/>
          <p:nvPr/>
        </p:nvSpPr>
        <p:spPr>
          <a:xfrm>
            <a:off x="2139462" y="5548504"/>
            <a:ext cx="3882642" cy="69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Площадь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8" name="TextBox 8"/>
          <p:cNvSpPr txBox="1"/>
          <p:nvPr/>
        </p:nvSpPr>
        <p:spPr>
          <a:xfrm>
            <a:off x="2139462" y="7021936"/>
            <a:ext cx="86106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Тип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входа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0" name="TextBox 10"/>
          <p:cNvSpPr txBox="1"/>
          <p:nvPr/>
        </p:nvSpPr>
        <p:spPr>
          <a:xfrm>
            <a:off x="6555522" y="5737906"/>
            <a:ext cx="9618653" cy="528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502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object_area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кв.м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hlinkClick r:id="rId4" tooltip="https://www.moscowmap.ru/metro/arbatsko-pokrovskaya-linija/pervomayskaya.html"/>
            </a:endParaRPr>
          </a:p>
        </p:txBody>
      </p:sp>
      <p:sp>
        <p:nvSpPr>
          <p:cNvPr id="21" name="TextBox 12"/>
          <p:cNvSpPr txBox="1"/>
          <p:nvPr/>
        </p:nvSpPr>
        <p:spPr>
          <a:xfrm>
            <a:off x="2139462" y="6350374"/>
            <a:ext cx="1694865" cy="69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Этаж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2" name="TextBox 13"/>
          <p:cNvSpPr txBox="1"/>
          <p:nvPr/>
        </p:nvSpPr>
        <p:spPr>
          <a:xfrm>
            <a:off x="6537937" y="6465790"/>
            <a:ext cx="9636238" cy="528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502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floor }}</a:t>
            </a:r>
          </a:p>
        </p:txBody>
      </p:sp>
      <p:sp>
        <p:nvSpPr>
          <p:cNvPr id="23" name="TextBox 14"/>
          <p:cNvSpPr txBox="1"/>
          <p:nvPr/>
        </p:nvSpPr>
        <p:spPr>
          <a:xfrm>
            <a:off x="2139462" y="7713224"/>
            <a:ext cx="12414738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windows %}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Окна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{{ windows }} {% endif %}</a:t>
            </a:r>
          </a:p>
        </p:txBody>
      </p:sp>
      <p:sp>
        <p:nvSpPr>
          <p:cNvPr id="24" name="TextBox 16"/>
          <p:cNvSpPr txBox="1"/>
          <p:nvPr/>
        </p:nvSpPr>
        <p:spPr>
          <a:xfrm>
            <a:off x="2133600" y="8385997"/>
            <a:ext cx="124206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{% if ceilings %}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Потолки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{{ ceilings }} {% endif %}</a:t>
            </a:r>
          </a:p>
        </p:txBody>
      </p:sp>
      <p:sp>
        <p:nvSpPr>
          <p:cNvPr id="25" name="Freeform 22"/>
          <p:cNvSpPr/>
          <p:nvPr/>
        </p:nvSpPr>
        <p:spPr>
          <a:xfrm>
            <a:off x="8149842" y="454926"/>
            <a:ext cx="1957607" cy="530365"/>
          </a:xfrm>
          <a:custGeom>
            <a:avLst/>
            <a:gdLst/>
            <a:ahLst/>
            <a:cxnLst/>
            <a:rect l="l" t="t" r="r" b="b"/>
            <a:pathLst>
              <a:path w="2453555" h="688616">
                <a:moveTo>
                  <a:pt x="0" y="0"/>
                </a:moveTo>
                <a:lnTo>
                  <a:pt x="2453554" y="0"/>
                </a:lnTo>
                <a:lnTo>
                  <a:pt x="2453554" y="688616"/>
                </a:lnTo>
                <a:lnTo>
                  <a:pt x="0" y="6886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3000"/>
            </a:blip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81106" y="2215252"/>
            <a:ext cx="3615294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{{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start_price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руб.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683049" y="6654519"/>
            <a:ext cx="9576251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applications_enddate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683048" y="8070709"/>
            <a:ext cx="9576251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deposit }}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руб.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718118" y="814451"/>
            <a:ext cx="7421750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89"/>
              </a:lnSpc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Стоимость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объекта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28579" y="2114391"/>
            <a:ext cx="3829169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Начальная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30594" y="2750902"/>
            <a:ext cx="8565806" cy="11733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>
                <a:latin typeface="Times New Roman" panose="02020603050405020304" pitchFamily="18" charset="0"/>
                <a:cs typeface="Times New Roman" panose="02020603050405020304" pitchFamily="18" charset="0"/>
              </a:rPr>
              <a:t>{% if min_price %}Минимальная цена:                    {{ min_price }} </a:t>
            </a:r>
            <a:r>
              <a:rPr lang="ru-RU" sz="3200" spc="-97">
                <a:latin typeface="Times New Roman" panose="02020603050405020304" pitchFamily="18" charset="0"/>
                <a:cs typeface="Times New Roman" panose="02020603050405020304" pitchFamily="18" charset="0"/>
              </a:rPr>
              <a:t>руб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.{% </a:t>
            </a:r>
            <a:r>
              <a:rPr lang="en-US" sz="3200" spc="-97">
                <a:latin typeface="Times New Roman" panose="02020603050405020304" pitchFamily="18" charset="0"/>
                <a:cs typeface="Times New Roman" panose="02020603050405020304" pitchFamily="18" charset="0"/>
              </a:rPr>
              <a:t>endif %}</a:t>
            </a:r>
            <a:endParaRPr lang="en-US" sz="3200" spc="-9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28579" y="6561113"/>
            <a:ext cx="6085284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Окончание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приема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заявок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28579" y="7230832"/>
            <a:ext cx="4540330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торгов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28579" y="7946271"/>
            <a:ext cx="4824889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Задаток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участия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828800" y="4969074"/>
            <a:ext cx="15971401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электронных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торгах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305711" y="2234309"/>
            <a:ext cx="4253710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m1_start_price }}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руб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9680630" y="2094336"/>
            <a:ext cx="2779657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кв.м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680630" y="2683150"/>
            <a:ext cx="8339221" cy="11733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m1_min_price %}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кв.м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{{ m1_min_price }} 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руб.{% 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endif %} </a:t>
            </a:r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id="{A5CC99ED-DB87-D893-2F46-87FC9D3BD5A6}"/>
              </a:ext>
            </a:extLst>
          </p:cNvPr>
          <p:cNvSpPr txBox="1"/>
          <p:nvPr/>
        </p:nvSpPr>
        <p:spPr>
          <a:xfrm>
            <a:off x="730594" y="3354549"/>
            <a:ext cx="8565806" cy="17889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procedure_form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3 %}{% if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auction_step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Шаг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аукциона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{{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auction_step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 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руб.{% 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endif %}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{% 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endif %}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F3A93FA2-4354-55B4-97FD-F029EA58E435}"/>
              </a:ext>
            </a:extLst>
          </p:cNvPr>
          <p:cNvSpPr txBox="1"/>
          <p:nvPr/>
        </p:nvSpPr>
        <p:spPr>
          <a:xfrm>
            <a:off x="714724" y="3958196"/>
            <a:ext cx="8565806" cy="24045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procedure_form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2 %}{% if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price_decrease_step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Шаг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/>
              <a:t>понижения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{{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price_decrease_step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 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руб.{% 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endif %}{% endif %}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67EF3D08-7F41-04C3-0E34-CB96A01D3E83}"/>
              </a:ext>
            </a:extLst>
          </p:cNvPr>
          <p:cNvSpPr txBox="1"/>
          <p:nvPr/>
        </p:nvSpPr>
        <p:spPr>
          <a:xfrm>
            <a:off x="7687761" y="7314187"/>
            <a:ext cx="9576251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{{ tendering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C07B3A1-5A6F-92C0-EF49-8AB49A3F171C}"/>
              </a:ext>
            </a:extLst>
          </p:cNvPr>
          <p:cNvSpPr/>
          <p:nvPr/>
        </p:nvSpPr>
        <p:spPr>
          <a:xfrm>
            <a:off x="1600200" y="3429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Img1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63FC139-6A45-6BEA-D6EF-38FD677ECADA}"/>
              </a:ext>
            </a:extLst>
          </p:cNvPr>
          <p:cNvSpPr/>
          <p:nvPr/>
        </p:nvSpPr>
        <p:spPr>
          <a:xfrm>
            <a:off x="10439400" y="3429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Img2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7ABC095-82BD-9302-4AFE-FEA0C9C334E2}"/>
              </a:ext>
            </a:extLst>
          </p:cNvPr>
          <p:cNvSpPr/>
          <p:nvPr/>
        </p:nvSpPr>
        <p:spPr>
          <a:xfrm>
            <a:off x="1597465" y="52197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Img3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004B74-8315-5099-D1C2-0572BE70D17F}"/>
              </a:ext>
            </a:extLst>
          </p:cNvPr>
          <p:cNvSpPr/>
          <p:nvPr/>
        </p:nvSpPr>
        <p:spPr>
          <a:xfrm>
            <a:off x="10439194" y="52197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Img4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C07B3A1-5A6F-92C0-EF49-8AB49A3F171C}"/>
              </a:ext>
            </a:extLst>
          </p:cNvPr>
          <p:cNvSpPr/>
          <p:nvPr/>
        </p:nvSpPr>
        <p:spPr>
          <a:xfrm>
            <a:off x="1600200" y="3429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Img5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63FC139-6A45-6BEA-D6EF-38FD677ECADA}"/>
              </a:ext>
            </a:extLst>
          </p:cNvPr>
          <p:cNvSpPr/>
          <p:nvPr/>
        </p:nvSpPr>
        <p:spPr>
          <a:xfrm>
            <a:off x="10439400" y="3429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Img6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7ABC095-82BD-9302-4AFE-FEA0C9C334E2}"/>
              </a:ext>
            </a:extLst>
          </p:cNvPr>
          <p:cNvSpPr/>
          <p:nvPr/>
        </p:nvSpPr>
        <p:spPr>
          <a:xfrm>
            <a:off x="1597465" y="52197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Img7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004B74-8315-5099-D1C2-0572BE70D17F}"/>
              </a:ext>
            </a:extLst>
          </p:cNvPr>
          <p:cNvSpPr/>
          <p:nvPr/>
        </p:nvSpPr>
        <p:spPr>
          <a:xfrm>
            <a:off x="10439194" y="52197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521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C07B3A1-5A6F-92C0-EF49-8AB49A3F171C}"/>
              </a:ext>
            </a:extLst>
          </p:cNvPr>
          <p:cNvSpPr/>
          <p:nvPr/>
        </p:nvSpPr>
        <p:spPr>
          <a:xfrm>
            <a:off x="1600200" y="3429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Img9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63FC139-6A45-6BEA-D6EF-38FD677ECADA}"/>
              </a:ext>
            </a:extLst>
          </p:cNvPr>
          <p:cNvSpPr/>
          <p:nvPr/>
        </p:nvSpPr>
        <p:spPr>
          <a:xfrm>
            <a:off x="10439400" y="3429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Img10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7ABC095-82BD-9302-4AFE-FEA0C9C334E2}"/>
              </a:ext>
            </a:extLst>
          </p:cNvPr>
          <p:cNvSpPr/>
          <p:nvPr/>
        </p:nvSpPr>
        <p:spPr>
          <a:xfrm>
            <a:off x="1597465" y="52197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Img11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004B74-8315-5099-D1C2-0572BE70D17F}"/>
              </a:ext>
            </a:extLst>
          </p:cNvPr>
          <p:cNvSpPr/>
          <p:nvPr/>
        </p:nvSpPr>
        <p:spPr>
          <a:xfrm>
            <a:off x="10439194" y="52197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581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637C563-CD26-5E75-80FF-3BA1FC6EF059}"/>
              </a:ext>
            </a:extLst>
          </p:cNvPr>
          <p:cNvSpPr/>
          <p:nvPr/>
        </p:nvSpPr>
        <p:spPr>
          <a:xfrm>
            <a:off x="2133600" y="723900"/>
            <a:ext cx="13716000" cy="8686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/>
          <p:cNvSpPr txBox="1"/>
          <p:nvPr/>
        </p:nvSpPr>
        <p:spPr>
          <a:xfrm>
            <a:off x="6353592" y="537527"/>
            <a:ext cx="5580817" cy="786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Наши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онтакты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11"/>
          <p:cNvSpPr txBox="1"/>
          <p:nvPr/>
        </p:nvSpPr>
        <p:spPr>
          <a:xfrm>
            <a:off x="1028575" y="2815436"/>
            <a:ext cx="6236105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42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+7 (9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77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)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776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-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23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-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01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4542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1939117" y="3792885"/>
            <a:ext cx="4958343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42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Почта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lotinvestmos@gmail.com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1322363" y="4686300"/>
            <a:ext cx="5031229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Сайт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https://lot-invest.ru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5"/>
          <p:cNvSpPr txBox="1"/>
          <p:nvPr/>
        </p:nvSpPr>
        <p:spPr>
          <a:xfrm>
            <a:off x="833718" y="5878392"/>
            <a:ext cx="10439400" cy="7822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115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фис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г.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Москва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ул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Матросская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Тишина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, д 23,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стр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. 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3"/>
          <p:cNvSpPr txBox="1"/>
          <p:nvPr/>
        </p:nvSpPr>
        <p:spPr>
          <a:xfrm>
            <a:off x="2895600" y="6871859"/>
            <a:ext cx="3962400" cy="786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Написать нам в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WatsApp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6DA488C-7AA3-BF72-CCDD-AAE859D8BBD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454" y="7130880"/>
            <a:ext cx="609600" cy="6096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813A217-8CA2-F9EB-321C-26AF33B53B7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209" t="36230" r="68144" b="36122"/>
          <a:stretch/>
        </p:blipFill>
        <p:spPr>
          <a:xfrm>
            <a:off x="2057400" y="8709382"/>
            <a:ext cx="649359" cy="649359"/>
          </a:xfrm>
          <a:prstGeom prst="rect">
            <a:avLst/>
          </a:prstGeom>
        </p:spPr>
      </p:pic>
      <p:sp>
        <p:nvSpPr>
          <p:cNvPr id="13" name="TextBox 13">
            <a:extLst>
              <a:ext uri="{FF2B5EF4-FFF2-40B4-BE49-F238E27FC236}">
                <a16:creationId xmlns:a16="http://schemas.microsoft.com/office/drawing/2014/main" id="{B60F4341-E927-C3C6-60F7-721F96281146}"/>
              </a:ext>
            </a:extLst>
          </p:cNvPr>
          <p:cNvSpPr txBox="1"/>
          <p:nvPr/>
        </p:nvSpPr>
        <p:spPr>
          <a:xfrm>
            <a:off x="2895600" y="8420100"/>
            <a:ext cx="3962400" cy="786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Написать нам на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Авито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3">
            <a:extLst>
              <a:ext uri="{FF2B5EF4-FFF2-40B4-BE49-F238E27FC236}">
                <a16:creationId xmlns:a16="http://schemas.microsoft.com/office/drawing/2014/main" id="{2863EB5C-218A-6646-0253-9B0EE8D4A78D}"/>
              </a:ext>
            </a:extLst>
          </p:cNvPr>
          <p:cNvSpPr txBox="1"/>
          <p:nvPr/>
        </p:nvSpPr>
        <p:spPr>
          <a:xfrm>
            <a:off x="2895600" y="7658100"/>
            <a:ext cx="3962400" cy="786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Написать нам в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 Telegram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036B07-3A49-1AB9-6952-C7C1141F75C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7900251"/>
            <a:ext cx="649359" cy="6493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1014</TotalTime>
  <Words>297</Words>
  <Application>Microsoft Office PowerPoint</Application>
  <PresentationFormat>Произвольный</PresentationFormat>
  <Paragraphs>52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Times New Roman</vt:lpstr>
      <vt:lpstr>Calibri</vt:lpstr>
      <vt:lpstr>Arial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9-я Парковая улица дом 50.pdf.pdf, копия</dc:title>
  <dc:creator>ilyas</dc:creator>
  <cp:lastModifiedBy>ilyas</cp:lastModifiedBy>
  <cp:revision>78</cp:revision>
  <dcterms:created xsi:type="dcterms:W3CDTF">2006-08-16T00:00:00Z</dcterms:created>
  <dcterms:modified xsi:type="dcterms:W3CDTF">2023-12-21T13:40:21Z</dcterms:modified>
  <dc:identifier>DAFvkKsnUgw</dc:identifier>
</cp:coreProperties>
</file>