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0" r:id="rId1"/>
  </p:sldMasterIdLst>
  <p:sldIdLst>
    <p:sldId id="256" r:id="rId2"/>
    <p:sldId id="258" r:id="rId3"/>
    <p:sldId id="260" r:id="rId4"/>
    <p:sldId id="266" r:id="rId5"/>
    <p:sldId id="267" r:id="rId6"/>
    <p:sldId id="262" r:id="rId7"/>
    <p:sldId id="264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Times New Roman" panose="02020603050405020304" pitchFamily="18" charset="0"/>
      <p:regular r:id="rId15"/>
    </p:embeddedFont>
    <p:embeddedFont>
      <p:font typeface="Times New Roman Bold" panose="020B0604020202020204" charset="0"/>
      <p:regular r:id="rId16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010" autoAdjust="0"/>
  </p:normalViewPr>
  <p:slideViewPr>
    <p:cSldViewPr>
      <p:cViewPr varScale="1">
        <p:scale>
          <a:sx n="46" d="100"/>
          <a:sy n="46" d="100"/>
        </p:scale>
        <p:origin x="9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5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7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6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4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1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6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4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0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scowmap.ru/okruga/yuzao.html" TargetMode="External"/><Relationship Id="rId2" Type="http://schemas.openxmlformats.org/officeDocument/2006/relationships/hyperlink" Target="https://www.moscowmap.ru/streets/parkovaya-9-ulitsa/dom-50-korp-1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www.moscowmap.ru/metro/arbatsko-pokrovskaya-linija/pervomayskaya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lotinvestmos@gmail.com" TargetMode="External"/><Relationship Id="rId2" Type="http://schemas.openxmlformats.org/officeDocument/2006/relationships/hyperlink" Target="tel:7977776230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a.me/79777762301" TargetMode="External"/><Relationship Id="rId5" Type="http://schemas.openxmlformats.org/officeDocument/2006/relationships/hyperlink" Target="https://yandex.ru/maps/-/CDqCQRiI" TargetMode="External"/><Relationship Id="rId4" Type="http://schemas.openxmlformats.org/officeDocument/2006/relationships/hyperlink" Target="https://lot-invest.r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124200" y="2718111"/>
            <a:ext cx="1930675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Адрес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43000" y="1415489"/>
            <a:ext cx="11416588" cy="6857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endParaRPr lang="en-US" sz="3300" dirty="0">
              <a:solidFill>
                <a:srgbClr val="D40C0C"/>
              </a:solidFill>
              <a:latin typeface="Times New Roman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124200" y="3412654"/>
            <a:ext cx="2075995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Округ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124200" y="4085427"/>
            <a:ext cx="1856093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Район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540261" y="2800414"/>
            <a:ext cx="9604739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615"/>
              </a:lnSpc>
            </a:pPr>
            <a:r>
              <a:rPr lang="en-US" sz="3200" u="sng" dirty="0">
                <a:latin typeface="Times New Roman"/>
              </a:rPr>
              <a:t>{{ address }}</a:t>
            </a:r>
            <a:endParaRPr lang="en-US" sz="3200" u="sng" dirty="0">
              <a:latin typeface="Times New Roman"/>
              <a:hlinkClick r:id="rId2" tooltip="https://www.moscowmap.ru/streets/parkovaya-9-ulitsa/dom-50-korp-1.html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526347" y="3533993"/>
            <a:ext cx="9618653" cy="528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6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region_name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hlinkClick r:id="rId3" tooltip="https://www.moscowmap.ru/okruga/yuzao.htm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540261" y="4166748"/>
            <a:ext cx="9618654" cy="528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6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district_name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3124200" y="2101254"/>
            <a:ext cx="2413430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8"/>
          <p:cNvSpPr txBox="1"/>
          <p:nvPr/>
        </p:nvSpPr>
        <p:spPr>
          <a:xfrm>
            <a:off x="7540261" y="2128206"/>
            <a:ext cx="9636238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615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Нежилое помещение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hlinkClick r:id="rId2" tooltip="https://www.moscowmap.ru/streets/parkovaya-9-ulitsa/dom-50-korp-1.html"/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3124200" y="4884458"/>
            <a:ext cx="3882642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Площадь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8" name="TextBox 8"/>
          <p:cNvSpPr txBox="1"/>
          <p:nvPr/>
        </p:nvSpPr>
        <p:spPr>
          <a:xfrm>
            <a:off x="3124200" y="6357890"/>
            <a:ext cx="86106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входа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0" name="TextBox 10"/>
          <p:cNvSpPr txBox="1"/>
          <p:nvPr/>
        </p:nvSpPr>
        <p:spPr>
          <a:xfrm>
            <a:off x="7540260" y="5073860"/>
            <a:ext cx="9618653" cy="528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2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object_area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кв.м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hlinkClick r:id="rId4" tooltip="https://www.moscowmap.ru/metro/arbatsko-pokrovskaya-linija/pervomayskaya.html"/>
            </a:endParaRPr>
          </a:p>
        </p:txBody>
      </p:sp>
      <p:sp>
        <p:nvSpPr>
          <p:cNvPr id="21" name="TextBox 12"/>
          <p:cNvSpPr txBox="1"/>
          <p:nvPr/>
        </p:nvSpPr>
        <p:spPr>
          <a:xfrm>
            <a:off x="3124200" y="5686328"/>
            <a:ext cx="1694865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Этаж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2" name="TextBox 13"/>
          <p:cNvSpPr txBox="1"/>
          <p:nvPr/>
        </p:nvSpPr>
        <p:spPr>
          <a:xfrm>
            <a:off x="7522675" y="5801744"/>
            <a:ext cx="9636238" cy="528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2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floor }}</a:t>
            </a:r>
          </a:p>
        </p:txBody>
      </p:sp>
      <p:sp>
        <p:nvSpPr>
          <p:cNvPr id="23" name="TextBox 14"/>
          <p:cNvSpPr txBox="1"/>
          <p:nvPr/>
        </p:nvSpPr>
        <p:spPr>
          <a:xfrm>
            <a:off x="1371600" y="7049178"/>
            <a:ext cx="110490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{% if windows %}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Окна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{{ windows }}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</a:p>
        </p:txBody>
      </p:sp>
      <p:sp>
        <p:nvSpPr>
          <p:cNvPr id="24" name="TextBox 16"/>
          <p:cNvSpPr txBox="1"/>
          <p:nvPr/>
        </p:nvSpPr>
        <p:spPr>
          <a:xfrm>
            <a:off x="1489064" y="7721951"/>
            <a:ext cx="10931536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{% if ceilings %}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Потолки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{{ ceilings }}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</a:p>
        </p:txBody>
      </p:sp>
      <p:sp>
        <p:nvSpPr>
          <p:cNvPr id="25" name="Freeform 22"/>
          <p:cNvSpPr/>
          <p:nvPr/>
        </p:nvSpPr>
        <p:spPr>
          <a:xfrm>
            <a:off x="8149842" y="454926"/>
            <a:ext cx="1957607" cy="530365"/>
          </a:xfrm>
          <a:custGeom>
            <a:avLst/>
            <a:gdLst/>
            <a:ahLst/>
            <a:cxnLst/>
            <a:rect l="l" t="t" r="r" b="b"/>
            <a:pathLst>
              <a:path w="2453555" h="688616">
                <a:moveTo>
                  <a:pt x="0" y="0"/>
                </a:moveTo>
                <a:lnTo>
                  <a:pt x="2453554" y="0"/>
                </a:lnTo>
                <a:lnTo>
                  <a:pt x="2453554" y="688616"/>
                </a:lnTo>
                <a:lnTo>
                  <a:pt x="0" y="6886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3000"/>
            </a:blip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81106" y="2215252"/>
            <a:ext cx="3615294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start_price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руб.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683049" y="6654519"/>
            <a:ext cx="9576251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applications_enddate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683048" y="8070709"/>
            <a:ext cx="9576251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deposit }}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руб.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718118" y="814451"/>
            <a:ext cx="7421750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89"/>
              </a:lnSpc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28579" y="2114391"/>
            <a:ext cx="3829169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Начальная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30594" y="2750902"/>
            <a:ext cx="8565806" cy="11733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>
                <a:latin typeface="Times New Roman" panose="02020603050405020304" pitchFamily="18" charset="0"/>
                <a:cs typeface="Times New Roman" panose="02020603050405020304" pitchFamily="18" charset="0"/>
              </a:rPr>
              <a:t>{% if min_price %}Минимальная цена:                    {{ min_price }} </a:t>
            </a:r>
            <a:r>
              <a:rPr lang="ru-RU" sz="3200" spc="-97">
                <a:latin typeface="Times New Roman" panose="02020603050405020304" pitchFamily="18" charset="0"/>
                <a:cs typeface="Times New Roman" panose="02020603050405020304" pitchFamily="18" charset="0"/>
              </a:rPr>
              <a:t>руб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.{% </a:t>
            </a:r>
            <a:r>
              <a:rPr lang="en-US" sz="3200" spc="-97">
                <a:latin typeface="Times New Roman" panose="02020603050405020304" pitchFamily="18" charset="0"/>
                <a:cs typeface="Times New Roman" panose="02020603050405020304" pitchFamily="18" charset="0"/>
              </a:rPr>
              <a:t>endif %}</a:t>
            </a:r>
            <a:endParaRPr lang="en-US" sz="3200" spc="-9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28579" y="6561113"/>
            <a:ext cx="6085284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Окончание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приема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заявок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8579" y="7230832"/>
            <a:ext cx="4540330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торгов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28579" y="7946271"/>
            <a:ext cx="4824889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Задаток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участия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828800" y="4969074"/>
            <a:ext cx="15971401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электронных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торгах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305711" y="2234309"/>
            <a:ext cx="4253710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m1_start_price }}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руб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680630" y="2094336"/>
            <a:ext cx="2779657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кв.м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680630" y="2683150"/>
            <a:ext cx="8339221" cy="11733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m1_min_price %}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кв.м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{{ m1_min_price }}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 </a:t>
            </a:r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A5CC99ED-DB87-D893-2F46-87FC9D3BD5A6}"/>
              </a:ext>
            </a:extLst>
          </p:cNvPr>
          <p:cNvSpPr txBox="1"/>
          <p:nvPr/>
        </p:nvSpPr>
        <p:spPr>
          <a:xfrm>
            <a:off x="730594" y="3354549"/>
            <a:ext cx="8565806" cy="17889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procedure_form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3 %}{%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auction_step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Шаг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аукциона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{{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auction_step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F3A93FA2-4354-55B4-97FD-F029EA58E435}"/>
              </a:ext>
            </a:extLst>
          </p:cNvPr>
          <p:cNvSpPr txBox="1"/>
          <p:nvPr/>
        </p:nvSpPr>
        <p:spPr>
          <a:xfrm>
            <a:off x="714724" y="3958196"/>
            <a:ext cx="8565806" cy="24045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procedure_form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2 %}{%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price_decrease_step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Шаг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/>
              <a:t>понижения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{{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price_decrease_step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%}{% endif %}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C07B3A1-5A6F-92C0-EF49-8AB49A3F171C}"/>
              </a:ext>
            </a:extLst>
          </p:cNvPr>
          <p:cNvSpPr/>
          <p:nvPr/>
        </p:nvSpPr>
        <p:spPr>
          <a:xfrm>
            <a:off x="16002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Img1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63FC139-6A45-6BEA-D6EF-38FD677ECADA}"/>
              </a:ext>
            </a:extLst>
          </p:cNvPr>
          <p:cNvSpPr/>
          <p:nvPr/>
        </p:nvSpPr>
        <p:spPr>
          <a:xfrm>
            <a:off x="104394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Img2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ABC095-82BD-9302-4AFE-FEA0C9C334E2}"/>
              </a:ext>
            </a:extLst>
          </p:cNvPr>
          <p:cNvSpPr/>
          <p:nvPr/>
        </p:nvSpPr>
        <p:spPr>
          <a:xfrm>
            <a:off x="1597465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Img3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004B74-8315-5099-D1C2-0572BE70D17F}"/>
              </a:ext>
            </a:extLst>
          </p:cNvPr>
          <p:cNvSpPr/>
          <p:nvPr/>
        </p:nvSpPr>
        <p:spPr>
          <a:xfrm>
            <a:off x="10439194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Img4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C07B3A1-5A6F-92C0-EF49-8AB49A3F171C}"/>
              </a:ext>
            </a:extLst>
          </p:cNvPr>
          <p:cNvSpPr/>
          <p:nvPr/>
        </p:nvSpPr>
        <p:spPr>
          <a:xfrm>
            <a:off x="16002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Img5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63FC139-6A45-6BEA-D6EF-38FD677ECADA}"/>
              </a:ext>
            </a:extLst>
          </p:cNvPr>
          <p:cNvSpPr/>
          <p:nvPr/>
        </p:nvSpPr>
        <p:spPr>
          <a:xfrm>
            <a:off x="104394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Img6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ABC095-82BD-9302-4AFE-FEA0C9C334E2}"/>
              </a:ext>
            </a:extLst>
          </p:cNvPr>
          <p:cNvSpPr/>
          <p:nvPr/>
        </p:nvSpPr>
        <p:spPr>
          <a:xfrm>
            <a:off x="1597465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Img7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004B74-8315-5099-D1C2-0572BE70D17F}"/>
              </a:ext>
            </a:extLst>
          </p:cNvPr>
          <p:cNvSpPr/>
          <p:nvPr/>
        </p:nvSpPr>
        <p:spPr>
          <a:xfrm>
            <a:off x="10439194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521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C07B3A1-5A6F-92C0-EF49-8AB49A3F171C}"/>
              </a:ext>
            </a:extLst>
          </p:cNvPr>
          <p:cNvSpPr/>
          <p:nvPr/>
        </p:nvSpPr>
        <p:spPr>
          <a:xfrm>
            <a:off x="16002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Img9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63FC139-6A45-6BEA-D6EF-38FD677ECADA}"/>
              </a:ext>
            </a:extLst>
          </p:cNvPr>
          <p:cNvSpPr/>
          <p:nvPr/>
        </p:nvSpPr>
        <p:spPr>
          <a:xfrm>
            <a:off x="104394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Img10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ABC095-82BD-9302-4AFE-FEA0C9C334E2}"/>
              </a:ext>
            </a:extLst>
          </p:cNvPr>
          <p:cNvSpPr/>
          <p:nvPr/>
        </p:nvSpPr>
        <p:spPr>
          <a:xfrm>
            <a:off x="1597465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Img11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004B74-8315-5099-D1C2-0572BE70D17F}"/>
              </a:ext>
            </a:extLst>
          </p:cNvPr>
          <p:cNvSpPr/>
          <p:nvPr/>
        </p:nvSpPr>
        <p:spPr>
          <a:xfrm>
            <a:off x="10439194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58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637C563-CD26-5E75-80FF-3BA1FC6EF059}"/>
              </a:ext>
            </a:extLst>
          </p:cNvPr>
          <p:cNvSpPr/>
          <p:nvPr/>
        </p:nvSpPr>
        <p:spPr>
          <a:xfrm>
            <a:off x="2133600" y="723900"/>
            <a:ext cx="13716000" cy="868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/>
          <p:nvPr/>
        </p:nvSpPr>
        <p:spPr>
          <a:xfrm>
            <a:off x="6353592" y="537527"/>
            <a:ext cx="5580817" cy="786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Наши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онтакты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1028575" y="2815436"/>
            <a:ext cx="6236105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42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+7 (9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77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776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23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01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4542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1939117" y="3792885"/>
            <a:ext cx="4958343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42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Почта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lotinvestmos@gmail.com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1322363" y="4686300"/>
            <a:ext cx="5031229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Сайт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https://lot-invest.ru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5"/>
          <p:cNvSpPr txBox="1"/>
          <p:nvPr/>
        </p:nvSpPr>
        <p:spPr>
          <a:xfrm>
            <a:off x="833718" y="5878392"/>
            <a:ext cx="10439400" cy="782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115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фис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г.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Москва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ул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Матросская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Тишина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, д 23,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стр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. 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1353808" y="6927801"/>
            <a:ext cx="5031229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Написать нам 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WatsApp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7279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</TotalTime>
  <Words>286</Words>
  <Application>Microsoft Office PowerPoint</Application>
  <PresentationFormat>Произвольный</PresentationFormat>
  <Paragraphs>49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Times New Roman</vt:lpstr>
      <vt:lpstr>Calibri</vt:lpstr>
      <vt:lpstr>Arial</vt:lpstr>
      <vt:lpstr>Times New Roman Bold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9-я Парковая улица дом 50.pdf.pdf, копия</dc:title>
  <dc:creator>ilyas</dc:creator>
  <cp:lastModifiedBy>ilyas</cp:lastModifiedBy>
  <cp:revision>70</cp:revision>
  <dcterms:created xsi:type="dcterms:W3CDTF">2006-08-16T00:00:00Z</dcterms:created>
  <dcterms:modified xsi:type="dcterms:W3CDTF">2023-12-20T18:59:37Z</dcterms:modified>
  <dc:identifier>DAFvkKsnUgw</dc:identifier>
</cp:coreProperties>
</file>