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1" r:id="rId3"/>
    <p:sldId id="293" r:id="rId4"/>
    <p:sldId id="256" r:id="rId5"/>
    <p:sldId id="26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2FE545-A324-4382-A1BB-F861C8EC384F}">
          <p14:sldIdLst>
            <p14:sldId id="270"/>
            <p14:sldId id="291"/>
            <p14:sldId id="293"/>
            <p14:sldId id="256"/>
            <p14:sldId id="26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CC0DE-4EE7-4CB4-88C2-751D1A6F1D84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GB"/>
        </a:p>
      </dgm:t>
    </dgm:pt>
    <dgm:pt modelId="{C19A7516-868C-40F4-BF2D-2A72791DDD96}">
      <dgm:prSet/>
      <dgm:spPr/>
      <dgm:t>
        <a:bodyPr/>
        <a:lstStyle/>
        <a:p>
          <a:r>
            <a:rPr lang="en-US" b="1"/>
            <a:t>Patient given diagnosis and referred for DNA test.</a:t>
          </a:r>
          <a:endParaRPr lang="en-GB"/>
        </a:p>
      </dgm:t>
    </dgm:pt>
    <dgm:pt modelId="{8ED4D092-BCAB-4806-A7C6-8DA4A5E3908F}" type="parTrans" cxnId="{594DF828-B1AB-4840-B751-1F7F73F07805}">
      <dgm:prSet/>
      <dgm:spPr/>
      <dgm:t>
        <a:bodyPr/>
        <a:lstStyle/>
        <a:p>
          <a:endParaRPr lang="en-GB"/>
        </a:p>
      </dgm:t>
    </dgm:pt>
    <dgm:pt modelId="{5C7E95B7-1E68-46FD-8BB2-2E39E0ED239F}" type="sibTrans" cxnId="{594DF828-B1AB-4840-B751-1F7F73F07805}">
      <dgm:prSet/>
      <dgm:spPr/>
      <dgm:t>
        <a:bodyPr/>
        <a:lstStyle/>
        <a:p>
          <a:endParaRPr lang="en-GB"/>
        </a:p>
      </dgm:t>
    </dgm:pt>
    <dgm:pt modelId="{8523CEA0-F445-4AE2-8580-25810566A51E}">
      <dgm:prSet/>
      <dgm:spPr/>
      <dgm:t>
        <a:bodyPr/>
        <a:lstStyle/>
        <a:p>
          <a:r>
            <a:rPr lang="en-US" b="1"/>
            <a:t>Clinical scientist selects gene panel relevant to disease referral. </a:t>
          </a:r>
          <a:endParaRPr lang="en-GB"/>
        </a:p>
      </dgm:t>
    </dgm:pt>
    <dgm:pt modelId="{51101EAB-0941-4858-B227-49CF22A2127C}" type="parTrans" cxnId="{8A6A4767-1A24-4941-AF6E-360EE5A45959}">
      <dgm:prSet/>
      <dgm:spPr/>
      <dgm:t>
        <a:bodyPr/>
        <a:lstStyle/>
        <a:p>
          <a:endParaRPr lang="en-GB"/>
        </a:p>
      </dgm:t>
    </dgm:pt>
    <dgm:pt modelId="{07A14DA8-C5DF-446D-9FCF-CC5C5FBDE79B}" type="sibTrans" cxnId="{8A6A4767-1A24-4941-AF6E-360EE5A45959}">
      <dgm:prSet/>
      <dgm:spPr/>
      <dgm:t>
        <a:bodyPr/>
        <a:lstStyle/>
        <a:p>
          <a:endParaRPr lang="en-GB"/>
        </a:p>
      </dgm:t>
    </dgm:pt>
    <dgm:pt modelId="{ABD6BEF8-3FB7-4E83-8932-E62EC2159B1C}">
      <dgm:prSet/>
      <dgm:spPr/>
      <dgm:t>
        <a:bodyPr/>
        <a:lstStyle/>
        <a:p>
          <a:r>
            <a:rPr lang="en-US" b="1"/>
            <a:t>Clinical scientist interprets gene panel sequences.</a:t>
          </a:r>
          <a:endParaRPr lang="en-GB"/>
        </a:p>
      </dgm:t>
    </dgm:pt>
    <dgm:pt modelId="{2A48AC0C-C458-4F91-8F58-84CF44FD69CC}" type="parTrans" cxnId="{274D9415-6BB9-42FB-A92F-37D199424D0D}">
      <dgm:prSet/>
      <dgm:spPr/>
      <dgm:t>
        <a:bodyPr/>
        <a:lstStyle/>
        <a:p>
          <a:endParaRPr lang="en-GB"/>
        </a:p>
      </dgm:t>
    </dgm:pt>
    <dgm:pt modelId="{998335DE-7187-448B-A3B6-7434AE376D02}" type="sibTrans" cxnId="{274D9415-6BB9-42FB-A92F-37D199424D0D}">
      <dgm:prSet/>
      <dgm:spPr/>
      <dgm:t>
        <a:bodyPr/>
        <a:lstStyle/>
        <a:p>
          <a:endParaRPr lang="en-GB"/>
        </a:p>
      </dgm:t>
    </dgm:pt>
    <dgm:pt modelId="{520EFC1E-A5E4-4DB3-87B1-DE7E5EC4D30C}">
      <dgm:prSet/>
      <dgm:spPr/>
      <dgm:t>
        <a:bodyPr/>
        <a:lstStyle/>
        <a:p>
          <a:r>
            <a:rPr lang="en-US" b="1"/>
            <a:t>Knowledge events require reviewing gene panels</a:t>
          </a:r>
          <a:endParaRPr lang="en-GB"/>
        </a:p>
      </dgm:t>
    </dgm:pt>
    <dgm:pt modelId="{7B8F1C28-7519-4574-9182-B533611C11AF}" type="parTrans" cxnId="{A8E4885A-C0CA-45ED-BAC8-0840D8D5B52C}">
      <dgm:prSet/>
      <dgm:spPr/>
      <dgm:t>
        <a:bodyPr/>
        <a:lstStyle/>
        <a:p>
          <a:endParaRPr lang="en-GB"/>
        </a:p>
      </dgm:t>
    </dgm:pt>
    <dgm:pt modelId="{0B8045E5-5B2A-4653-A95E-41349D3851A4}" type="sibTrans" cxnId="{A8E4885A-C0CA-45ED-BAC8-0840D8D5B52C}">
      <dgm:prSet/>
      <dgm:spPr/>
      <dgm:t>
        <a:bodyPr/>
        <a:lstStyle/>
        <a:p>
          <a:endParaRPr lang="en-GB"/>
        </a:p>
      </dgm:t>
    </dgm:pt>
    <dgm:pt modelId="{8D162415-FDB9-46BC-9E48-D12DCB19AF2A}" type="pres">
      <dgm:prSet presAssocID="{556CC0DE-4EE7-4CB4-88C2-751D1A6F1D84}" presName="CompostProcess" presStyleCnt="0">
        <dgm:presLayoutVars>
          <dgm:dir/>
          <dgm:resizeHandles val="exact"/>
        </dgm:presLayoutVars>
      </dgm:prSet>
      <dgm:spPr/>
    </dgm:pt>
    <dgm:pt modelId="{DF432CAA-6E00-4E9F-A1E3-D6B4CD4C6564}" type="pres">
      <dgm:prSet presAssocID="{556CC0DE-4EE7-4CB4-88C2-751D1A6F1D84}" presName="arrow" presStyleLbl="bgShp" presStyleIdx="0" presStyleCnt="1"/>
      <dgm:spPr/>
    </dgm:pt>
    <dgm:pt modelId="{6D60FE5F-5DA3-4AEC-BA3D-C441FE4FD4B1}" type="pres">
      <dgm:prSet presAssocID="{556CC0DE-4EE7-4CB4-88C2-751D1A6F1D84}" presName="linearProcess" presStyleCnt="0"/>
      <dgm:spPr/>
    </dgm:pt>
    <dgm:pt modelId="{228F2EA8-A33F-4459-A5D5-8B467418D398}" type="pres">
      <dgm:prSet presAssocID="{C19A7516-868C-40F4-BF2D-2A72791DDD96}" presName="textNode" presStyleLbl="node1" presStyleIdx="0" presStyleCnt="4">
        <dgm:presLayoutVars>
          <dgm:bulletEnabled val="1"/>
        </dgm:presLayoutVars>
      </dgm:prSet>
      <dgm:spPr/>
    </dgm:pt>
    <dgm:pt modelId="{88D4F17B-154B-45AB-8468-B897A88D56CB}" type="pres">
      <dgm:prSet presAssocID="{5C7E95B7-1E68-46FD-8BB2-2E39E0ED239F}" presName="sibTrans" presStyleCnt="0"/>
      <dgm:spPr/>
    </dgm:pt>
    <dgm:pt modelId="{F57B1DD4-6EFA-4321-9E5F-3905E7CDCF74}" type="pres">
      <dgm:prSet presAssocID="{8523CEA0-F445-4AE2-8580-25810566A51E}" presName="textNode" presStyleLbl="node1" presStyleIdx="1" presStyleCnt="4">
        <dgm:presLayoutVars>
          <dgm:bulletEnabled val="1"/>
        </dgm:presLayoutVars>
      </dgm:prSet>
      <dgm:spPr/>
    </dgm:pt>
    <dgm:pt modelId="{50D1E0AE-0AE0-42C9-A767-BEF5040E7A89}" type="pres">
      <dgm:prSet presAssocID="{07A14DA8-C5DF-446D-9FCF-CC5C5FBDE79B}" presName="sibTrans" presStyleCnt="0"/>
      <dgm:spPr/>
    </dgm:pt>
    <dgm:pt modelId="{47AA29C8-7FDE-4DE3-96E2-6159A1B73662}" type="pres">
      <dgm:prSet presAssocID="{ABD6BEF8-3FB7-4E83-8932-E62EC2159B1C}" presName="textNode" presStyleLbl="node1" presStyleIdx="2" presStyleCnt="4">
        <dgm:presLayoutVars>
          <dgm:bulletEnabled val="1"/>
        </dgm:presLayoutVars>
      </dgm:prSet>
      <dgm:spPr/>
    </dgm:pt>
    <dgm:pt modelId="{271E3245-8B99-4BDB-A9E4-6E5EECB275CF}" type="pres">
      <dgm:prSet presAssocID="{998335DE-7187-448B-A3B6-7434AE376D02}" presName="sibTrans" presStyleCnt="0"/>
      <dgm:spPr/>
    </dgm:pt>
    <dgm:pt modelId="{18A299AB-AE5B-4731-8873-6F84A9E22340}" type="pres">
      <dgm:prSet presAssocID="{520EFC1E-A5E4-4DB3-87B1-DE7E5EC4D30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74D9415-6BB9-42FB-A92F-37D199424D0D}" srcId="{556CC0DE-4EE7-4CB4-88C2-751D1A6F1D84}" destId="{ABD6BEF8-3FB7-4E83-8932-E62EC2159B1C}" srcOrd="2" destOrd="0" parTransId="{2A48AC0C-C458-4F91-8F58-84CF44FD69CC}" sibTransId="{998335DE-7187-448B-A3B6-7434AE376D02}"/>
    <dgm:cxn modelId="{CD797619-D506-4E5D-B7F3-FBD0145F57DF}" type="presOf" srcId="{520EFC1E-A5E4-4DB3-87B1-DE7E5EC4D30C}" destId="{18A299AB-AE5B-4731-8873-6F84A9E22340}" srcOrd="0" destOrd="0" presId="urn:microsoft.com/office/officeart/2005/8/layout/hProcess9"/>
    <dgm:cxn modelId="{594DF828-B1AB-4840-B751-1F7F73F07805}" srcId="{556CC0DE-4EE7-4CB4-88C2-751D1A6F1D84}" destId="{C19A7516-868C-40F4-BF2D-2A72791DDD96}" srcOrd="0" destOrd="0" parTransId="{8ED4D092-BCAB-4806-A7C6-8DA4A5E3908F}" sibTransId="{5C7E95B7-1E68-46FD-8BB2-2E39E0ED239F}"/>
    <dgm:cxn modelId="{8B7DC035-1111-42CC-A4FB-6C897716FC7F}" type="presOf" srcId="{556CC0DE-4EE7-4CB4-88C2-751D1A6F1D84}" destId="{8D162415-FDB9-46BC-9E48-D12DCB19AF2A}" srcOrd="0" destOrd="0" presId="urn:microsoft.com/office/officeart/2005/8/layout/hProcess9"/>
    <dgm:cxn modelId="{8A6A4767-1A24-4941-AF6E-360EE5A45959}" srcId="{556CC0DE-4EE7-4CB4-88C2-751D1A6F1D84}" destId="{8523CEA0-F445-4AE2-8580-25810566A51E}" srcOrd="1" destOrd="0" parTransId="{51101EAB-0941-4858-B227-49CF22A2127C}" sibTransId="{07A14DA8-C5DF-446D-9FCF-CC5C5FBDE79B}"/>
    <dgm:cxn modelId="{1F848C74-99D9-4CCE-AA6C-854C2ABD7088}" type="presOf" srcId="{ABD6BEF8-3FB7-4E83-8932-E62EC2159B1C}" destId="{47AA29C8-7FDE-4DE3-96E2-6159A1B73662}" srcOrd="0" destOrd="0" presId="urn:microsoft.com/office/officeart/2005/8/layout/hProcess9"/>
    <dgm:cxn modelId="{F76BA178-7513-45E6-BA1E-0A77F8A41E0F}" type="presOf" srcId="{C19A7516-868C-40F4-BF2D-2A72791DDD96}" destId="{228F2EA8-A33F-4459-A5D5-8B467418D398}" srcOrd="0" destOrd="0" presId="urn:microsoft.com/office/officeart/2005/8/layout/hProcess9"/>
    <dgm:cxn modelId="{A8E4885A-C0CA-45ED-BAC8-0840D8D5B52C}" srcId="{556CC0DE-4EE7-4CB4-88C2-751D1A6F1D84}" destId="{520EFC1E-A5E4-4DB3-87B1-DE7E5EC4D30C}" srcOrd="3" destOrd="0" parTransId="{7B8F1C28-7519-4574-9182-B533611C11AF}" sibTransId="{0B8045E5-5B2A-4653-A95E-41349D3851A4}"/>
    <dgm:cxn modelId="{584275C8-2998-486C-8D94-F8754B17CE59}" type="presOf" srcId="{8523CEA0-F445-4AE2-8580-25810566A51E}" destId="{F57B1DD4-6EFA-4321-9E5F-3905E7CDCF74}" srcOrd="0" destOrd="0" presId="urn:microsoft.com/office/officeart/2005/8/layout/hProcess9"/>
    <dgm:cxn modelId="{154617EF-59B3-4F37-8BD7-5F75C0049429}" type="presParOf" srcId="{8D162415-FDB9-46BC-9E48-D12DCB19AF2A}" destId="{DF432CAA-6E00-4E9F-A1E3-D6B4CD4C6564}" srcOrd="0" destOrd="0" presId="urn:microsoft.com/office/officeart/2005/8/layout/hProcess9"/>
    <dgm:cxn modelId="{414C848E-8C5D-4041-A4C5-AD1EAD5877B8}" type="presParOf" srcId="{8D162415-FDB9-46BC-9E48-D12DCB19AF2A}" destId="{6D60FE5F-5DA3-4AEC-BA3D-C441FE4FD4B1}" srcOrd="1" destOrd="0" presId="urn:microsoft.com/office/officeart/2005/8/layout/hProcess9"/>
    <dgm:cxn modelId="{BEEAA525-C610-4B6F-B735-84D5368D80EC}" type="presParOf" srcId="{6D60FE5F-5DA3-4AEC-BA3D-C441FE4FD4B1}" destId="{228F2EA8-A33F-4459-A5D5-8B467418D398}" srcOrd="0" destOrd="0" presId="urn:microsoft.com/office/officeart/2005/8/layout/hProcess9"/>
    <dgm:cxn modelId="{FC6102E7-06A4-488D-BC7F-732D22DA66D6}" type="presParOf" srcId="{6D60FE5F-5DA3-4AEC-BA3D-C441FE4FD4B1}" destId="{88D4F17B-154B-45AB-8468-B897A88D56CB}" srcOrd="1" destOrd="0" presId="urn:microsoft.com/office/officeart/2005/8/layout/hProcess9"/>
    <dgm:cxn modelId="{A79BD771-6003-42C0-B90F-EC858FA52D16}" type="presParOf" srcId="{6D60FE5F-5DA3-4AEC-BA3D-C441FE4FD4B1}" destId="{F57B1DD4-6EFA-4321-9E5F-3905E7CDCF74}" srcOrd="2" destOrd="0" presId="urn:microsoft.com/office/officeart/2005/8/layout/hProcess9"/>
    <dgm:cxn modelId="{095DF8F5-6097-4AB9-97C6-EED86C05CD6C}" type="presParOf" srcId="{6D60FE5F-5DA3-4AEC-BA3D-C441FE4FD4B1}" destId="{50D1E0AE-0AE0-42C9-A767-BEF5040E7A89}" srcOrd="3" destOrd="0" presId="urn:microsoft.com/office/officeart/2005/8/layout/hProcess9"/>
    <dgm:cxn modelId="{41A7C1DD-B65D-42ED-AB36-E945A61C4675}" type="presParOf" srcId="{6D60FE5F-5DA3-4AEC-BA3D-C441FE4FD4B1}" destId="{47AA29C8-7FDE-4DE3-96E2-6159A1B73662}" srcOrd="4" destOrd="0" presId="urn:microsoft.com/office/officeart/2005/8/layout/hProcess9"/>
    <dgm:cxn modelId="{AAC345C7-9676-4692-988A-697248DAA752}" type="presParOf" srcId="{6D60FE5F-5DA3-4AEC-BA3D-C441FE4FD4B1}" destId="{271E3245-8B99-4BDB-A9E4-6E5EECB275CF}" srcOrd="5" destOrd="0" presId="urn:microsoft.com/office/officeart/2005/8/layout/hProcess9"/>
    <dgm:cxn modelId="{8CA5403B-C233-4B9A-AC28-1AF23AC06733}" type="presParOf" srcId="{6D60FE5F-5DA3-4AEC-BA3D-C441FE4FD4B1}" destId="{18A299AB-AE5B-4731-8873-6F84A9E2234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3FD8C-E685-4644-B46D-F538E0432D20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AA42DE7-7D22-4F65-838C-8E9C312A47B2}">
      <dgm:prSet/>
      <dgm:spPr/>
      <dgm:t>
        <a:bodyPr/>
        <a:lstStyle/>
        <a:p>
          <a:r>
            <a:rPr lang="en-GB" dirty="0"/>
            <a:t>Shared learning of clinical genetics and accessing of genomic databases </a:t>
          </a:r>
        </a:p>
      </dgm:t>
    </dgm:pt>
    <dgm:pt modelId="{D5083718-5DE2-4322-B067-D2C2A74C0D37}" type="parTrans" cxnId="{7ABFE255-E9A8-478A-BACD-C66EDDAFD1CF}">
      <dgm:prSet/>
      <dgm:spPr/>
      <dgm:t>
        <a:bodyPr/>
        <a:lstStyle/>
        <a:p>
          <a:endParaRPr lang="en-GB"/>
        </a:p>
      </dgm:t>
    </dgm:pt>
    <dgm:pt modelId="{72030FD3-E2E0-4882-865F-488503DBCCF9}" type="sibTrans" cxnId="{7ABFE255-E9A8-478A-BACD-C66EDDAFD1CF}">
      <dgm:prSet/>
      <dgm:spPr/>
      <dgm:t>
        <a:bodyPr/>
        <a:lstStyle/>
        <a:p>
          <a:endParaRPr lang="en-GB"/>
        </a:p>
      </dgm:t>
    </dgm:pt>
    <dgm:pt modelId="{13853DB3-4E71-4D86-8AD3-0ACB3DF6B70B}">
      <dgm:prSet/>
      <dgm:spPr/>
      <dgm:t>
        <a:bodyPr/>
        <a:lstStyle/>
        <a:p>
          <a:r>
            <a:rPr lang="en-GB" dirty="0"/>
            <a:t>Outline design of CDS for clinical scientists</a:t>
          </a:r>
        </a:p>
      </dgm:t>
    </dgm:pt>
    <dgm:pt modelId="{B4877EA9-5BA0-404E-B58E-5C28F1148D80}" type="parTrans" cxnId="{FA84F99B-A915-4604-8F0F-9C569BB60943}">
      <dgm:prSet/>
      <dgm:spPr/>
      <dgm:t>
        <a:bodyPr/>
        <a:lstStyle/>
        <a:p>
          <a:endParaRPr lang="en-GB"/>
        </a:p>
      </dgm:t>
    </dgm:pt>
    <dgm:pt modelId="{C0E811A4-C400-4423-B586-E57A3D21D4CF}" type="sibTrans" cxnId="{FA84F99B-A915-4604-8F0F-9C569BB60943}">
      <dgm:prSet/>
      <dgm:spPr/>
      <dgm:t>
        <a:bodyPr/>
        <a:lstStyle/>
        <a:p>
          <a:endParaRPr lang="en-GB"/>
        </a:p>
      </dgm:t>
    </dgm:pt>
    <dgm:pt modelId="{86DF2904-6C5D-4AF6-8799-9D92571D9C8C}">
      <dgm:prSet/>
      <dgm:spPr/>
      <dgm:t>
        <a:bodyPr/>
        <a:lstStyle/>
        <a:p>
          <a:r>
            <a:rPr lang="en-GB" dirty="0"/>
            <a:t>Implementation of programmatic query of genomic database</a:t>
          </a:r>
        </a:p>
      </dgm:t>
    </dgm:pt>
    <dgm:pt modelId="{F4735F72-C28D-4AA1-84B5-CA36B10F3D51}" type="parTrans" cxnId="{D7170745-320D-46BD-8784-17A108F1BE9C}">
      <dgm:prSet/>
      <dgm:spPr/>
      <dgm:t>
        <a:bodyPr/>
        <a:lstStyle/>
        <a:p>
          <a:endParaRPr lang="en-GB"/>
        </a:p>
      </dgm:t>
    </dgm:pt>
    <dgm:pt modelId="{3C2BF25A-42EA-40E2-A09E-2C7A7349A3B0}" type="sibTrans" cxnId="{D7170745-320D-46BD-8784-17A108F1BE9C}">
      <dgm:prSet/>
      <dgm:spPr/>
      <dgm:t>
        <a:bodyPr/>
        <a:lstStyle/>
        <a:p>
          <a:endParaRPr lang="en-GB"/>
        </a:p>
      </dgm:t>
    </dgm:pt>
    <dgm:pt modelId="{4D67408A-8DF0-4EAA-847F-51D4FF2F7F07}">
      <dgm:prSet/>
      <dgm:spPr/>
      <dgm:t>
        <a:bodyPr/>
        <a:lstStyle/>
        <a:p>
          <a:r>
            <a:rPr lang="en-GB" dirty="0"/>
            <a:t>Implementation of processing variants and prototype front end  histogram generation.</a:t>
          </a:r>
        </a:p>
      </dgm:t>
    </dgm:pt>
    <dgm:pt modelId="{C76E744E-67FC-4CCA-A092-A8127A0E4AF9}" type="parTrans" cxnId="{22F8E478-EFB2-409A-8A4B-A21333034C69}">
      <dgm:prSet/>
      <dgm:spPr/>
      <dgm:t>
        <a:bodyPr/>
        <a:lstStyle/>
        <a:p>
          <a:endParaRPr lang="en-GB"/>
        </a:p>
      </dgm:t>
    </dgm:pt>
    <dgm:pt modelId="{34F79BFA-9943-4A40-A6BC-5740990D4D14}" type="sibTrans" cxnId="{22F8E478-EFB2-409A-8A4B-A21333034C69}">
      <dgm:prSet/>
      <dgm:spPr/>
      <dgm:t>
        <a:bodyPr/>
        <a:lstStyle/>
        <a:p>
          <a:endParaRPr lang="en-GB"/>
        </a:p>
      </dgm:t>
    </dgm:pt>
    <dgm:pt modelId="{12298738-92B0-4887-A718-BCF2AA485FAB}" type="pres">
      <dgm:prSet presAssocID="{A8A3FD8C-E685-4644-B46D-F538E0432D20}" presName="linearFlow" presStyleCnt="0">
        <dgm:presLayoutVars>
          <dgm:dir/>
          <dgm:resizeHandles val="exact"/>
        </dgm:presLayoutVars>
      </dgm:prSet>
      <dgm:spPr/>
    </dgm:pt>
    <dgm:pt modelId="{364BD97D-4E00-496A-80C6-9E902B269561}" type="pres">
      <dgm:prSet presAssocID="{7AA42DE7-7D22-4F65-838C-8E9C312A47B2}" presName="composite" presStyleCnt="0"/>
      <dgm:spPr/>
    </dgm:pt>
    <dgm:pt modelId="{40CC339C-B64E-455B-A1B2-820B1E8FD16E}" type="pres">
      <dgm:prSet presAssocID="{7AA42DE7-7D22-4F65-838C-8E9C312A47B2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DB4876F-FC91-425F-8055-CBAB9B1CF7C0}" type="pres">
      <dgm:prSet presAssocID="{7AA42DE7-7D22-4F65-838C-8E9C312A47B2}" presName="txShp" presStyleLbl="node1" presStyleIdx="0" presStyleCnt="4">
        <dgm:presLayoutVars>
          <dgm:bulletEnabled val="1"/>
        </dgm:presLayoutVars>
      </dgm:prSet>
      <dgm:spPr/>
    </dgm:pt>
    <dgm:pt modelId="{0E85C79B-3C92-4F95-B3F1-FAE4A26B3A76}" type="pres">
      <dgm:prSet presAssocID="{72030FD3-E2E0-4882-865F-488503DBCCF9}" presName="spacing" presStyleCnt="0"/>
      <dgm:spPr/>
    </dgm:pt>
    <dgm:pt modelId="{DBDD420F-34E4-4587-9C20-CCF8F873488E}" type="pres">
      <dgm:prSet presAssocID="{13853DB3-4E71-4D86-8AD3-0ACB3DF6B70B}" presName="composite" presStyleCnt="0"/>
      <dgm:spPr/>
    </dgm:pt>
    <dgm:pt modelId="{E6B1ED60-4073-4D40-8915-C03BA60B7D36}" type="pres">
      <dgm:prSet presAssocID="{13853DB3-4E71-4D86-8AD3-0ACB3DF6B70B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4712651-C361-4E08-AF60-FB82EE596D43}" type="pres">
      <dgm:prSet presAssocID="{13853DB3-4E71-4D86-8AD3-0ACB3DF6B70B}" presName="txShp" presStyleLbl="node1" presStyleIdx="1" presStyleCnt="4">
        <dgm:presLayoutVars>
          <dgm:bulletEnabled val="1"/>
        </dgm:presLayoutVars>
      </dgm:prSet>
      <dgm:spPr/>
    </dgm:pt>
    <dgm:pt modelId="{ED78BB95-A5DD-46B7-9C8E-FD64686BFF1A}" type="pres">
      <dgm:prSet presAssocID="{C0E811A4-C400-4423-B586-E57A3D21D4CF}" presName="spacing" presStyleCnt="0"/>
      <dgm:spPr/>
    </dgm:pt>
    <dgm:pt modelId="{0CAF8AA7-4CFC-40F8-BD49-85C89E1020DD}" type="pres">
      <dgm:prSet presAssocID="{86DF2904-6C5D-4AF6-8799-9D92571D9C8C}" presName="composite" presStyleCnt="0"/>
      <dgm:spPr/>
    </dgm:pt>
    <dgm:pt modelId="{B0FF9598-C4DB-46E3-BCC3-0C8A473196AC}" type="pres">
      <dgm:prSet presAssocID="{86DF2904-6C5D-4AF6-8799-9D92571D9C8C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DE2E91-F32E-45D3-816F-FF2CFCD9C006}" type="pres">
      <dgm:prSet presAssocID="{86DF2904-6C5D-4AF6-8799-9D92571D9C8C}" presName="txShp" presStyleLbl="node1" presStyleIdx="2" presStyleCnt="4">
        <dgm:presLayoutVars>
          <dgm:bulletEnabled val="1"/>
        </dgm:presLayoutVars>
      </dgm:prSet>
      <dgm:spPr/>
    </dgm:pt>
    <dgm:pt modelId="{B51B6259-1DBD-474B-905F-76FA16D0F5B8}" type="pres">
      <dgm:prSet presAssocID="{3C2BF25A-42EA-40E2-A09E-2C7A7349A3B0}" presName="spacing" presStyleCnt="0"/>
      <dgm:spPr/>
    </dgm:pt>
    <dgm:pt modelId="{3A8C1B1F-DECE-400D-BEB7-C5D36FAAC9E3}" type="pres">
      <dgm:prSet presAssocID="{4D67408A-8DF0-4EAA-847F-51D4FF2F7F07}" presName="composite" presStyleCnt="0"/>
      <dgm:spPr/>
    </dgm:pt>
    <dgm:pt modelId="{57DB008C-DA7A-4A06-8C1E-6A236C781506}" type="pres">
      <dgm:prSet presAssocID="{4D67408A-8DF0-4EAA-847F-51D4FF2F7F0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969E32FC-C004-4DA9-9C73-AB395319F178}" type="pres">
      <dgm:prSet presAssocID="{4D67408A-8DF0-4EAA-847F-51D4FF2F7F07}" presName="txShp" presStyleLbl="node1" presStyleIdx="3" presStyleCnt="4">
        <dgm:presLayoutVars>
          <dgm:bulletEnabled val="1"/>
        </dgm:presLayoutVars>
      </dgm:prSet>
      <dgm:spPr/>
    </dgm:pt>
  </dgm:ptLst>
  <dgm:cxnLst>
    <dgm:cxn modelId="{1F80FD0F-4E5B-4D67-A6F6-C008578715F2}" type="presOf" srcId="{7AA42DE7-7D22-4F65-838C-8E9C312A47B2}" destId="{DDB4876F-FC91-425F-8055-CBAB9B1CF7C0}" srcOrd="0" destOrd="0" presId="urn:microsoft.com/office/officeart/2005/8/layout/vList3"/>
    <dgm:cxn modelId="{B642531B-CF05-44C1-8C97-F0262B83DD9D}" type="presOf" srcId="{A8A3FD8C-E685-4644-B46D-F538E0432D20}" destId="{12298738-92B0-4887-A718-BCF2AA485FAB}" srcOrd="0" destOrd="0" presId="urn:microsoft.com/office/officeart/2005/8/layout/vList3"/>
    <dgm:cxn modelId="{D7170745-320D-46BD-8784-17A108F1BE9C}" srcId="{A8A3FD8C-E685-4644-B46D-F538E0432D20}" destId="{86DF2904-6C5D-4AF6-8799-9D92571D9C8C}" srcOrd="2" destOrd="0" parTransId="{F4735F72-C28D-4AA1-84B5-CA36B10F3D51}" sibTransId="{3C2BF25A-42EA-40E2-A09E-2C7A7349A3B0}"/>
    <dgm:cxn modelId="{7ABFE255-E9A8-478A-BACD-C66EDDAFD1CF}" srcId="{A8A3FD8C-E685-4644-B46D-F538E0432D20}" destId="{7AA42DE7-7D22-4F65-838C-8E9C312A47B2}" srcOrd="0" destOrd="0" parTransId="{D5083718-5DE2-4322-B067-D2C2A74C0D37}" sibTransId="{72030FD3-E2E0-4882-865F-488503DBCCF9}"/>
    <dgm:cxn modelId="{22F8E478-EFB2-409A-8A4B-A21333034C69}" srcId="{A8A3FD8C-E685-4644-B46D-F538E0432D20}" destId="{4D67408A-8DF0-4EAA-847F-51D4FF2F7F07}" srcOrd="3" destOrd="0" parTransId="{C76E744E-67FC-4CCA-A092-A8127A0E4AF9}" sibTransId="{34F79BFA-9943-4A40-A6BC-5740990D4D14}"/>
    <dgm:cxn modelId="{1F0D6F84-5333-4F4F-B919-98B27AAA8E86}" type="presOf" srcId="{4D67408A-8DF0-4EAA-847F-51D4FF2F7F07}" destId="{969E32FC-C004-4DA9-9C73-AB395319F178}" srcOrd="0" destOrd="0" presId="urn:microsoft.com/office/officeart/2005/8/layout/vList3"/>
    <dgm:cxn modelId="{FA84F99B-A915-4604-8F0F-9C569BB60943}" srcId="{A8A3FD8C-E685-4644-B46D-F538E0432D20}" destId="{13853DB3-4E71-4D86-8AD3-0ACB3DF6B70B}" srcOrd="1" destOrd="0" parTransId="{B4877EA9-5BA0-404E-B58E-5C28F1148D80}" sibTransId="{C0E811A4-C400-4423-B586-E57A3D21D4CF}"/>
    <dgm:cxn modelId="{0A89E4A2-61EA-4C5C-A678-90E21C9C1E5F}" type="presOf" srcId="{13853DB3-4E71-4D86-8AD3-0ACB3DF6B70B}" destId="{14712651-C361-4E08-AF60-FB82EE596D43}" srcOrd="0" destOrd="0" presId="urn:microsoft.com/office/officeart/2005/8/layout/vList3"/>
    <dgm:cxn modelId="{DC65B2FB-5D4E-4627-9B11-76667FC03474}" type="presOf" srcId="{86DF2904-6C5D-4AF6-8799-9D92571D9C8C}" destId="{E7DE2E91-F32E-45D3-816F-FF2CFCD9C006}" srcOrd="0" destOrd="0" presId="urn:microsoft.com/office/officeart/2005/8/layout/vList3"/>
    <dgm:cxn modelId="{A43BC8B8-840D-4FF9-A049-B3B296D245BE}" type="presParOf" srcId="{12298738-92B0-4887-A718-BCF2AA485FAB}" destId="{364BD97D-4E00-496A-80C6-9E902B269561}" srcOrd="0" destOrd="0" presId="urn:microsoft.com/office/officeart/2005/8/layout/vList3"/>
    <dgm:cxn modelId="{3191D066-DAC7-41C5-A2EC-B74C8EFE0268}" type="presParOf" srcId="{364BD97D-4E00-496A-80C6-9E902B269561}" destId="{40CC339C-B64E-455B-A1B2-820B1E8FD16E}" srcOrd="0" destOrd="0" presId="urn:microsoft.com/office/officeart/2005/8/layout/vList3"/>
    <dgm:cxn modelId="{A37D25C5-EE5A-477F-B857-9F0BE9ADAACC}" type="presParOf" srcId="{364BD97D-4E00-496A-80C6-9E902B269561}" destId="{DDB4876F-FC91-425F-8055-CBAB9B1CF7C0}" srcOrd="1" destOrd="0" presId="urn:microsoft.com/office/officeart/2005/8/layout/vList3"/>
    <dgm:cxn modelId="{2F47E9CE-D88D-443C-9B2D-0A9E57DC0E9B}" type="presParOf" srcId="{12298738-92B0-4887-A718-BCF2AA485FAB}" destId="{0E85C79B-3C92-4F95-B3F1-FAE4A26B3A76}" srcOrd="1" destOrd="0" presId="urn:microsoft.com/office/officeart/2005/8/layout/vList3"/>
    <dgm:cxn modelId="{44076F1D-C4A4-4E33-BD54-DCBEF90BB921}" type="presParOf" srcId="{12298738-92B0-4887-A718-BCF2AA485FAB}" destId="{DBDD420F-34E4-4587-9C20-CCF8F873488E}" srcOrd="2" destOrd="0" presId="urn:microsoft.com/office/officeart/2005/8/layout/vList3"/>
    <dgm:cxn modelId="{BB958BB0-F275-4C52-837B-3E89399CD3A2}" type="presParOf" srcId="{DBDD420F-34E4-4587-9C20-CCF8F873488E}" destId="{E6B1ED60-4073-4D40-8915-C03BA60B7D36}" srcOrd="0" destOrd="0" presId="urn:microsoft.com/office/officeart/2005/8/layout/vList3"/>
    <dgm:cxn modelId="{2AA4A6A0-967D-437C-89D6-6EA48AA00200}" type="presParOf" srcId="{DBDD420F-34E4-4587-9C20-CCF8F873488E}" destId="{14712651-C361-4E08-AF60-FB82EE596D43}" srcOrd="1" destOrd="0" presId="urn:microsoft.com/office/officeart/2005/8/layout/vList3"/>
    <dgm:cxn modelId="{49907ED2-A1A1-44A4-B192-282DF8332331}" type="presParOf" srcId="{12298738-92B0-4887-A718-BCF2AA485FAB}" destId="{ED78BB95-A5DD-46B7-9C8E-FD64686BFF1A}" srcOrd="3" destOrd="0" presId="urn:microsoft.com/office/officeart/2005/8/layout/vList3"/>
    <dgm:cxn modelId="{9B3691E8-BA2F-4812-A07B-C5E13004B69E}" type="presParOf" srcId="{12298738-92B0-4887-A718-BCF2AA485FAB}" destId="{0CAF8AA7-4CFC-40F8-BD49-85C89E1020DD}" srcOrd="4" destOrd="0" presId="urn:microsoft.com/office/officeart/2005/8/layout/vList3"/>
    <dgm:cxn modelId="{587B7B06-8B47-4C9E-835D-D53A072101C2}" type="presParOf" srcId="{0CAF8AA7-4CFC-40F8-BD49-85C89E1020DD}" destId="{B0FF9598-C4DB-46E3-BCC3-0C8A473196AC}" srcOrd="0" destOrd="0" presId="urn:microsoft.com/office/officeart/2005/8/layout/vList3"/>
    <dgm:cxn modelId="{2CAFBB17-72E2-42F1-9006-06150E6933C5}" type="presParOf" srcId="{0CAF8AA7-4CFC-40F8-BD49-85C89E1020DD}" destId="{E7DE2E91-F32E-45D3-816F-FF2CFCD9C006}" srcOrd="1" destOrd="0" presId="urn:microsoft.com/office/officeart/2005/8/layout/vList3"/>
    <dgm:cxn modelId="{B14ECFE1-0B4C-4CD3-B1F8-3ACAFF425DE6}" type="presParOf" srcId="{12298738-92B0-4887-A718-BCF2AA485FAB}" destId="{B51B6259-1DBD-474B-905F-76FA16D0F5B8}" srcOrd="5" destOrd="0" presId="urn:microsoft.com/office/officeart/2005/8/layout/vList3"/>
    <dgm:cxn modelId="{B1453B09-8ABE-4DE7-8830-5A8022416D98}" type="presParOf" srcId="{12298738-92B0-4887-A718-BCF2AA485FAB}" destId="{3A8C1B1F-DECE-400D-BEB7-C5D36FAAC9E3}" srcOrd="6" destOrd="0" presId="urn:microsoft.com/office/officeart/2005/8/layout/vList3"/>
    <dgm:cxn modelId="{578CDF1F-4468-4436-89D5-55EDFA9DB624}" type="presParOf" srcId="{3A8C1B1F-DECE-400D-BEB7-C5D36FAAC9E3}" destId="{57DB008C-DA7A-4A06-8C1E-6A236C781506}" srcOrd="0" destOrd="0" presId="urn:microsoft.com/office/officeart/2005/8/layout/vList3"/>
    <dgm:cxn modelId="{B8B95BAE-9EED-440D-98B1-AC73CA501AD1}" type="presParOf" srcId="{3A8C1B1F-DECE-400D-BEB7-C5D36FAAC9E3}" destId="{969E32FC-C004-4DA9-9C73-AB395319F1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32CAA-6E00-4E9F-A1E3-D6B4CD4C656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F2EA8-A33F-4459-A5D5-8B467418D398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Patient given diagnosis and referred for DNA test.</a:t>
          </a:r>
          <a:endParaRPr lang="en-GB" sz="2400" kern="1200"/>
        </a:p>
      </dsp:txBody>
      <dsp:txXfrm>
        <a:off x="90228" y="1390367"/>
        <a:ext cx="2361411" cy="1570603"/>
      </dsp:txXfrm>
    </dsp:sp>
    <dsp:sp modelId="{F57B1DD4-6EFA-4321-9E5F-3905E7CDCF74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Clinical scientist selects gene panel relevant to disease referral. </a:t>
          </a:r>
          <a:endParaRPr lang="en-GB" sz="2400" kern="1200"/>
        </a:p>
      </dsp:txBody>
      <dsp:txXfrm>
        <a:off x="2748139" y="1390367"/>
        <a:ext cx="2361411" cy="1570603"/>
      </dsp:txXfrm>
    </dsp:sp>
    <dsp:sp modelId="{47AA29C8-7FDE-4DE3-96E2-6159A1B73662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Clinical scientist interprets gene panel sequences.</a:t>
          </a:r>
          <a:endParaRPr lang="en-GB" sz="2400" kern="1200"/>
        </a:p>
      </dsp:txBody>
      <dsp:txXfrm>
        <a:off x="5406049" y="1390367"/>
        <a:ext cx="2361411" cy="1570603"/>
      </dsp:txXfrm>
    </dsp:sp>
    <dsp:sp modelId="{18A299AB-AE5B-4731-8873-6F84A9E22340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Knowledge events require reviewing gene panels</a:t>
          </a:r>
          <a:endParaRPr lang="en-GB" sz="2400" kern="1200"/>
        </a:p>
      </dsp:txBody>
      <dsp:txXfrm>
        <a:off x="8063959" y="1390367"/>
        <a:ext cx="236141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876F-FC91-425F-8055-CBAB9B1CF7C0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Shared learning of clinical genetics and accessing of genomic databases </a:t>
          </a:r>
        </a:p>
      </dsp:txBody>
      <dsp:txXfrm rot="10800000">
        <a:off x="2205143" y="3129"/>
        <a:ext cx="6770984" cy="887561"/>
      </dsp:txXfrm>
    </dsp:sp>
    <dsp:sp modelId="{40CC339C-B64E-455B-A1B2-820B1E8FD16E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12651-C361-4E08-AF60-FB82EE596D43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Outline design of CDS for clinical scientists</a:t>
          </a:r>
        </a:p>
      </dsp:txBody>
      <dsp:txXfrm rot="10800000">
        <a:off x="2205143" y="1155635"/>
        <a:ext cx="6770984" cy="887561"/>
      </dsp:txXfrm>
    </dsp:sp>
    <dsp:sp modelId="{E6B1ED60-4073-4D40-8915-C03BA60B7D36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E2E91-F32E-45D3-816F-FF2CFCD9C006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Implementation of programmatic query of genomic database</a:t>
          </a:r>
        </a:p>
      </dsp:txBody>
      <dsp:txXfrm rot="10800000">
        <a:off x="2205143" y="2308140"/>
        <a:ext cx="6770984" cy="887561"/>
      </dsp:txXfrm>
    </dsp:sp>
    <dsp:sp modelId="{B0FF9598-C4DB-46E3-BCC3-0C8A473196AC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E32FC-C004-4DA9-9C73-AB395319F178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Implementation of processing variants and prototype front end  histogram generation.</a:t>
          </a:r>
        </a:p>
      </dsp:txBody>
      <dsp:txXfrm rot="10800000">
        <a:off x="2205143" y="3460646"/>
        <a:ext cx="6770984" cy="887561"/>
      </dsp:txXfrm>
    </dsp:sp>
    <dsp:sp modelId="{57DB008C-DA7A-4A06-8C1E-6A236C781506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DDB6-4DA9-4A90-9408-1DD1625E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4692E-846B-461F-82D6-E95A5F8AE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6DDC-3159-464B-9C5B-BD9D3D7B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22D7-7C25-43C1-9828-10A0CF8A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4681-AC72-407C-A7B0-7F9355A0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D1D8-AD60-4EB9-BE73-6EF8FE98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93A0D-6453-4370-AB25-E615027A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F5C9-E844-4D37-B319-CC261DA8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BE98-5773-4F02-A0F9-C3FB6A7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404E-444A-4AB5-A416-C5C3DF4B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64F5F-ED07-495E-A415-FB7453D4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5D9B7-8E83-4C16-8511-7A267F24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7331-C9CD-4278-BCF0-1D9FC3B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95A4-BEE7-4FE0-BC97-26D75613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BBAE-D88E-4417-80F6-84768FB0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C664-7A96-4C2A-ABD6-06B3F9F7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78A8-44DF-4EB9-8CA3-6E971204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4C8D-025A-4B58-8CF9-A2564B0E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753A-2951-4EB9-96BD-B154FAC1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CF3D-808D-4A14-8D59-2EE57C6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6816-0EF8-4A79-A834-20312BD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4A74-E256-4434-A8A0-9C9A5DA3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7B20-BDEA-4FA3-9944-E4955730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11E2-59F4-4D21-BA0E-C39ED1D9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C736-5AD7-45E4-83E5-E32CA0E5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6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4E66-939D-4C77-8A1B-73F3A323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60B3-F4FD-47AC-BB4D-BAA5AE497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6383-C4BD-48BD-A0B4-A2AF0284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4A01-3EB3-4F95-B0E1-321141A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ED1A-7654-496E-980D-0F466947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F7D8-965A-46AF-85FE-42EE99C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DFC9-81DB-4749-AA3E-64F55628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1D5F-361C-4A56-82A8-18E8DD6F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5D893-8F15-41C2-A212-C16E3D6F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7516B-5678-4B7E-A7A3-DBB68ADEA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62B52-99BA-4726-ADF8-F0D64F5DD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C073B-43B1-4FA3-A787-7B85D630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ED849-F3D9-4906-9FF5-A22837DF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B31B4-8A84-42FE-A241-86D0B12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C799-2604-4912-870A-3E326B91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D33F-C87B-499B-87AA-6225ECAC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AF193-FDAD-466D-B665-5D25909D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5067-688D-4F04-9A63-0BF88BC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4C606-529D-4774-A004-22C5F7EE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68A85-1332-4293-B99A-C7E955AA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10AEC-ACEA-45D8-B4F5-528BB14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1E65-B401-46F7-B1F9-CC52E1BA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C6D9-2835-484B-8ED9-B5DC4474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3F1A9-E598-4AF3-81A4-BEDCBF26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40D2-EAEA-4321-A759-AADA73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FE66-606F-40B9-AD7D-2DABF824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F5EA-5D3E-4A6B-B16D-92F0DF4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4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36A-25D7-407F-9CBE-3EE37929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48D4F-B43F-4F03-BE9C-0F8596406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164F-B5EB-4159-BC3D-746816C1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A4055-A774-4E3B-BB55-C40A5757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2382-7BAA-40CE-940F-C150B50F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F849-8233-4B4D-84D2-34E132DF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B1262-2BDD-4CC8-9EFA-00475EFC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5F507-DDBC-46D7-832B-CF28CE4D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1327-5D5D-42C8-AACF-177907A6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B737-E867-4BBF-9686-B0F8ADB1867E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9331-40AE-46CE-9402-C91B0BA36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A8F3-CB35-4E1A-9BF9-7B480025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78F1-1B67-46B0-8BE1-CDFB0EF91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49">
            <a:extLst>
              <a:ext uri="{FF2B5EF4-FFF2-40B4-BE49-F238E27FC236}">
                <a16:creationId xmlns:a16="http://schemas.microsoft.com/office/drawing/2014/main" id="{A27B6B1B-8F74-4E8E-BE29-95744BE50E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99687" y="423290"/>
            <a:ext cx="7020000" cy="7020000"/>
          </a:xfrm>
          <a:prstGeom prst="ellipse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AFF1D-53A0-4914-90B5-70726638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07" y="661851"/>
            <a:ext cx="4256327" cy="2445173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GB" sz="3200" i="1" dirty="0">
                <a:solidFill>
                  <a:srgbClr val="FFFFFF"/>
                </a:solidFill>
              </a:rPr>
              <a:t>Christian Moller</a:t>
            </a:r>
          </a:p>
          <a:p>
            <a:pPr algn="l"/>
            <a:r>
              <a:rPr lang="en-GB" sz="3200" i="1" dirty="0">
                <a:solidFill>
                  <a:srgbClr val="FFFFFF"/>
                </a:solidFill>
              </a:rPr>
              <a:t>Alison </a:t>
            </a:r>
            <a:r>
              <a:rPr lang="en-GB" sz="3200" i="1" dirty="0" err="1">
                <a:solidFill>
                  <a:srgbClr val="FFFFFF"/>
                </a:solidFill>
              </a:rPr>
              <a:t>Aird</a:t>
            </a:r>
            <a:endParaRPr lang="en-GB" sz="3200" i="1" dirty="0">
              <a:solidFill>
                <a:srgbClr val="FFFFFF"/>
              </a:solidFill>
            </a:endParaRPr>
          </a:p>
          <a:p>
            <a:pPr algn="l"/>
            <a:r>
              <a:rPr lang="en-GB" sz="3200" i="1" dirty="0">
                <a:solidFill>
                  <a:srgbClr val="FFFFFF"/>
                </a:solidFill>
              </a:rPr>
              <a:t>Jonathan Smellie</a:t>
            </a:r>
          </a:p>
          <a:p>
            <a:pPr algn="l"/>
            <a:r>
              <a:rPr lang="en-GB" sz="3200" i="1" dirty="0">
                <a:solidFill>
                  <a:srgbClr val="FFFFFF"/>
                </a:solidFill>
              </a:rPr>
              <a:t>Ian Poole</a:t>
            </a:r>
          </a:p>
          <a:p>
            <a:pPr algn="l"/>
            <a:endParaRPr lang="en-GB" sz="20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2DEFA8-2027-452B-9208-D820655E5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5689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29F9E-254D-41A7-A656-4DB010F11F39}"/>
              </a:ext>
            </a:extLst>
          </p:cNvPr>
          <p:cNvSpPr txBox="1"/>
          <p:nvPr/>
        </p:nvSpPr>
        <p:spPr>
          <a:xfrm>
            <a:off x="499700" y="3887825"/>
            <a:ext cx="4793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clinical setting, genetic diseases are complex. </a:t>
            </a:r>
          </a:p>
          <a:p>
            <a:endParaRPr lang="en-GB" dirty="0"/>
          </a:p>
          <a:p>
            <a:r>
              <a:rPr lang="en-GB" dirty="0"/>
              <a:t>A critical element of a genetic test is the selection of an appropriate panel of genes to be sequenced. </a:t>
            </a:r>
          </a:p>
          <a:p>
            <a:endParaRPr lang="en-GB" dirty="0"/>
          </a:p>
          <a:p>
            <a:r>
              <a:rPr lang="en-GB" dirty="0"/>
              <a:t>Our product, </a:t>
            </a:r>
            <a:r>
              <a:rPr lang="en-GB" i="1" dirty="0" err="1"/>
              <a:t>Genovate</a:t>
            </a:r>
            <a:r>
              <a:rPr lang="en-GB" i="1" dirty="0"/>
              <a:t>, </a:t>
            </a:r>
            <a:r>
              <a:rPr lang="en-GB" dirty="0"/>
              <a:t>automates the process of gene panel curation.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0367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7FFE83-6F79-4694-A28E-04CBF87F4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141342"/>
              </p:ext>
            </p:extLst>
          </p:nvPr>
        </p:nvGraphicFramePr>
        <p:xfrm>
          <a:off x="916578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560E9-3396-4DDA-9ACB-FA48437723F2}"/>
              </a:ext>
            </a:extLst>
          </p:cNvPr>
          <p:cNvSpPr/>
          <p:nvPr/>
        </p:nvSpPr>
        <p:spPr>
          <a:xfrm>
            <a:off x="230457" y="618115"/>
            <a:ext cx="11731086" cy="775323"/>
          </a:xfrm>
          <a:prstGeom prst="round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Medical Genetics NHS Workflow</a:t>
            </a:r>
            <a:endParaRPr lang="en-GB" sz="3600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A845762-EF11-424E-99A8-40638169C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4474" y="4197014"/>
            <a:ext cx="1053986" cy="9824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E0A2721-8C03-4337-8C16-8F11ECDEE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68" y="4190491"/>
            <a:ext cx="1053986" cy="988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92339-02B3-4283-8E62-BF962BB34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49" y="4125438"/>
            <a:ext cx="1053986" cy="1053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9DCC30-4A1B-4B21-8F98-0A63586A9B0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8" t="5582" r="10247" b="37408"/>
          <a:stretch/>
        </p:blipFill>
        <p:spPr>
          <a:xfrm>
            <a:off x="9416738" y="4157964"/>
            <a:ext cx="1520082" cy="1053986"/>
          </a:xfrm>
          <a:prstGeom prst="rect">
            <a:avLst/>
          </a:prstGeom>
        </p:spPr>
      </p:pic>
      <p:sp>
        <p:nvSpPr>
          <p:cNvPr id="15" name="Rectangle 40">
            <a:extLst>
              <a:ext uri="{FF2B5EF4-FFF2-40B4-BE49-F238E27FC236}">
                <a16:creationId xmlns:a16="http://schemas.microsoft.com/office/drawing/2014/main" id="{DACF68E4-E79E-4E54-A4EA-D27C94F57D9D}"/>
              </a:ext>
            </a:extLst>
          </p:cNvPr>
          <p:cNvSpPr/>
          <p:nvPr/>
        </p:nvSpPr>
        <p:spPr>
          <a:xfrm>
            <a:off x="2322983" y="1500607"/>
            <a:ext cx="6815080" cy="775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Gene panels are a list of genes which are considered clinically relevant to a class of diagnoses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1D9EEDF3-3ED0-495C-81E1-93EB5AA90578}"/>
              </a:ext>
            </a:extLst>
          </p:cNvPr>
          <p:cNvSpPr/>
          <p:nvPr/>
        </p:nvSpPr>
        <p:spPr>
          <a:xfrm>
            <a:off x="2688460" y="5992841"/>
            <a:ext cx="6815080" cy="775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This manual process is labour intensive and time consuming!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5FEF3D-388B-4C56-AA5F-0DA978757181}"/>
              </a:ext>
            </a:extLst>
          </p:cNvPr>
          <p:cNvCxnSpPr>
            <a:cxnSpLocks/>
          </p:cNvCxnSpPr>
          <p:nvPr/>
        </p:nvCxnSpPr>
        <p:spPr>
          <a:xfrm flipH="1">
            <a:off x="5869579" y="2275930"/>
            <a:ext cx="304799" cy="48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0">
            <a:extLst>
              <a:ext uri="{FF2B5EF4-FFF2-40B4-BE49-F238E27FC236}">
                <a16:creationId xmlns:a16="http://schemas.microsoft.com/office/drawing/2014/main" id="{44E6F5B8-3576-4AB8-A417-A4196B86BD26}"/>
              </a:ext>
            </a:extLst>
          </p:cNvPr>
          <p:cNvSpPr/>
          <p:nvPr/>
        </p:nvSpPr>
        <p:spPr>
          <a:xfrm>
            <a:off x="114884" y="931550"/>
            <a:ext cx="4732430" cy="1528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u="sng" dirty="0" err="1">
                <a:solidFill>
                  <a:schemeClr val="tx1"/>
                </a:solidFill>
              </a:rPr>
              <a:t>Genovate</a:t>
            </a:r>
            <a:r>
              <a:rPr lang="en-GB" sz="2000" b="1" u="sng" dirty="0">
                <a:solidFill>
                  <a:schemeClr val="tx1"/>
                </a:solidFill>
              </a:rPr>
              <a:t> User 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A Clinical Scientist maintains gene panels 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CCBD42F1-65FD-4896-8C1C-75FD0698B296}"/>
              </a:ext>
            </a:extLst>
          </p:cNvPr>
          <p:cNvSpPr/>
          <p:nvPr/>
        </p:nvSpPr>
        <p:spPr>
          <a:xfrm>
            <a:off x="307196" y="2815520"/>
            <a:ext cx="4347806" cy="3490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u="sng" dirty="0">
              <a:solidFill>
                <a:schemeClr val="tx1"/>
              </a:solidFill>
            </a:endParaRPr>
          </a:p>
          <a:p>
            <a:pPr algn="ctr"/>
            <a:r>
              <a:rPr lang="en-GB" sz="2400" b="1" u="sng" dirty="0">
                <a:solidFill>
                  <a:schemeClr val="tx1"/>
                </a:solidFill>
              </a:rPr>
              <a:t>What for?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Up to date list of disease specific genes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Interrogation of genomic databases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Reducing clinical interpretation time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(expected time saving ~ 25%)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FD0EB0F-84FD-45D0-9AF9-96E012992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" r="1974"/>
          <a:stretch/>
        </p:blipFill>
        <p:spPr>
          <a:xfrm>
            <a:off x="5007340" y="1163463"/>
            <a:ext cx="7034943" cy="54168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3" name="Rectangle 40">
            <a:extLst>
              <a:ext uri="{FF2B5EF4-FFF2-40B4-BE49-F238E27FC236}">
                <a16:creationId xmlns:a16="http://schemas.microsoft.com/office/drawing/2014/main" id="{C4FD73B1-91BA-4A61-B36E-74B2F81B1E6E}"/>
              </a:ext>
            </a:extLst>
          </p:cNvPr>
          <p:cNvSpPr/>
          <p:nvPr/>
        </p:nvSpPr>
        <p:spPr>
          <a:xfrm>
            <a:off x="7018716" y="628481"/>
            <a:ext cx="3048000" cy="456475"/>
          </a:xfrm>
          <a:prstGeom prst="roundRect">
            <a:avLst/>
          </a:prstGeom>
          <a:solidFill>
            <a:srgbClr val="3299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Our App: </a:t>
            </a:r>
            <a:r>
              <a:rPr lang="en-GB" sz="2000" b="1" i="1" dirty="0" err="1">
                <a:solidFill>
                  <a:schemeClr val="tx1"/>
                </a:solidFill>
              </a:rPr>
              <a:t>Genovate</a:t>
            </a:r>
            <a:r>
              <a:rPr lang="en-GB" sz="20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7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4486BB-D7DF-48E1-8B39-C99DFFDE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95870"/>
            <a:ext cx="5083598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8F7BB-56FE-4EA5-AA2F-F56E4DF7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" t="37240" r="9599"/>
          <a:stretch/>
        </p:blipFill>
        <p:spPr>
          <a:xfrm>
            <a:off x="5085379" y="1977570"/>
            <a:ext cx="7016186" cy="2379735"/>
          </a:xfrm>
          <a:prstGeom prst="rect">
            <a:avLst/>
          </a:prstGeom>
          <a:ln w="38100" cmpd="sng"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8C4D21-040E-4942-8540-AC7692421FC9}"/>
              </a:ext>
            </a:extLst>
          </p:cNvPr>
          <p:cNvSpPr/>
          <p:nvPr/>
        </p:nvSpPr>
        <p:spPr>
          <a:xfrm>
            <a:off x="2241388" y="101828"/>
            <a:ext cx="7469879" cy="470337"/>
          </a:xfrm>
          <a:prstGeom prst="round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NHS Gene Panels</a:t>
            </a:r>
            <a:endParaRPr lang="en-GB"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E9694-0F99-4659-8838-96A6F25C0E4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780665" y="1550405"/>
            <a:ext cx="2779351" cy="9379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302D25C-2BA0-40C7-9821-48E8A1E83330}"/>
              </a:ext>
            </a:extLst>
          </p:cNvPr>
          <p:cNvSpPr/>
          <p:nvPr/>
        </p:nvSpPr>
        <p:spPr>
          <a:xfrm>
            <a:off x="3005047" y="3875223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04CEBE-A0DC-48EC-8803-C7FB516C83F2}"/>
              </a:ext>
            </a:extLst>
          </p:cNvPr>
          <p:cNvSpPr/>
          <p:nvPr/>
        </p:nvSpPr>
        <p:spPr>
          <a:xfrm>
            <a:off x="240017" y="5382908"/>
            <a:ext cx="1685575" cy="82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Gold Stars indicate the 7 UK labs offering Epilepsy panels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5E7EA254-FE39-4CF9-8975-B070098C7205}"/>
              </a:ext>
            </a:extLst>
          </p:cNvPr>
          <p:cNvSpPr/>
          <p:nvPr/>
        </p:nvSpPr>
        <p:spPr>
          <a:xfrm>
            <a:off x="2878007" y="5503561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CA0879B4-AF03-4936-B162-965A29DD1F28}"/>
              </a:ext>
            </a:extLst>
          </p:cNvPr>
          <p:cNvSpPr/>
          <p:nvPr/>
        </p:nvSpPr>
        <p:spPr>
          <a:xfrm>
            <a:off x="2947570" y="5040755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2AF57E3-CA21-429F-A398-EFBBA37EE4C8}"/>
              </a:ext>
            </a:extLst>
          </p:cNvPr>
          <p:cNvSpPr/>
          <p:nvPr/>
        </p:nvSpPr>
        <p:spPr>
          <a:xfrm>
            <a:off x="4162245" y="5081280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228974D-75E8-468E-B38D-DB7FC3A9AEF0}"/>
              </a:ext>
            </a:extLst>
          </p:cNvPr>
          <p:cNvSpPr/>
          <p:nvPr/>
        </p:nvSpPr>
        <p:spPr>
          <a:xfrm>
            <a:off x="3781370" y="4911947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DC6F843E-58EB-4BF4-AA36-FF59C499116B}"/>
              </a:ext>
            </a:extLst>
          </p:cNvPr>
          <p:cNvSpPr/>
          <p:nvPr/>
        </p:nvSpPr>
        <p:spPr>
          <a:xfrm>
            <a:off x="4081779" y="5030482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4EBCE3E-07E3-4CE5-8D5E-FC2AB94D036A}"/>
              </a:ext>
            </a:extLst>
          </p:cNvPr>
          <p:cNvSpPr/>
          <p:nvPr/>
        </p:nvSpPr>
        <p:spPr>
          <a:xfrm>
            <a:off x="2602865" y="2370664"/>
            <a:ext cx="177800" cy="1693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0670EC-BA23-4C2E-83FE-688948FD9D97}"/>
              </a:ext>
            </a:extLst>
          </p:cNvPr>
          <p:cNvSpPr/>
          <p:nvPr/>
        </p:nvSpPr>
        <p:spPr>
          <a:xfrm>
            <a:off x="5560016" y="1393377"/>
            <a:ext cx="6541549" cy="31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105 Genes on Glasgow Epilepsy Panel </a:t>
            </a: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62FEF156-2E44-4172-96A2-7153D4589F55}"/>
              </a:ext>
            </a:extLst>
          </p:cNvPr>
          <p:cNvSpPr/>
          <p:nvPr/>
        </p:nvSpPr>
        <p:spPr>
          <a:xfrm>
            <a:off x="5376920" y="4927875"/>
            <a:ext cx="6498802" cy="1013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Gene panels are a list of genes which are considered clinically relevant to a class of diagnoses</a:t>
            </a:r>
          </a:p>
        </p:txBody>
      </p:sp>
    </p:spTree>
    <p:extLst>
      <p:ext uri="{BB962C8B-B14F-4D97-AF65-F5344CB8AC3E}">
        <p14:creationId xmlns:p14="http://schemas.microsoft.com/office/powerpoint/2010/main" val="242327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E071A8-1EBC-4F21-BFB6-A1D2B823F76B}"/>
              </a:ext>
            </a:extLst>
          </p:cNvPr>
          <p:cNvSpPr/>
          <p:nvPr/>
        </p:nvSpPr>
        <p:spPr>
          <a:xfrm>
            <a:off x="1757317" y="304804"/>
            <a:ext cx="8532428" cy="922863"/>
          </a:xfrm>
          <a:prstGeom prst="round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Competitors/Business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65E35-6555-4DFE-BFB5-FD3C6D532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"/>
          <a:stretch/>
        </p:blipFill>
        <p:spPr>
          <a:xfrm>
            <a:off x="365053" y="1711967"/>
            <a:ext cx="8532428" cy="440096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E121A8-D5BC-44B2-8902-51B95A463375}"/>
              </a:ext>
            </a:extLst>
          </p:cNvPr>
          <p:cNvSpPr/>
          <p:nvPr/>
        </p:nvSpPr>
        <p:spPr>
          <a:xfrm>
            <a:off x="7353782" y="3793066"/>
            <a:ext cx="2670750" cy="2218267"/>
          </a:xfrm>
          <a:prstGeom prst="round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800" b="1" dirty="0" err="1">
                <a:solidFill>
                  <a:srgbClr val="FFFFFF"/>
                </a:solidFill>
              </a:rPr>
              <a:t>PanelApp</a:t>
            </a:r>
            <a:r>
              <a:rPr lang="en-US" sz="2800" b="1" dirty="0">
                <a:solidFill>
                  <a:srgbClr val="FFFFFF"/>
                </a:solidFill>
              </a:rPr>
              <a:t> is still Manual.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 err="1">
                <a:solidFill>
                  <a:srgbClr val="FFFFFF"/>
                </a:solidFill>
              </a:rPr>
              <a:t>Genovate</a:t>
            </a:r>
            <a:r>
              <a:rPr lang="en-US" sz="2800" b="1" dirty="0">
                <a:solidFill>
                  <a:srgbClr val="FFFFFF"/>
                </a:solidFill>
              </a:rPr>
              <a:t> can automate!</a:t>
            </a:r>
          </a:p>
        </p:txBody>
      </p:sp>
    </p:spTree>
    <p:extLst>
      <p:ext uri="{BB962C8B-B14F-4D97-AF65-F5344CB8AC3E}">
        <p14:creationId xmlns:p14="http://schemas.microsoft.com/office/powerpoint/2010/main" val="413507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E38209-1A20-48C1-8BDD-2505E64F7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825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41E287-4D28-4CD5-A1D6-924AAFAFE705}"/>
              </a:ext>
            </a:extLst>
          </p:cNvPr>
          <p:cNvSpPr/>
          <p:nvPr/>
        </p:nvSpPr>
        <p:spPr>
          <a:xfrm>
            <a:off x="2107630" y="435504"/>
            <a:ext cx="7976739" cy="775230"/>
          </a:xfrm>
          <a:prstGeom prst="round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Project Status</a:t>
            </a:r>
            <a:endParaRPr lang="en-GB"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65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27</cp:revision>
  <dcterms:created xsi:type="dcterms:W3CDTF">2019-02-23T21:57:39Z</dcterms:created>
  <dcterms:modified xsi:type="dcterms:W3CDTF">2019-02-24T14:50:23Z</dcterms:modified>
</cp:coreProperties>
</file>