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06" r:id="rId4"/>
  </p:sldMasterIdLst>
  <p:notesMasterIdLst>
    <p:notesMasterId r:id="rId6"/>
  </p:notesMasterIdLst>
  <p:sldIdLst>
    <p:sldId id="3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3EC5"/>
    <a:srgbClr val="0078D4"/>
    <a:srgbClr val="B1B3B3"/>
    <a:srgbClr val="49C5B1"/>
    <a:srgbClr val="F5EBE9"/>
    <a:srgbClr val="593794"/>
    <a:srgbClr val="E4DFDC"/>
    <a:srgbClr val="FFFFFF"/>
    <a:srgbClr val="E7E3E0"/>
    <a:srgbClr val="ECE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ABE1F-CA5A-2B44-8AB1-8023C3D7A89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A88C-D68B-7E43-B6BD-8EAA3060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quare photo 2">
    <p:bg>
      <p:bgPr>
        <a:solidFill>
          <a:srgbClr val="FF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spiral&#10;&#10;Description automatically generated">
            <a:extLst>
              <a:ext uri="{FF2B5EF4-FFF2-40B4-BE49-F238E27FC236}">
                <a16:creationId xmlns:a16="http://schemas.microsoft.com/office/drawing/2014/main" id="{361D5F98-BDD8-425B-488B-22D9DCB80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8D8C93-A68F-427F-AC31-AE3104AD119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17984"/>
            <a:ext cx="7758903" cy="615553"/>
          </a:xfrm>
        </p:spPr>
        <p:txBody>
          <a:bodyPr wrap="square" anchor="b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7752752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4D1E6E7-6980-34C8-5B50-9BC3D2B8E2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background&#10;&#10;Description automatically generated">
            <a:extLst>
              <a:ext uri="{FF2B5EF4-FFF2-40B4-BE49-F238E27FC236}">
                <a16:creationId xmlns:a16="http://schemas.microsoft.com/office/drawing/2014/main" id="{3886020C-56F9-504E-A4EC-42A84D499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784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527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urved object">
            <a:extLst>
              <a:ext uri="{FF2B5EF4-FFF2-40B4-BE49-F238E27FC236}">
                <a16:creationId xmlns:a16="http://schemas.microsoft.com/office/drawing/2014/main" id="{65978E02-7B42-4283-0732-A5ECD04C20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B2C81-3582-FD54-9197-2A2E6EA52FF9}"/>
              </a:ext>
            </a:extLst>
          </p:cNvPr>
          <p:cNvSpPr/>
          <p:nvPr userDrawn="1"/>
        </p:nvSpPr>
        <p:spPr bwMode="auto">
          <a:xfrm>
            <a:off x="0" y="0"/>
            <a:ext cx="8586216" cy="6858000"/>
          </a:xfrm>
          <a:prstGeom prst="rect">
            <a:avLst/>
          </a:prstGeom>
          <a:gradFill>
            <a:gsLst>
              <a:gs pos="0">
                <a:srgbClr val="FFF8F3"/>
              </a:gs>
              <a:gs pos="100000">
                <a:srgbClr val="FFF8F3">
                  <a:alpha val="0"/>
                </a:srgb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6365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07777"/>
          </a:xfrm>
        </p:spPr>
        <p:txBody>
          <a:bodyPr tIns="0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222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enario six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87766"/>
            <a:ext cx="5672544" cy="526298"/>
          </a:xfrm>
        </p:spPr>
        <p:txBody>
          <a:bodyPr tIns="0"/>
          <a:lstStyle>
            <a:lvl1pPr>
              <a:lnSpc>
                <a:spcPct val="95000"/>
              </a:lnSpc>
              <a:defRPr sz="18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style; can be up to two lines long; 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2F51F4A4-9D1C-10B6-3868-E6FD8FD9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576" y="1761263"/>
            <a:ext cx="11100760" cy="2453282"/>
          </a:xfrm>
          <a:custGeom>
            <a:avLst/>
            <a:gdLst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  <a:gd name="connsiteX0" fmla="*/ 25400 w 9096375"/>
              <a:gd name="connsiteY0" fmla="*/ 0 h 2491048"/>
              <a:gd name="connsiteX1" fmla="*/ 8875992 w 9096375"/>
              <a:gd name="connsiteY1" fmla="*/ 0 h 2491048"/>
              <a:gd name="connsiteX2" fmla="*/ 9096375 w 9096375"/>
              <a:gd name="connsiteY2" fmla="*/ 220383 h 2491048"/>
              <a:gd name="connsiteX3" fmla="*/ 9096375 w 9096375"/>
              <a:gd name="connsiteY3" fmla="*/ 2270665 h 2491048"/>
              <a:gd name="connsiteX4" fmla="*/ 8875992 w 9096375"/>
              <a:gd name="connsiteY4" fmla="*/ 2491048 h 2491048"/>
              <a:gd name="connsiteX5" fmla="*/ 25400 w 9096375"/>
              <a:gd name="connsiteY5" fmla="*/ 2491048 h 2491048"/>
              <a:gd name="connsiteX6" fmla="*/ 0 w 9096375"/>
              <a:gd name="connsiteY6" fmla="*/ 1182948 h 2491048"/>
              <a:gd name="connsiteX7" fmla="*/ 25400 w 9096375"/>
              <a:gd name="connsiteY7" fmla="*/ 0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7" fmla="*/ 91440 w 9096375"/>
              <a:gd name="connsiteY7" fmla="*/ 1274388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  <a:gd name="connsiteX0" fmla="*/ 0 w 9706877"/>
              <a:gd name="connsiteY0" fmla="*/ 0 h 2491048"/>
              <a:gd name="connsiteX1" fmla="*/ 9486494 w 9706877"/>
              <a:gd name="connsiteY1" fmla="*/ 0 h 2491048"/>
              <a:gd name="connsiteX2" fmla="*/ 9706877 w 9706877"/>
              <a:gd name="connsiteY2" fmla="*/ 220383 h 2491048"/>
              <a:gd name="connsiteX3" fmla="*/ 9706877 w 9706877"/>
              <a:gd name="connsiteY3" fmla="*/ 2270665 h 2491048"/>
              <a:gd name="connsiteX4" fmla="*/ 9486494 w 9706877"/>
              <a:gd name="connsiteY4" fmla="*/ 2491048 h 2491048"/>
              <a:gd name="connsiteX5" fmla="*/ 635902 w 9706877"/>
              <a:gd name="connsiteY5" fmla="*/ 2491048 h 2491048"/>
              <a:gd name="connsiteX0" fmla="*/ 19270 w 9726147"/>
              <a:gd name="connsiteY0" fmla="*/ 0 h 2491048"/>
              <a:gd name="connsiteX1" fmla="*/ 9505764 w 9726147"/>
              <a:gd name="connsiteY1" fmla="*/ 0 h 2491048"/>
              <a:gd name="connsiteX2" fmla="*/ 9726147 w 9726147"/>
              <a:gd name="connsiteY2" fmla="*/ 220383 h 2491048"/>
              <a:gd name="connsiteX3" fmla="*/ 9726147 w 9726147"/>
              <a:gd name="connsiteY3" fmla="*/ 2270665 h 2491048"/>
              <a:gd name="connsiteX4" fmla="*/ 9505764 w 9726147"/>
              <a:gd name="connsiteY4" fmla="*/ 2491048 h 2491048"/>
              <a:gd name="connsiteX5" fmla="*/ 0 w 9726147"/>
              <a:gd name="connsiteY5" fmla="*/ 2491048 h 2491048"/>
              <a:gd name="connsiteX0" fmla="*/ 289046 w 9726147"/>
              <a:gd name="connsiteY0" fmla="*/ 0 h 2491048"/>
              <a:gd name="connsiteX1" fmla="*/ 9505764 w 9726147"/>
              <a:gd name="connsiteY1" fmla="*/ 0 h 2491048"/>
              <a:gd name="connsiteX2" fmla="*/ 9726147 w 9726147"/>
              <a:gd name="connsiteY2" fmla="*/ 220383 h 2491048"/>
              <a:gd name="connsiteX3" fmla="*/ 9726147 w 9726147"/>
              <a:gd name="connsiteY3" fmla="*/ 2270665 h 2491048"/>
              <a:gd name="connsiteX4" fmla="*/ 9505764 w 9726147"/>
              <a:gd name="connsiteY4" fmla="*/ 2491048 h 2491048"/>
              <a:gd name="connsiteX5" fmla="*/ 0 w 9726147"/>
              <a:gd name="connsiteY5" fmla="*/ 2491048 h 2491048"/>
              <a:gd name="connsiteX0" fmla="*/ 0 w 9745418"/>
              <a:gd name="connsiteY0" fmla="*/ 0 h 2491048"/>
              <a:gd name="connsiteX1" fmla="*/ 9525035 w 9745418"/>
              <a:gd name="connsiteY1" fmla="*/ 0 h 2491048"/>
              <a:gd name="connsiteX2" fmla="*/ 9745418 w 9745418"/>
              <a:gd name="connsiteY2" fmla="*/ 220383 h 2491048"/>
              <a:gd name="connsiteX3" fmla="*/ 9745418 w 9745418"/>
              <a:gd name="connsiteY3" fmla="*/ 2270665 h 2491048"/>
              <a:gd name="connsiteX4" fmla="*/ 9525035 w 9745418"/>
              <a:gd name="connsiteY4" fmla="*/ 2491048 h 2491048"/>
              <a:gd name="connsiteX5" fmla="*/ 19271 w 9745418"/>
              <a:gd name="connsiteY5" fmla="*/ 2491048 h 2491048"/>
              <a:gd name="connsiteX0" fmla="*/ 28903 w 9726147"/>
              <a:gd name="connsiteY0" fmla="*/ 0 h 2491048"/>
              <a:gd name="connsiteX1" fmla="*/ 9505764 w 9726147"/>
              <a:gd name="connsiteY1" fmla="*/ 0 h 2491048"/>
              <a:gd name="connsiteX2" fmla="*/ 9726147 w 9726147"/>
              <a:gd name="connsiteY2" fmla="*/ 220383 h 2491048"/>
              <a:gd name="connsiteX3" fmla="*/ 9726147 w 9726147"/>
              <a:gd name="connsiteY3" fmla="*/ 2270665 h 2491048"/>
              <a:gd name="connsiteX4" fmla="*/ 9505764 w 9726147"/>
              <a:gd name="connsiteY4" fmla="*/ 2491048 h 2491048"/>
              <a:gd name="connsiteX5" fmla="*/ 0 w 9726147"/>
              <a:gd name="connsiteY5" fmla="*/ 2491048 h 2491048"/>
              <a:gd name="connsiteX0" fmla="*/ 0 w 9697244"/>
              <a:gd name="connsiteY0" fmla="*/ 0 h 2491048"/>
              <a:gd name="connsiteX1" fmla="*/ 9476861 w 9697244"/>
              <a:gd name="connsiteY1" fmla="*/ 0 h 2491048"/>
              <a:gd name="connsiteX2" fmla="*/ 9697244 w 9697244"/>
              <a:gd name="connsiteY2" fmla="*/ 220383 h 2491048"/>
              <a:gd name="connsiteX3" fmla="*/ 9697244 w 9697244"/>
              <a:gd name="connsiteY3" fmla="*/ 2270665 h 2491048"/>
              <a:gd name="connsiteX4" fmla="*/ 9476861 w 9697244"/>
              <a:gd name="connsiteY4" fmla="*/ 2491048 h 2491048"/>
              <a:gd name="connsiteX5" fmla="*/ 154159 w 9697244"/>
              <a:gd name="connsiteY5" fmla="*/ 2491048 h 2491048"/>
              <a:gd name="connsiteX0" fmla="*/ 0 w 9697244"/>
              <a:gd name="connsiteY0" fmla="*/ 0 h 2491048"/>
              <a:gd name="connsiteX1" fmla="*/ 9476861 w 9697244"/>
              <a:gd name="connsiteY1" fmla="*/ 0 h 2491048"/>
              <a:gd name="connsiteX2" fmla="*/ 9697244 w 9697244"/>
              <a:gd name="connsiteY2" fmla="*/ 220383 h 2491048"/>
              <a:gd name="connsiteX3" fmla="*/ 9697244 w 9697244"/>
              <a:gd name="connsiteY3" fmla="*/ 2270665 h 2491048"/>
              <a:gd name="connsiteX4" fmla="*/ 9476861 w 9697244"/>
              <a:gd name="connsiteY4" fmla="*/ 2491048 h 2491048"/>
              <a:gd name="connsiteX5" fmla="*/ 1 w 9697244"/>
              <a:gd name="connsiteY5" fmla="*/ 2491048 h 2491048"/>
              <a:gd name="connsiteX0" fmla="*/ 240871 w 9938115"/>
              <a:gd name="connsiteY0" fmla="*/ 0 h 2491048"/>
              <a:gd name="connsiteX1" fmla="*/ 9717732 w 9938115"/>
              <a:gd name="connsiteY1" fmla="*/ 0 h 2491048"/>
              <a:gd name="connsiteX2" fmla="*/ 9938115 w 9938115"/>
              <a:gd name="connsiteY2" fmla="*/ 220383 h 2491048"/>
              <a:gd name="connsiteX3" fmla="*/ 9938115 w 9938115"/>
              <a:gd name="connsiteY3" fmla="*/ 2270665 h 2491048"/>
              <a:gd name="connsiteX4" fmla="*/ 9717732 w 9938115"/>
              <a:gd name="connsiteY4" fmla="*/ 2491048 h 2491048"/>
              <a:gd name="connsiteX5" fmla="*/ 0 w 9938115"/>
              <a:gd name="connsiteY5" fmla="*/ 2491048 h 2491048"/>
              <a:gd name="connsiteX0" fmla="*/ 9634 w 9938115"/>
              <a:gd name="connsiteY0" fmla="*/ 0 h 2491048"/>
              <a:gd name="connsiteX1" fmla="*/ 9717732 w 9938115"/>
              <a:gd name="connsiteY1" fmla="*/ 0 h 2491048"/>
              <a:gd name="connsiteX2" fmla="*/ 9938115 w 9938115"/>
              <a:gd name="connsiteY2" fmla="*/ 220383 h 2491048"/>
              <a:gd name="connsiteX3" fmla="*/ 9938115 w 9938115"/>
              <a:gd name="connsiteY3" fmla="*/ 2270665 h 2491048"/>
              <a:gd name="connsiteX4" fmla="*/ 9717732 w 9938115"/>
              <a:gd name="connsiteY4" fmla="*/ 2491048 h 2491048"/>
              <a:gd name="connsiteX5" fmla="*/ 0 w 9938115"/>
              <a:gd name="connsiteY5" fmla="*/ 2491048 h 2491048"/>
              <a:gd name="connsiteX0" fmla="*/ 0 w 10058822"/>
              <a:gd name="connsiteY0" fmla="*/ 0 h 2491048"/>
              <a:gd name="connsiteX1" fmla="*/ 9838439 w 10058822"/>
              <a:gd name="connsiteY1" fmla="*/ 0 h 2491048"/>
              <a:gd name="connsiteX2" fmla="*/ 10058822 w 10058822"/>
              <a:gd name="connsiteY2" fmla="*/ 220383 h 2491048"/>
              <a:gd name="connsiteX3" fmla="*/ 10058822 w 10058822"/>
              <a:gd name="connsiteY3" fmla="*/ 2270665 h 2491048"/>
              <a:gd name="connsiteX4" fmla="*/ 9838439 w 10058822"/>
              <a:gd name="connsiteY4" fmla="*/ 2491048 h 2491048"/>
              <a:gd name="connsiteX5" fmla="*/ 120707 w 10058822"/>
              <a:gd name="connsiteY5" fmla="*/ 2491048 h 2491048"/>
              <a:gd name="connsiteX0" fmla="*/ 324 w 10059146"/>
              <a:gd name="connsiteY0" fmla="*/ 0 h 2491048"/>
              <a:gd name="connsiteX1" fmla="*/ 9838763 w 10059146"/>
              <a:gd name="connsiteY1" fmla="*/ 0 h 2491048"/>
              <a:gd name="connsiteX2" fmla="*/ 10059146 w 10059146"/>
              <a:gd name="connsiteY2" fmla="*/ 220383 h 2491048"/>
              <a:gd name="connsiteX3" fmla="*/ 10059146 w 10059146"/>
              <a:gd name="connsiteY3" fmla="*/ 2270665 h 2491048"/>
              <a:gd name="connsiteX4" fmla="*/ 9838763 w 10059146"/>
              <a:gd name="connsiteY4" fmla="*/ 2491048 h 2491048"/>
              <a:gd name="connsiteX5" fmla="*/ 0 w 10059146"/>
              <a:gd name="connsiteY5" fmla="*/ 2491048 h 249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9146" h="2491048">
                <a:moveTo>
                  <a:pt x="324" y="0"/>
                </a:moveTo>
                <a:lnTo>
                  <a:pt x="9838763" y="0"/>
                </a:lnTo>
                <a:cubicBezTo>
                  <a:pt x="9960477" y="0"/>
                  <a:pt x="10059146" y="98669"/>
                  <a:pt x="10059146" y="220383"/>
                </a:cubicBezTo>
                <a:lnTo>
                  <a:pt x="10059146" y="2270665"/>
                </a:lnTo>
                <a:cubicBezTo>
                  <a:pt x="10059146" y="2392379"/>
                  <a:pt x="9960477" y="2491048"/>
                  <a:pt x="9838763" y="2491048"/>
                </a:cubicBezTo>
                <a:lnTo>
                  <a:pt x="0" y="2491048"/>
                </a:lnTo>
              </a:path>
            </a:pathLst>
          </a:custGeom>
          <a:ln w="15875" cap="flat">
            <a:gradFill flip="none" rotWithShape="1">
              <a:gsLst>
                <a:gs pos="0">
                  <a:srgbClr val="0078D4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 w="lg" len="med"/>
            <a:tailEnd type="none" w="lg" len="med"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DFAC3A-9D18-4DFA-67CB-EE7054879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36944" y="1684408"/>
            <a:ext cx="166152" cy="166152"/>
            <a:chOff x="5214995" y="-1168400"/>
            <a:chExt cx="431800" cy="4318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508D32-3003-665E-D9C9-67ACD21C3D71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89">
              <a:extLst>
                <a:ext uri="{FF2B5EF4-FFF2-40B4-BE49-F238E27FC236}">
                  <a16:creationId xmlns:a16="http://schemas.microsoft.com/office/drawing/2014/main" id="{248CF6DE-65DC-C736-D623-1F2A06E914A7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5B81D1-84F0-94E4-4DE4-7A327E9B2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100584" y="1684408"/>
            <a:ext cx="166152" cy="166152"/>
            <a:chOff x="5214995" y="-1168400"/>
            <a:chExt cx="431800" cy="4318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8C73BD9-3028-F45B-8158-789AEF32D473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6" name="Rectangle 89">
              <a:extLst>
                <a:ext uri="{FF2B5EF4-FFF2-40B4-BE49-F238E27FC236}">
                  <a16:creationId xmlns:a16="http://schemas.microsoft.com/office/drawing/2014/main" id="{FAF601F9-E0B9-1FBF-2750-424B7916332E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79840A-3B56-4441-9EB1-04420483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3636944" y="4142745"/>
            <a:ext cx="166152" cy="166152"/>
            <a:chOff x="5214995" y="-1168400"/>
            <a:chExt cx="431800" cy="4318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72E089-DCD3-79B1-E202-7C5F962CAC83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9" name="Rectangle 89">
              <a:extLst>
                <a:ext uri="{FF2B5EF4-FFF2-40B4-BE49-F238E27FC236}">
                  <a16:creationId xmlns:a16="http://schemas.microsoft.com/office/drawing/2014/main" id="{5A2EC4C6-437C-8108-922E-C4B4286B3B35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4E915B-BA21-E031-5D19-4519F1D78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100584" y="4142745"/>
            <a:ext cx="166152" cy="166152"/>
            <a:chOff x="5214995" y="-1168400"/>
            <a:chExt cx="431800" cy="4318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B82046-E842-DA14-9AF1-3064C6A958A2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C23BDFA1-27FE-AFFE-BAFA-178EC2BDEE68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8269E9-7FA7-00B4-27D8-BD3C30EC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1016108" y="2124548"/>
            <a:ext cx="166152" cy="166152"/>
            <a:chOff x="5214995" y="-1168400"/>
            <a:chExt cx="431800" cy="4318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716AABC-F343-A221-57CC-C5D99F7B3846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5" name="Rectangle 89">
              <a:extLst>
                <a:ext uri="{FF2B5EF4-FFF2-40B4-BE49-F238E27FC236}">
                  <a16:creationId xmlns:a16="http://schemas.microsoft.com/office/drawing/2014/main" id="{061DE92A-41EF-BE20-2B32-1F1C759D49CA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806EBC-6CF0-B99D-315F-A10C3C5C5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1016108" y="3672835"/>
            <a:ext cx="166152" cy="166152"/>
            <a:chOff x="5214995" y="-1168400"/>
            <a:chExt cx="431800" cy="4318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E15390-CFE7-F286-A235-8FA675AD4A0E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2F2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8" name="Rectangle 89">
              <a:extLst>
                <a:ext uri="{FF2B5EF4-FFF2-40B4-BE49-F238E27FC236}">
                  <a16:creationId xmlns:a16="http://schemas.microsoft.com/office/drawing/2014/main" id="{3AEFD386-8FD7-D901-A569-04180E61B0C0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BB75DAB-4D8A-2933-BB52-0C94AA4816E3}"/>
              </a:ext>
            </a:extLst>
          </p:cNvPr>
          <p:cNvSpPr txBox="1"/>
          <p:nvPr userDrawn="1"/>
        </p:nvSpPr>
        <p:spPr>
          <a:xfrm>
            <a:off x="10369868" y="351933"/>
            <a:ext cx="9922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Scenario level: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8427AA-F015-D373-46E2-2EB1053D80CE}"/>
              </a:ext>
            </a:extLst>
          </p:cNvPr>
          <p:cNvSpPr txBox="1"/>
          <p:nvPr userDrawn="1"/>
        </p:nvSpPr>
        <p:spPr>
          <a:xfrm>
            <a:off x="9126798" y="351933"/>
            <a:ext cx="9922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Available with: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16CED8-8F45-B380-FB1B-B9408979340F}"/>
              </a:ext>
            </a:extLst>
          </p:cNvPr>
          <p:cNvCxnSpPr/>
          <p:nvPr userDrawn="1"/>
        </p:nvCxnSpPr>
        <p:spPr>
          <a:xfrm>
            <a:off x="10357789" y="358721"/>
            <a:ext cx="0" cy="331655"/>
          </a:xfrm>
          <a:prstGeom prst="line">
            <a:avLst/>
          </a:prstGeom>
          <a:ln>
            <a:solidFill>
              <a:srgbClr val="B1B3B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545F2FD2-44C5-DA9F-8E2B-13D6C0379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593881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4">
            <a:extLst>
              <a:ext uri="{FF2B5EF4-FFF2-40B4-BE49-F238E27FC236}">
                <a16:creationId xmlns:a16="http://schemas.microsoft.com/office/drawing/2014/main" id="{8A6533F9-9132-CD8F-EACD-23DC8A6FF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052218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94">
            <a:extLst>
              <a:ext uri="{FF2B5EF4-FFF2-40B4-BE49-F238E27FC236}">
                <a16:creationId xmlns:a16="http://schemas.microsoft.com/office/drawing/2014/main" id="{3B54AA0B-E0B1-5D11-B277-EFE8393CE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840" y="1593881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4">
            <a:extLst>
              <a:ext uri="{FF2B5EF4-FFF2-40B4-BE49-F238E27FC236}">
                <a16:creationId xmlns:a16="http://schemas.microsoft.com/office/drawing/2014/main" id="{F4DCE8BB-0971-09CE-000F-84A576611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7840" y="4052218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94">
            <a:extLst>
              <a:ext uri="{FF2B5EF4-FFF2-40B4-BE49-F238E27FC236}">
                <a16:creationId xmlns:a16="http://schemas.microsoft.com/office/drawing/2014/main" id="{BC06CC83-0BF3-7305-E4C8-4FC7098F2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11481" y="1593881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4">
            <a:extLst>
              <a:ext uri="{FF2B5EF4-FFF2-40B4-BE49-F238E27FC236}">
                <a16:creationId xmlns:a16="http://schemas.microsoft.com/office/drawing/2014/main" id="{B23A96E3-3F83-DC61-A4B8-B2A1537687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11481" y="4052218"/>
            <a:ext cx="2808000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B562108-00FE-5F42-7550-13BB7DE58E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9224" y="521099"/>
            <a:ext cx="3599821" cy="16927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C03BC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Microsoft 365 Copilot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433B73A7-DB5C-AF5A-B12A-70E655D0C5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4200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05">
            <a:extLst>
              <a:ext uri="{FF2B5EF4-FFF2-40B4-BE49-F238E27FC236}">
                <a16:creationId xmlns:a16="http://schemas.microsoft.com/office/drawing/2014/main" id="{316E4613-3786-8D83-9628-7E09E4CE5C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47840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05">
            <a:extLst>
              <a:ext uri="{FF2B5EF4-FFF2-40B4-BE49-F238E27FC236}">
                <a16:creationId xmlns:a16="http://schemas.microsoft.com/office/drawing/2014/main" id="{78B00E55-70B0-D155-AAB8-EDCD9850B3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11481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05">
            <a:extLst>
              <a:ext uri="{FF2B5EF4-FFF2-40B4-BE49-F238E27FC236}">
                <a16:creationId xmlns:a16="http://schemas.microsoft.com/office/drawing/2014/main" id="{C966B391-3BF4-A5FB-4F8A-8B4B546896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0" name="Text Placeholder 105">
            <a:extLst>
              <a:ext uri="{FF2B5EF4-FFF2-40B4-BE49-F238E27FC236}">
                <a16:creationId xmlns:a16="http://schemas.microsoft.com/office/drawing/2014/main" id="{A2B81D72-802A-1B65-345D-8316212543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4200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1" name="Text Placeholder 105">
            <a:extLst>
              <a:ext uri="{FF2B5EF4-FFF2-40B4-BE49-F238E27FC236}">
                <a16:creationId xmlns:a16="http://schemas.microsoft.com/office/drawing/2014/main" id="{C0FC7227-E465-68DB-562C-41F9209C1C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7840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2" name="Text Placeholder 105">
            <a:extLst>
              <a:ext uri="{FF2B5EF4-FFF2-40B4-BE49-F238E27FC236}">
                <a16:creationId xmlns:a16="http://schemas.microsoft.com/office/drawing/2014/main" id="{E720EE0E-4289-B4F4-1115-2C86FBB940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47840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3" name="Text Placeholder 105">
            <a:extLst>
              <a:ext uri="{FF2B5EF4-FFF2-40B4-BE49-F238E27FC236}">
                <a16:creationId xmlns:a16="http://schemas.microsoft.com/office/drawing/2014/main" id="{14FE71DF-89A5-D552-ED14-BA6299A9B5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11481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4" name="Text Placeholder 105">
            <a:extLst>
              <a:ext uri="{FF2B5EF4-FFF2-40B4-BE49-F238E27FC236}">
                <a16:creationId xmlns:a16="http://schemas.microsoft.com/office/drawing/2014/main" id="{5072DCCC-D271-7D85-5D20-D5B1E137F6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11481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15" name="Text Placeholder 105">
            <a:extLst>
              <a:ext uri="{FF2B5EF4-FFF2-40B4-BE49-F238E27FC236}">
                <a16:creationId xmlns:a16="http://schemas.microsoft.com/office/drawing/2014/main" id="{B939ABEF-8F03-D2E2-59E7-11A40F8ECA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4200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Text Placeholder 105">
            <a:extLst>
              <a:ext uri="{FF2B5EF4-FFF2-40B4-BE49-F238E27FC236}">
                <a16:creationId xmlns:a16="http://schemas.microsoft.com/office/drawing/2014/main" id="{76F241AD-4900-CAEB-243D-CD8A3BDFB1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47841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Text Placeholder 105">
            <a:extLst>
              <a:ext uri="{FF2B5EF4-FFF2-40B4-BE49-F238E27FC236}">
                <a16:creationId xmlns:a16="http://schemas.microsoft.com/office/drawing/2014/main" id="{D2CA7E74-0DAF-8C61-3066-8A79C80C011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511481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2">
            <a:extLst>
              <a:ext uri="{FF2B5EF4-FFF2-40B4-BE49-F238E27FC236}">
                <a16:creationId xmlns:a16="http://schemas.microsoft.com/office/drawing/2014/main" id="{D78A2D53-01ED-9D74-9712-451C6F3214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430351" y="521099"/>
            <a:ext cx="1456966" cy="175614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/>
              <a:t>Buy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6C3E936-7CEB-8A05-2E47-0AD7851B98F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417245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4AEA325-90B3-6821-227C-4FFCA898F9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588781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5386AB7-28CA-0BBA-03F5-CC72BD939DC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60317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70277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in the life six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87766"/>
            <a:ext cx="5672544" cy="526298"/>
          </a:xfrm>
        </p:spPr>
        <p:txBody>
          <a:bodyPr tIns="0"/>
          <a:lstStyle>
            <a:lvl1pPr>
              <a:lnSpc>
                <a:spcPct val="95000"/>
              </a:lnSpc>
              <a:defRPr sz="18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style; can be up to two lines long; 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B75DAB-4D8A-2933-BB52-0C94AA4816E3}"/>
              </a:ext>
            </a:extLst>
          </p:cNvPr>
          <p:cNvSpPr txBox="1"/>
          <p:nvPr userDrawn="1"/>
        </p:nvSpPr>
        <p:spPr>
          <a:xfrm>
            <a:off x="10430235" y="351933"/>
            <a:ext cx="9317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Scenario level: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8427AA-F015-D373-46E2-2EB1053D80CE}"/>
              </a:ext>
            </a:extLst>
          </p:cNvPr>
          <p:cNvSpPr txBox="1"/>
          <p:nvPr userDrawn="1"/>
        </p:nvSpPr>
        <p:spPr>
          <a:xfrm>
            <a:off x="9187165" y="351933"/>
            <a:ext cx="9317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Available with: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16CED8-8F45-B380-FB1B-B9408979340F}"/>
              </a:ext>
            </a:extLst>
          </p:cNvPr>
          <p:cNvCxnSpPr/>
          <p:nvPr userDrawn="1"/>
        </p:nvCxnSpPr>
        <p:spPr>
          <a:xfrm>
            <a:off x="10357672" y="358721"/>
            <a:ext cx="0" cy="331655"/>
          </a:xfrm>
          <a:prstGeom prst="line">
            <a:avLst/>
          </a:prstGeom>
          <a:ln>
            <a:solidFill>
              <a:srgbClr val="B1B3B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B562108-00FE-5F42-7550-13BB7DE58E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9107" y="521099"/>
            <a:ext cx="3599821" cy="16927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C03BC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Microsoft 365 Copilot</a:t>
            </a:r>
          </a:p>
        </p:txBody>
      </p:sp>
      <p:sp>
        <p:nvSpPr>
          <p:cNvPr id="119" name="Freeform: Shape 2">
            <a:extLst>
              <a:ext uri="{FF2B5EF4-FFF2-40B4-BE49-F238E27FC236}">
                <a16:creationId xmlns:a16="http://schemas.microsoft.com/office/drawing/2014/main" id="{DFCC0CE5-9BBF-33A2-43D3-9955565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761263"/>
            <a:ext cx="10010265" cy="2453282"/>
          </a:xfrm>
          <a:custGeom>
            <a:avLst/>
            <a:gdLst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  <a:gd name="connsiteX0" fmla="*/ 25400 w 9096375"/>
              <a:gd name="connsiteY0" fmla="*/ 0 h 2491048"/>
              <a:gd name="connsiteX1" fmla="*/ 8875992 w 9096375"/>
              <a:gd name="connsiteY1" fmla="*/ 0 h 2491048"/>
              <a:gd name="connsiteX2" fmla="*/ 9096375 w 9096375"/>
              <a:gd name="connsiteY2" fmla="*/ 220383 h 2491048"/>
              <a:gd name="connsiteX3" fmla="*/ 9096375 w 9096375"/>
              <a:gd name="connsiteY3" fmla="*/ 2270665 h 2491048"/>
              <a:gd name="connsiteX4" fmla="*/ 8875992 w 9096375"/>
              <a:gd name="connsiteY4" fmla="*/ 2491048 h 2491048"/>
              <a:gd name="connsiteX5" fmla="*/ 25400 w 9096375"/>
              <a:gd name="connsiteY5" fmla="*/ 2491048 h 2491048"/>
              <a:gd name="connsiteX6" fmla="*/ 0 w 9096375"/>
              <a:gd name="connsiteY6" fmla="*/ 1182948 h 2491048"/>
              <a:gd name="connsiteX7" fmla="*/ 25400 w 9096375"/>
              <a:gd name="connsiteY7" fmla="*/ 0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7" fmla="*/ 91440 w 9096375"/>
              <a:gd name="connsiteY7" fmla="*/ 1274388 h 2491048"/>
              <a:gd name="connsiteX0" fmla="*/ 0 w 9096375"/>
              <a:gd name="connsiteY0" fmla="*/ 1182948 h 2491048"/>
              <a:gd name="connsiteX1" fmla="*/ 25400 w 9096375"/>
              <a:gd name="connsiteY1" fmla="*/ 0 h 2491048"/>
              <a:gd name="connsiteX2" fmla="*/ 8875992 w 9096375"/>
              <a:gd name="connsiteY2" fmla="*/ 0 h 2491048"/>
              <a:gd name="connsiteX3" fmla="*/ 9096375 w 9096375"/>
              <a:gd name="connsiteY3" fmla="*/ 220383 h 2491048"/>
              <a:gd name="connsiteX4" fmla="*/ 9096375 w 9096375"/>
              <a:gd name="connsiteY4" fmla="*/ 2270665 h 2491048"/>
              <a:gd name="connsiteX5" fmla="*/ 8875992 w 9096375"/>
              <a:gd name="connsiteY5" fmla="*/ 2491048 h 2491048"/>
              <a:gd name="connsiteX6" fmla="*/ 25400 w 9096375"/>
              <a:gd name="connsiteY6" fmla="*/ 2491048 h 2491048"/>
              <a:gd name="connsiteX0" fmla="*/ 0 w 9070975"/>
              <a:gd name="connsiteY0" fmla="*/ 0 h 2491048"/>
              <a:gd name="connsiteX1" fmla="*/ 8850592 w 9070975"/>
              <a:gd name="connsiteY1" fmla="*/ 0 h 2491048"/>
              <a:gd name="connsiteX2" fmla="*/ 9070975 w 9070975"/>
              <a:gd name="connsiteY2" fmla="*/ 220383 h 2491048"/>
              <a:gd name="connsiteX3" fmla="*/ 9070975 w 9070975"/>
              <a:gd name="connsiteY3" fmla="*/ 2270665 h 2491048"/>
              <a:gd name="connsiteX4" fmla="*/ 8850592 w 9070975"/>
              <a:gd name="connsiteY4" fmla="*/ 2491048 h 2491048"/>
              <a:gd name="connsiteX5" fmla="*/ 0 w 9070975"/>
              <a:gd name="connsiteY5" fmla="*/ 2491048 h 249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0975" h="2491048">
                <a:moveTo>
                  <a:pt x="0" y="0"/>
                </a:moveTo>
                <a:lnTo>
                  <a:pt x="8850592" y="0"/>
                </a:lnTo>
                <a:cubicBezTo>
                  <a:pt x="8972306" y="0"/>
                  <a:pt x="9070975" y="98669"/>
                  <a:pt x="9070975" y="220383"/>
                </a:cubicBezTo>
                <a:lnTo>
                  <a:pt x="9070975" y="2270665"/>
                </a:lnTo>
                <a:cubicBezTo>
                  <a:pt x="9070975" y="2392379"/>
                  <a:pt x="8972306" y="2491048"/>
                  <a:pt x="8850592" y="2491048"/>
                </a:cubicBezTo>
                <a:lnTo>
                  <a:pt x="0" y="2491048"/>
                </a:lnTo>
              </a:path>
            </a:pathLst>
          </a:custGeom>
          <a:ln w="15875" cap="flat">
            <a:gradFill flip="none" rotWithShape="1">
              <a:gsLst>
                <a:gs pos="0">
                  <a:srgbClr val="0078D4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 w="lg" len="med"/>
            <a:tailEnd type="none" w="lg" len="med"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E1CBA9-BB11-EF2E-649E-27B49E82FE86}"/>
              </a:ext>
            </a:extLst>
          </p:cNvPr>
          <p:cNvGrpSpPr/>
          <p:nvPr userDrawn="1"/>
        </p:nvGrpSpPr>
        <p:grpSpPr>
          <a:xfrm>
            <a:off x="3476832" y="1696843"/>
            <a:ext cx="166152" cy="166152"/>
            <a:chOff x="5214995" y="-1168400"/>
            <a:chExt cx="431800" cy="4318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54C8AC7-0DF2-A7B4-59BC-354BDE9A823D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Rectangle 89">
              <a:extLst>
                <a:ext uri="{FF2B5EF4-FFF2-40B4-BE49-F238E27FC236}">
                  <a16:creationId xmlns:a16="http://schemas.microsoft.com/office/drawing/2014/main" id="{F0376496-3125-ED18-7608-C142A0C35F33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3E10AB-B82F-F7E8-A33D-8AF61C784420}"/>
              </a:ext>
            </a:extLst>
          </p:cNvPr>
          <p:cNvGrpSpPr/>
          <p:nvPr userDrawn="1"/>
        </p:nvGrpSpPr>
        <p:grpSpPr>
          <a:xfrm>
            <a:off x="6669529" y="1696843"/>
            <a:ext cx="166152" cy="166152"/>
            <a:chOff x="5214995" y="-1168400"/>
            <a:chExt cx="431800" cy="43180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C526CF7-4F8D-6DB9-E3E9-2381E7AFAF4A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52" name="Rectangle 89">
              <a:extLst>
                <a:ext uri="{FF2B5EF4-FFF2-40B4-BE49-F238E27FC236}">
                  <a16:creationId xmlns:a16="http://schemas.microsoft.com/office/drawing/2014/main" id="{63E3BD4D-8045-49DC-2041-46643AE5ED02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16F1C59-4D7D-3BDD-0560-654E11A9B15E}"/>
              </a:ext>
            </a:extLst>
          </p:cNvPr>
          <p:cNvGrpSpPr/>
          <p:nvPr userDrawn="1"/>
        </p:nvGrpSpPr>
        <p:grpSpPr>
          <a:xfrm flipH="1">
            <a:off x="3476832" y="4152094"/>
            <a:ext cx="166152" cy="166152"/>
            <a:chOff x="5214995" y="-1168400"/>
            <a:chExt cx="431800" cy="43180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0C410FC-F149-F1FA-B620-BF7F0EDE7D6C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55" name="Rectangle 89">
              <a:extLst>
                <a:ext uri="{FF2B5EF4-FFF2-40B4-BE49-F238E27FC236}">
                  <a16:creationId xmlns:a16="http://schemas.microsoft.com/office/drawing/2014/main" id="{5B5C9B65-59ED-2529-1E53-C9ABE9CB79FD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DAF83D-E0BD-BE8E-ECEC-5E5EDE3E6C74}"/>
              </a:ext>
            </a:extLst>
          </p:cNvPr>
          <p:cNvGrpSpPr/>
          <p:nvPr userDrawn="1"/>
        </p:nvGrpSpPr>
        <p:grpSpPr>
          <a:xfrm flipH="1">
            <a:off x="6669529" y="4152094"/>
            <a:ext cx="166152" cy="166152"/>
            <a:chOff x="5214995" y="-1168400"/>
            <a:chExt cx="431800" cy="43180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CC39567-C008-3C38-03DA-28EE0BE74832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58" name="Rectangle 89">
              <a:extLst>
                <a:ext uri="{FF2B5EF4-FFF2-40B4-BE49-F238E27FC236}">
                  <a16:creationId xmlns:a16="http://schemas.microsoft.com/office/drawing/2014/main" id="{99B2574B-7594-72E2-E826-4D4DA471A11A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60DF7C5-E7F6-A90D-706C-6592ECDDB338}"/>
              </a:ext>
            </a:extLst>
          </p:cNvPr>
          <p:cNvGrpSpPr/>
          <p:nvPr userDrawn="1"/>
        </p:nvGrpSpPr>
        <p:grpSpPr>
          <a:xfrm rot="5400000">
            <a:off x="9928103" y="2137261"/>
            <a:ext cx="166152" cy="166152"/>
            <a:chOff x="5214995" y="-1168400"/>
            <a:chExt cx="431800" cy="43180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1A9EA57-349E-6453-094C-DB252913E583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79" name="Rectangle 89">
              <a:extLst>
                <a:ext uri="{FF2B5EF4-FFF2-40B4-BE49-F238E27FC236}">
                  <a16:creationId xmlns:a16="http://schemas.microsoft.com/office/drawing/2014/main" id="{217C0C60-8F15-8390-C6A7-0DB9E99CA653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B572509-4831-8A48-B663-AE17D9FD8ED5}"/>
              </a:ext>
            </a:extLst>
          </p:cNvPr>
          <p:cNvGrpSpPr/>
          <p:nvPr userDrawn="1"/>
        </p:nvGrpSpPr>
        <p:grpSpPr>
          <a:xfrm rot="5400000">
            <a:off x="9928103" y="3858268"/>
            <a:ext cx="166152" cy="166152"/>
            <a:chOff x="5214995" y="-1168400"/>
            <a:chExt cx="431800" cy="43180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068A591D-A59C-D3D7-2C67-293B3727D0A2}"/>
                </a:ext>
              </a:extLst>
            </p:cNvPr>
            <p:cNvSpPr/>
            <p:nvPr/>
          </p:nvSpPr>
          <p:spPr bwMode="auto">
            <a:xfrm>
              <a:off x="5214995" y="-1168400"/>
              <a:ext cx="431800" cy="431800"/>
            </a:xfrm>
            <a:prstGeom prst="ellipse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82" name="Rectangle 89">
              <a:extLst>
                <a:ext uri="{FF2B5EF4-FFF2-40B4-BE49-F238E27FC236}">
                  <a16:creationId xmlns:a16="http://schemas.microsoft.com/office/drawing/2014/main" id="{8B0AF6B1-C3AC-C476-AE16-287C61A1D75A}"/>
                </a:ext>
              </a:extLst>
            </p:cNvPr>
            <p:cNvSpPr/>
            <p:nvPr/>
          </p:nvSpPr>
          <p:spPr bwMode="auto">
            <a:xfrm rot="2700000">
              <a:off x="5303185" y="-1042110"/>
              <a:ext cx="179220" cy="179220"/>
            </a:xfrm>
            <a:custGeom>
              <a:avLst/>
              <a:gdLst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  <a:gd name="connsiteX3" fmla="*/ 0 w 317500"/>
                <a:gd name="connsiteY3" fmla="*/ 317500 h 317500"/>
                <a:gd name="connsiteX4" fmla="*/ 0 w 317500"/>
                <a:gd name="connsiteY4" fmla="*/ 0 h 317500"/>
                <a:gd name="connsiteX0" fmla="*/ 0 w 317500"/>
                <a:gd name="connsiteY0" fmla="*/ 317500 h 408940"/>
                <a:gd name="connsiteX1" fmla="*/ 0 w 317500"/>
                <a:gd name="connsiteY1" fmla="*/ 0 h 408940"/>
                <a:gd name="connsiteX2" fmla="*/ 317500 w 317500"/>
                <a:gd name="connsiteY2" fmla="*/ 0 h 408940"/>
                <a:gd name="connsiteX3" fmla="*/ 317500 w 317500"/>
                <a:gd name="connsiteY3" fmla="*/ 317500 h 408940"/>
                <a:gd name="connsiteX4" fmla="*/ 91440 w 317500"/>
                <a:gd name="connsiteY4" fmla="*/ 408940 h 408940"/>
                <a:gd name="connsiteX0" fmla="*/ 0 w 317500"/>
                <a:gd name="connsiteY0" fmla="*/ 317500 h 317500"/>
                <a:gd name="connsiteX1" fmla="*/ 0 w 317500"/>
                <a:gd name="connsiteY1" fmla="*/ 0 h 317500"/>
                <a:gd name="connsiteX2" fmla="*/ 317500 w 317500"/>
                <a:gd name="connsiteY2" fmla="*/ 0 h 317500"/>
                <a:gd name="connsiteX3" fmla="*/ 317500 w 317500"/>
                <a:gd name="connsiteY3" fmla="*/ 317500 h 317500"/>
                <a:gd name="connsiteX0" fmla="*/ 0 w 317500"/>
                <a:gd name="connsiteY0" fmla="*/ 0 h 317500"/>
                <a:gd name="connsiteX1" fmla="*/ 317500 w 317500"/>
                <a:gd name="connsiteY1" fmla="*/ 0 h 317500"/>
                <a:gd name="connsiteX2" fmla="*/ 317500 w 31750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</a:path>
              </a:pathLst>
            </a:custGeom>
            <a:ln w="15875" cap="rnd">
              <a:gradFill flip="none" rotWithShape="1">
                <a:gsLst>
                  <a:gs pos="0">
                    <a:srgbClr val="0078D4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headEnd type="none" w="lg" len="med"/>
              <a:tailEnd type="none" w="lg" len="med"/>
            </a:ln>
            <a:effectLst>
              <a:outerShdw blurRad="127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545F2FD2-44C5-DA9F-8E2B-13D6C03793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159388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433B73A7-DB5C-AF5A-B12A-70E655D0C5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4200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05">
            <a:extLst>
              <a:ext uri="{FF2B5EF4-FFF2-40B4-BE49-F238E27FC236}">
                <a16:creationId xmlns:a16="http://schemas.microsoft.com/office/drawing/2014/main" id="{C966B391-3BF4-A5FB-4F8A-8B4B546896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83" name="Text Placeholder 94">
            <a:extLst>
              <a:ext uri="{FF2B5EF4-FFF2-40B4-BE49-F238E27FC236}">
                <a16:creationId xmlns:a16="http://schemas.microsoft.com/office/drawing/2014/main" id="{DF1E6E41-3DB3-84EB-984F-CCB9167D56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76898" y="159388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84" name="Text Placeholder 105">
            <a:extLst>
              <a:ext uri="{FF2B5EF4-FFF2-40B4-BE49-F238E27FC236}">
                <a16:creationId xmlns:a16="http://schemas.microsoft.com/office/drawing/2014/main" id="{6E6ACE10-8248-C360-0E35-7598E8EC828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76898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05">
            <a:extLst>
              <a:ext uri="{FF2B5EF4-FFF2-40B4-BE49-F238E27FC236}">
                <a16:creationId xmlns:a16="http://schemas.microsoft.com/office/drawing/2014/main" id="{55D154DF-71A5-D9D3-0756-AA7208899C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9286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86" name="Text Placeholder 94">
            <a:extLst>
              <a:ext uri="{FF2B5EF4-FFF2-40B4-BE49-F238E27FC236}">
                <a16:creationId xmlns:a16="http://schemas.microsoft.com/office/drawing/2014/main" id="{3BF3353A-2534-A54C-BD30-4DA6ABBA06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69595" y="159388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87" name="Text Placeholder 105">
            <a:extLst>
              <a:ext uri="{FF2B5EF4-FFF2-40B4-BE49-F238E27FC236}">
                <a16:creationId xmlns:a16="http://schemas.microsoft.com/office/drawing/2014/main" id="{F8FA69C0-B798-B0EF-B064-997FF774E8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69595" y="2032188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05">
            <a:extLst>
              <a:ext uri="{FF2B5EF4-FFF2-40B4-BE49-F238E27FC236}">
                <a16:creationId xmlns:a16="http://schemas.microsoft.com/office/drawing/2014/main" id="{FFA3E6BA-ECB6-F78C-CF22-7B05706020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69595" y="3208260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89" name="Text Placeholder 94">
            <a:extLst>
              <a:ext uri="{FF2B5EF4-FFF2-40B4-BE49-F238E27FC236}">
                <a16:creationId xmlns:a16="http://schemas.microsoft.com/office/drawing/2014/main" id="{E07EBCA7-C1BD-E0AD-6403-14224CB1B5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200" y="405382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90" name="Text Placeholder 105">
            <a:extLst>
              <a:ext uri="{FF2B5EF4-FFF2-40B4-BE49-F238E27FC236}">
                <a16:creationId xmlns:a16="http://schemas.microsoft.com/office/drawing/2014/main" id="{880DDDC9-1973-AB6B-84B0-8402F7E57DD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4200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05">
            <a:extLst>
              <a:ext uri="{FF2B5EF4-FFF2-40B4-BE49-F238E27FC236}">
                <a16:creationId xmlns:a16="http://schemas.microsoft.com/office/drawing/2014/main" id="{779BA1D8-105C-B66F-63AF-84DC7F62245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4200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92" name="Text Placeholder 94">
            <a:extLst>
              <a:ext uri="{FF2B5EF4-FFF2-40B4-BE49-F238E27FC236}">
                <a16:creationId xmlns:a16="http://schemas.microsoft.com/office/drawing/2014/main" id="{D8F51403-DA8F-C60A-932D-8B8817FDA7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76898" y="405382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93" name="Text Placeholder 105">
            <a:extLst>
              <a:ext uri="{FF2B5EF4-FFF2-40B4-BE49-F238E27FC236}">
                <a16:creationId xmlns:a16="http://schemas.microsoft.com/office/drawing/2014/main" id="{1D287AE8-D07F-849B-E6F1-1AC629E8FB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76898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4" name="Text Placeholder 105">
            <a:extLst>
              <a:ext uri="{FF2B5EF4-FFF2-40B4-BE49-F238E27FC236}">
                <a16:creationId xmlns:a16="http://schemas.microsoft.com/office/drawing/2014/main" id="{D79AB424-C959-FD9F-0942-4B657234F2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19286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195" name="Text Placeholder 94">
            <a:extLst>
              <a:ext uri="{FF2B5EF4-FFF2-40B4-BE49-F238E27FC236}">
                <a16:creationId xmlns:a16="http://schemas.microsoft.com/office/drawing/2014/main" id="{4411A19D-5600-3582-7891-BEECA6B3C9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9595" y="4053821"/>
            <a:ext cx="976461" cy="345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5000">
                <a:srgbClr val="0078D4"/>
              </a:gs>
              <a:gs pos="0">
                <a:srgbClr val="C03BC4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dist="63500" dir="2700000" algn="tl" rotWithShape="0">
              <a:srgbClr val="454142">
                <a:alpha val="20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00:00am</a:t>
            </a:r>
          </a:p>
        </p:txBody>
      </p:sp>
      <p:sp>
        <p:nvSpPr>
          <p:cNvPr id="196" name="Text Placeholder 105">
            <a:extLst>
              <a:ext uri="{FF2B5EF4-FFF2-40B4-BE49-F238E27FC236}">
                <a16:creationId xmlns:a16="http://schemas.microsoft.com/office/drawing/2014/main" id="{E6756EC6-5C62-CCBD-6970-540F4E463C6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69595" y="4488366"/>
            <a:ext cx="2808000" cy="626701"/>
          </a:xfrm>
        </p:spPr>
        <p:txBody>
          <a:bodyPr lIns="90000" tIns="36000" rIns="90000" bIns="36000">
            <a:norm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105">
            <a:extLst>
              <a:ext uri="{FF2B5EF4-FFF2-40B4-BE49-F238E27FC236}">
                <a16:creationId xmlns:a16="http://schemas.microsoft.com/office/drawing/2014/main" id="{56520A8E-9E5D-0840-1CB1-35762F47BF5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969595" y="5641938"/>
            <a:ext cx="2808000" cy="626701"/>
          </a:xfrm>
          <a:prstGeom prst="roundRect">
            <a:avLst>
              <a:gd name="adj" fmla="val 10035"/>
            </a:avLst>
          </a:prstGeom>
          <a:solidFill>
            <a:srgbClr val="FFFFFF">
              <a:alpha val="70046"/>
            </a:srgbClr>
          </a:solidFill>
          <a:ln w="12700">
            <a:solidFill>
              <a:schemeClr val="bg1"/>
            </a:solidFill>
          </a:ln>
        </p:spPr>
        <p:txBody>
          <a:bodyPr lIns="90000" tIns="36000" rIns="90000" bIns="36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0" indent="0">
              <a:spcBef>
                <a:spcPts val="0"/>
              </a:spcBef>
              <a:buNone/>
              <a:defRPr sz="900" b="1" i="0"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3" name="Text Placeholder 102">
            <a:extLst>
              <a:ext uri="{FF2B5EF4-FFF2-40B4-BE49-F238E27FC236}">
                <a16:creationId xmlns:a16="http://schemas.microsoft.com/office/drawing/2014/main" id="{78D71A05-3479-3DEB-1227-2FC98983A80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430234" y="521099"/>
            <a:ext cx="1456966" cy="175614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 b="1" i="0" spc="-20" baseline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r">
              <a:spcBef>
                <a:spcPts val="0"/>
              </a:spcBef>
              <a:buNone/>
              <a:defRPr sz="1100" spc="-20" baseline="0">
                <a:solidFill>
                  <a:srgbClr val="B1B3B3"/>
                </a:solidFill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/>
              <a:t>Buy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07FB0D44-B2FC-AD50-89A4-2016469B01D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417128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A5639CF-B5E7-20B0-D289-A990965914E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588664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6AE7B5-FABD-E95D-A0C4-FEA8F2FE80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60200" y="357645"/>
            <a:ext cx="127000" cy="125999"/>
          </a:xfrm>
          <a:prstGeom prst="ellipse">
            <a:avLst/>
          </a:prstGeom>
          <a:solidFill>
            <a:srgbClr val="B1B3B3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noFill/>
              </a:defRPr>
            </a:lvl1pPr>
            <a:lvl2pPr marL="228600" indent="0">
              <a:buFontTx/>
              <a:buNone/>
              <a:defRPr sz="100">
                <a:noFill/>
              </a:defRPr>
            </a:lvl2pPr>
            <a:lvl3pPr marL="457200" indent="0">
              <a:buFontTx/>
              <a:buNone/>
              <a:defRPr sz="100">
                <a:noFill/>
              </a:defRPr>
            </a:lvl3pPr>
            <a:lvl4pPr marL="661988" indent="0">
              <a:buFontTx/>
              <a:buNone/>
              <a:defRPr sz="100">
                <a:noFill/>
              </a:defRPr>
            </a:lvl4pPr>
            <a:lvl5pPr marL="855663" indent="0">
              <a:buFontTx/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6855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74" r:id="rId2"/>
    <p:sldLayoutId id="2147483835" r:id="rId3"/>
    <p:sldLayoutId id="2147483675" r:id="rId4"/>
    <p:sldLayoutId id="2147483676" r:id="rId5"/>
    <p:sldLayoutId id="2147483813" r:id="rId6"/>
    <p:sldLayoutId id="2147483816" r:id="rId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upport.microsoft.com/en-us/topic/overview-of-microsoft-365-chat-preview-5b00a52d-7296-48ee-b938-b95b7209f737" TargetMode="External"/><Relationship Id="rId5" Type="http://schemas.openxmlformats.org/officeDocument/2006/relationships/image" Target="../media/image10.svg"/><Relationship Id="rId10" Type="http://schemas.openxmlformats.org/officeDocument/2006/relationships/hyperlink" Target="https://copilot.microsoft.com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microsoft.com/en-us/videoplayer/embed/RW1lE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AC773-217D-B93C-625F-27C5502E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87766"/>
            <a:ext cx="6170561" cy="526298"/>
          </a:xfrm>
        </p:spPr>
        <p:txBody>
          <a:bodyPr/>
          <a:lstStyle/>
          <a:p>
            <a:r>
              <a:rPr lang="en-US">
                <a:solidFill>
                  <a:srgbClr val="0078D4"/>
                </a:solidFill>
                <a:cs typeface="Segoe UI"/>
              </a:rPr>
              <a:t>Information Technology | </a:t>
            </a:r>
            <a:r>
              <a:rPr lang="en-US">
                <a:cs typeface="Segoe UI"/>
              </a:rPr>
              <a:t>General IT prompts (Microsoft Copilot only)</a:t>
            </a:r>
            <a:endParaRPr lang="en-US" baseline="30000">
              <a:cs typeface="Segoe U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6E64E6-DACB-9E61-4FB5-2DF9550866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593881"/>
            <a:ext cx="2808000" cy="345600"/>
          </a:xfrm>
        </p:spPr>
        <p:txBody>
          <a:bodyPr/>
          <a:lstStyle/>
          <a:p>
            <a:r>
              <a:rPr lang="en-US" noProof="0"/>
              <a:t>1. Research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AF6B-8392-19D6-4008-8B9EDDD439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052218"/>
            <a:ext cx="2808000" cy="345600"/>
          </a:xfrm>
        </p:spPr>
        <p:txBody>
          <a:bodyPr/>
          <a:lstStyle/>
          <a:p>
            <a:r>
              <a:rPr lang="en-US" noProof="0"/>
              <a:t>6. Code review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43261E-C01B-AAF7-FB79-BCB449EDE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840" y="1593881"/>
            <a:ext cx="2808000" cy="345600"/>
          </a:xfrm>
        </p:spPr>
        <p:txBody>
          <a:bodyPr/>
          <a:lstStyle/>
          <a:p>
            <a:r>
              <a:rPr lang="en-US" noProof="0"/>
              <a:t>2. Create IT documentation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07F03A-7B5E-43DB-6297-704D97B841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7840" y="4052218"/>
            <a:ext cx="2808000" cy="345600"/>
          </a:xfrm>
        </p:spPr>
        <p:txBody>
          <a:bodyPr/>
          <a:lstStyle/>
          <a:p>
            <a:r>
              <a:rPr lang="en-US" noProof="0"/>
              <a:t>5. Backup and recovery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B7B1D6-90AA-812D-38AC-4FC308D825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11481" y="1593881"/>
            <a:ext cx="2808000" cy="345600"/>
          </a:xfrm>
        </p:spPr>
        <p:txBody>
          <a:bodyPr/>
          <a:lstStyle/>
          <a:p>
            <a:r>
              <a:rPr lang="en-US" noProof="0"/>
              <a:t>3. User training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9A6375-D732-AEEC-8F08-CB20AB56EF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11481" y="4052218"/>
            <a:ext cx="2808000" cy="345600"/>
          </a:xfrm>
        </p:spPr>
        <p:txBody>
          <a:bodyPr/>
          <a:lstStyle/>
          <a:p>
            <a:r>
              <a:rPr lang="en-US" noProof="0"/>
              <a:t>4.  IT inventory management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8B5C2D03-DCAF-3A2F-F520-91089D02E4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9107" y="521099"/>
            <a:ext cx="3599821" cy="169277"/>
          </a:xfrm>
        </p:spPr>
        <p:txBody>
          <a:bodyPr/>
          <a:lstStyle/>
          <a:p>
            <a:r>
              <a:rPr lang="en-US"/>
              <a:t>Microsoft Copilot</a:t>
            </a:r>
            <a:endParaRPr lang="en-US" noProof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AC3E5A3-804A-559F-F8BB-CACCEA767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Use Microsoft Copilot to stay up-to-date with the latest technologies and best practices through continued learning. 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D6AF478E-F16D-94ED-10AF-D095C1A20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Use Copilot to create and update documentation 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for IT processes, configurations, and troubleshooting guides.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1FC90E70-42D2-0DE5-E4D9-8C3A79D3F2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When you choose to implement a new service 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or product to your organization, use Copilot to streamline the user training process. 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8D8FEB8-8AAC-3C74-65FF-A117144749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 want to learn more about how to implement [tool, service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]. Provide a high-level outline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with guidance on how to implement, best practice set ups, how to get leader buy-in, etc.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C50C2F7D-C404-AD6E-2F3C-7BFE6D4281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Rewrite this code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 that it will no longer have an error when the user picks an invalid product type. Also add comments and provide a summary of what it does: &lt;code&gt;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33AE727-047C-16BB-1E4E-BC4B5C0F25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/>
          </a:bodyPr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a 2-page document detailing </a:t>
            </a:r>
            <a:b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architecture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 [system] in non-technical language. Be sure to incorporate key features, technologies, and a process diagram. 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AB188EF-7188-C6F8-F205-4FC8F00445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/>
          </a:bodyPr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 a</a:t>
            </a:r>
            <a:r>
              <a:rPr lang="en-US" b="1" kern="0">
                <a:solidFill>
                  <a:srgbClr val="1A1A1A"/>
                </a:solidFill>
                <a:latin typeface="Segoe UI"/>
                <a:cs typeface="+mn-cs"/>
              </a:rPr>
              <a:t>n example of a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PowerShell script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that takes daily snapshot backups of Azure Storage volumes, organizes logically, and removes snapshots older than 30 days for compliance.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08C7495-4382-68C8-8861-6E46361E8A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 am training new users on our [software, system, tool].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an outline for a 30-minute training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including key concepts, demos, and best practices.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6DCF908-AAF0-A95B-1871-3646903DB35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11481" y="5641938"/>
            <a:ext cx="2391972" cy="626701"/>
          </a:xfrm>
        </p:spPr>
        <p:txBody>
          <a:bodyPr>
            <a:normAutofit fontScale="92500"/>
          </a:bodyPr>
          <a:lstStyle/>
          <a:p>
            <a:r>
              <a:rPr lang="en-US" sz="900" kern="0">
                <a:solidFill>
                  <a:srgbClr val="1A1A1A"/>
                </a:solidFill>
                <a:latin typeface="Segoe UI"/>
              </a:rPr>
              <a:t>Sample Prompt: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Outline the key information </a:t>
            </a:r>
            <a:b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needed for an IT asset inventory system </a:t>
            </a:r>
            <a:b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some suggestions for how to maintain these logs.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265352B-2081-C13D-A765-E94070DEC15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Ask Copilot to help fix issues that arise from </a:t>
            </a:r>
            <a:b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</a:b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a code review.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C9AA14E3-36D0-97E0-3A6B-C0AC9F78C6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Copilot can help you create scripts to automate backup and recovery processes.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D1CA1F16-43C6-893C-D014-5D77415A24B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Use Copilot to help provide best practices on how manage IT inventory. </a:t>
            </a:r>
          </a:p>
        </p:txBody>
      </p:sp>
      <p:sp>
        <p:nvSpPr>
          <p:cNvPr id="199" name="Text Placeholder 198">
            <a:extLst>
              <a:ext uri="{FF2B5EF4-FFF2-40B4-BE49-F238E27FC236}">
                <a16:creationId xmlns:a16="http://schemas.microsoft.com/office/drawing/2014/main" id="{446022C5-1ED2-8026-8A6F-C5CA889A87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430234" y="521099"/>
            <a:ext cx="1456966" cy="175614"/>
          </a:xfrm>
        </p:spPr>
        <p:txBody>
          <a:bodyPr/>
          <a:lstStyle/>
          <a:p>
            <a:r>
              <a:rPr lang="en-US" sz="1100"/>
              <a:t>Start</a:t>
            </a:r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A458E396-A7F6-1ADE-59AB-7E0AA9803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0454" y="1132756"/>
            <a:ext cx="987666" cy="216000"/>
          </a:xfrm>
          <a:prstGeom prst="roundRect">
            <a:avLst>
              <a:gd name="adj" fmla="val 50000"/>
            </a:avLst>
          </a:prstGeom>
          <a:solidFill>
            <a:srgbClr val="0078D4"/>
          </a:solidFill>
          <a:ln w="12700">
            <a:solidFill>
              <a:srgbClr val="0078D4"/>
            </a:solidFill>
            <a:headEnd type="none" w="med" len="med"/>
            <a:tailEnd type="none" w="med" len="med"/>
          </a:ln>
          <a:effectLst>
            <a:outerShdw blurRad="63500" dist="63500" dir="2700000" rotWithShape="0">
              <a:srgbClr val="454142">
                <a:alpha val="2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288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KPIs impacted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AC897-7517-CCB5-20A5-FB0894A7422B}"/>
              </a:ext>
            </a:extLst>
          </p:cNvPr>
          <p:cNvGrpSpPr/>
          <p:nvPr/>
        </p:nvGrpSpPr>
        <p:grpSpPr>
          <a:xfrm>
            <a:off x="1624328" y="1132756"/>
            <a:ext cx="1530994" cy="211018"/>
            <a:chOff x="1198144" y="862657"/>
            <a:chExt cx="1530994" cy="211018"/>
          </a:xfrm>
        </p:grpSpPr>
        <p:sp>
          <p:nvSpPr>
            <p:cNvPr id="25" name="Rectangle: Rounded Corners 6">
              <a:extLst>
                <a:ext uri="{FF2B5EF4-FFF2-40B4-BE49-F238E27FC236}">
                  <a16:creationId xmlns:a16="http://schemas.microsoft.com/office/drawing/2014/main" id="{2B1FC6D2-6444-8EB7-BE50-D0E23E87A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198144" y="862657"/>
              <a:ext cx="1530994" cy="21101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>
              <a:outerShdw blurRad="63500" dist="63500" dir="2700000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8288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IT management costs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9438946-96F6-DACE-645F-4EFB7656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4929" y="898657"/>
              <a:ext cx="144000" cy="144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2FC3A4-1E31-473A-906F-6FEBA5E0E735}"/>
              </a:ext>
            </a:extLst>
          </p:cNvPr>
          <p:cNvGrpSpPr/>
          <p:nvPr/>
        </p:nvGrpSpPr>
        <p:grpSpPr>
          <a:xfrm>
            <a:off x="3421349" y="1132756"/>
            <a:ext cx="1692000" cy="216000"/>
            <a:chOff x="2707850" y="862657"/>
            <a:chExt cx="1692000" cy="216000"/>
          </a:xfrm>
        </p:grpSpPr>
        <p:sp>
          <p:nvSpPr>
            <p:cNvPr id="28" name="Rectangle: Rounded Corners 6">
              <a:extLst>
                <a:ext uri="{FF2B5EF4-FFF2-40B4-BE49-F238E27FC236}">
                  <a16:creationId xmlns:a16="http://schemas.microsoft.com/office/drawing/2014/main" id="{25ABDAF4-1178-57B0-36C5-4B83F8AAE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2707850" y="862657"/>
              <a:ext cx="1692000" cy="216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>
              <a:outerShdw blurRad="63500" dist="63500" dir="2700000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8288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Application downtime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64B40C2D-E6B0-44ED-2636-52ED008C5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4635" y="898657"/>
              <a:ext cx="144000" cy="144000"/>
            </a:xfrm>
            <a:prstGeom prst="rect">
              <a:avLst/>
            </a:prstGeom>
          </p:spPr>
        </p:pic>
      </p:grpSp>
      <p:sp>
        <p:nvSpPr>
          <p:cNvPr id="33" name="Rectangle: Rounded Corners 6">
            <a:extLst>
              <a:ext uri="{FF2B5EF4-FFF2-40B4-BE49-F238E27FC236}">
                <a16:creationId xmlns:a16="http://schemas.microsoft.com/office/drawing/2014/main" id="{14EAFD5F-92E5-E426-FBD4-3CFE3A7BA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69498" y="1127774"/>
            <a:ext cx="987667" cy="216000"/>
          </a:xfrm>
          <a:prstGeom prst="roundRect">
            <a:avLst>
              <a:gd name="adj" fmla="val 50000"/>
            </a:avLst>
          </a:prstGeom>
          <a:solidFill>
            <a:srgbClr val="8661C5"/>
          </a:solidFill>
          <a:ln w="12700">
            <a:solidFill>
              <a:srgbClr val="8661C5"/>
            </a:solidFill>
            <a:headEnd type="none" w="med" len="med"/>
            <a:tailEnd type="none" w="med" len="med"/>
          </a:ln>
          <a:effectLst>
            <a:outerShdw blurRad="63500" dist="63500" dir="2700000" rotWithShape="0">
              <a:srgbClr val="454142">
                <a:alpha val="2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288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Value benefit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DB5643-4EDF-5AA4-0CFC-F468613B6ADD}"/>
              </a:ext>
            </a:extLst>
          </p:cNvPr>
          <p:cNvGrpSpPr/>
          <p:nvPr/>
        </p:nvGrpSpPr>
        <p:grpSpPr>
          <a:xfrm>
            <a:off x="7523373" y="1127774"/>
            <a:ext cx="1260000" cy="216000"/>
            <a:chOff x="1194743" y="1140160"/>
            <a:chExt cx="1260000" cy="216000"/>
          </a:xfrm>
        </p:grpSpPr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4C1BE2AB-2F1E-286E-07D7-7D8E23AD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194743" y="1140160"/>
              <a:ext cx="1260000" cy="216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8661C5"/>
              </a:solidFill>
              <a:headEnd type="none" w="med" len="med"/>
              <a:tailEnd type="none" w="med" len="med"/>
            </a:ln>
            <a:effectLst>
              <a:outerShdw blurRad="63500" dist="63500" dir="2700000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8288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8661C5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Revenue growth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BF516A6-94E8-D81E-8335-52C5D6BA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1527" y="1176160"/>
              <a:ext cx="144000" cy="144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3589D2-4FAC-5E72-970D-75473C3B4B6F}"/>
              </a:ext>
            </a:extLst>
          </p:cNvPr>
          <p:cNvGrpSpPr/>
          <p:nvPr/>
        </p:nvGrpSpPr>
        <p:grpSpPr>
          <a:xfrm>
            <a:off x="8868697" y="1127774"/>
            <a:ext cx="2011680" cy="216000"/>
            <a:chOff x="1194743" y="1140160"/>
            <a:chExt cx="2011680" cy="216000"/>
          </a:xfrm>
        </p:grpSpPr>
        <p:sp>
          <p:nvSpPr>
            <p:cNvPr id="38" name="Rectangle: Rounded Corners 6">
              <a:extLst>
                <a:ext uri="{FF2B5EF4-FFF2-40B4-BE49-F238E27FC236}">
                  <a16:creationId xmlns:a16="http://schemas.microsoft.com/office/drawing/2014/main" id="{47694ED9-322C-F8E3-6D0D-F170B6469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194743" y="1140160"/>
              <a:ext cx="2011680" cy="216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8661C5"/>
              </a:solidFill>
              <a:headEnd type="none" w="med" len="med"/>
              <a:tailEnd type="none" w="med" len="med"/>
            </a:ln>
            <a:effectLst>
              <a:outerShdw blurRad="63500" dist="63500" dir="2700000" rotWithShape="0">
                <a:srgbClr val="454142">
                  <a:alpha val="2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8288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742"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8661C5"/>
                  </a:solidFill>
                  <a:effectLst/>
                  <a:uLnTx/>
                  <a:uFillTx/>
                  <a:latin typeface="Segoe UI Semibold"/>
                  <a:cs typeface="Segoe UI Semibold"/>
                </a:rPr>
                <a:t>Employee experience</a:t>
              </a:r>
              <a:r>
                <a:rPr lang="en-US" sz="900">
                  <a:solidFill>
                    <a:srgbClr val="8661C5"/>
                  </a:solidFill>
                  <a:latin typeface="Segoe UI Semibold"/>
                  <a:cs typeface="Segoe UI Semibold"/>
                </a:rPr>
                <a:t> </a:t>
              </a:r>
              <a:endParaRPr lang="en-US" sz="900" b="0" i="0" u="none" strike="noStrike" kern="1200" cap="none" spc="0" normalizeH="0" baseline="0" noProof="0">
                <a:ln>
                  <a:noFill/>
                </a:ln>
                <a:solidFill>
                  <a:srgbClr val="8661C5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B49ED0C-8E03-502F-F821-E3B0A5334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1527" y="1176160"/>
              <a:ext cx="144000" cy="1440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88C68-8B10-1068-72B7-B4CB320EA128}"/>
              </a:ext>
            </a:extLst>
          </p:cNvPr>
          <p:cNvGrpSpPr/>
          <p:nvPr/>
        </p:nvGrpSpPr>
        <p:grpSpPr>
          <a:xfrm>
            <a:off x="804187" y="5158847"/>
            <a:ext cx="2351135" cy="360000"/>
            <a:chOff x="4276273" y="2761669"/>
            <a:chExt cx="2351135" cy="360000"/>
          </a:xfrm>
        </p:grpSpPr>
        <p:pic>
          <p:nvPicPr>
            <p:cNvPr id="163" name="Picture 162" descr="Zip Co logo SVG free download, id: 101874 - Brandlogos.net">
              <a:hlinkClick r:id="rId6"/>
              <a:extLst>
                <a:ext uri="{FF2B5EF4-FFF2-40B4-BE49-F238E27FC236}">
                  <a16:creationId xmlns:a16="http://schemas.microsoft.com/office/drawing/2014/main" id="{451310BA-3378-13A7-5157-AFB7104D1E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278" t="-53646" r="-43278" b="-53646"/>
            <a:stretch/>
          </p:blipFill>
          <p:spPr bwMode="auto">
            <a:xfrm>
              <a:off x="4276273" y="2761669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7E8C7A-F8E4-294D-1631-EBD33CD38AE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735224" y="2857031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Chat</a:t>
              </a:r>
              <a:r>
                <a:rPr kumimoji="0" lang="en-US" sz="11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1A9D422-C650-8DDB-2E5A-1D3A01A5AADF}"/>
              </a:ext>
            </a:extLst>
          </p:cNvPr>
          <p:cNvGrpSpPr/>
          <p:nvPr/>
        </p:nvGrpSpPr>
        <p:grpSpPr>
          <a:xfrm>
            <a:off x="4276273" y="2761669"/>
            <a:ext cx="2351135" cy="360000"/>
            <a:chOff x="4276273" y="2761669"/>
            <a:chExt cx="2351135" cy="360000"/>
          </a:xfrm>
        </p:grpSpPr>
        <p:pic>
          <p:nvPicPr>
            <p:cNvPr id="166" name="Picture 165" descr="Zip Co logo SVG free download, id: 101874 - Brandlogos.net">
              <a:hlinkClick r:id="rId6"/>
              <a:extLst>
                <a:ext uri="{FF2B5EF4-FFF2-40B4-BE49-F238E27FC236}">
                  <a16:creationId xmlns:a16="http://schemas.microsoft.com/office/drawing/2014/main" id="{44891FEC-D44F-9360-F9CD-69F5295BD2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278" t="-53646" r="-43278" b="-53646"/>
            <a:stretch/>
          </p:blipFill>
          <p:spPr bwMode="auto">
            <a:xfrm>
              <a:off x="4276273" y="2761669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BB9CB59-5868-B455-2F03-CA7AB6EEA49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735224" y="2857031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Chat</a:t>
              </a:r>
              <a:r>
                <a:rPr kumimoji="0" lang="en-US" sz="11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83EF31C-06B9-3999-C48F-D6BE1F657EA8}"/>
              </a:ext>
            </a:extLst>
          </p:cNvPr>
          <p:cNvGrpSpPr/>
          <p:nvPr/>
        </p:nvGrpSpPr>
        <p:grpSpPr>
          <a:xfrm>
            <a:off x="7739914" y="2761669"/>
            <a:ext cx="2351135" cy="360000"/>
            <a:chOff x="7739914" y="2761669"/>
            <a:chExt cx="2351135" cy="360000"/>
          </a:xfrm>
        </p:grpSpPr>
        <p:pic>
          <p:nvPicPr>
            <p:cNvPr id="169" name="Picture 168" descr="Zip Co logo SVG free download, id: 101874 - Brandlogos.net">
              <a:hlinkClick r:id="rId6"/>
              <a:extLst>
                <a:ext uri="{FF2B5EF4-FFF2-40B4-BE49-F238E27FC236}">
                  <a16:creationId xmlns:a16="http://schemas.microsoft.com/office/drawing/2014/main" id="{C7F69E91-14A4-D272-A5CA-B73C2F7CE9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278" t="-53646" r="-43278" b="-53646"/>
            <a:stretch/>
          </p:blipFill>
          <p:spPr bwMode="auto">
            <a:xfrm>
              <a:off x="7739914" y="2761669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BCE0EC-0657-C7CD-E07C-70071DE3416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8198865" y="2857031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Chat</a:t>
              </a:r>
              <a:r>
                <a:rPr kumimoji="0" lang="en-US" sz="11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05CB78D-B5DF-2778-AD68-A88D26201350}"/>
              </a:ext>
            </a:extLst>
          </p:cNvPr>
          <p:cNvGrpSpPr/>
          <p:nvPr/>
        </p:nvGrpSpPr>
        <p:grpSpPr>
          <a:xfrm>
            <a:off x="804187" y="2761669"/>
            <a:ext cx="2351135" cy="360000"/>
            <a:chOff x="4276273" y="2761669"/>
            <a:chExt cx="2351135" cy="360000"/>
          </a:xfrm>
        </p:grpSpPr>
        <p:pic>
          <p:nvPicPr>
            <p:cNvPr id="172" name="Picture 171" descr="Zip Co logo SVG free download, id: 101874 - Brandlogos.net">
              <a:hlinkClick r:id="rId6"/>
              <a:extLst>
                <a:ext uri="{FF2B5EF4-FFF2-40B4-BE49-F238E27FC236}">
                  <a16:creationId xmlns:a16="http://schemas.microsoft.com/office/drawing/2014/main" id="{DAF9AA88-5CBF-3DEA-8E16-A7756F095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278" t="-53646" r="-43278" b="-53646"/>
            <a:stretch/>
          </p:blipFill>
          <p:spPr bwMode="auto">
            <a:xfrm>
              <a:off x="4276273" y="2761669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04715EB-0CB2-C0CE-E7ED-087739AEC7B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735224" y="2857031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Chat</a:t>
              </a:r>
              <a:r>
                <a:rPr kumimoji="0" lang="en-US" sz="11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5C67E1F-EF18-2381-8FE1-49587A016784}"/>
              </a:ext>
            </a:extLst>
          </p:cNvPr>
          <p:cNvGrpSpPr/>
          <p:nvPr/>
        </p:nvGrpSpPr>
        <p:grpSpPr>
          <a:xfrm>
            <a:off x="4276273" y="5158847"/>
            <a:ext cx="2351135" cy="360000"/>
            <a:chOff x="4276273" y="2761669"/>
            <a:chExt cx="2351135" cy="360000"/>
          </a:xfrm>
        </p:grpSpPr>
        <p:pic>
          <p:nvPicPr>
            <p:cNvPr id="175" name="Picture 174" descr="Zip Co logo SVG free download, id: 101874 - Brandlogos.net">
              <a:hlinkClick r:id="rId6"/>
              <a:extLst>
                <a:ext uri="{FF2B5EF4-FFF2-40B4-BE49-F238E27FC236}">
                  <a16:creationId xmlns:a16="http://schemas.microsoft.com/office/drawing/2014/main" id="{8ACCDBAC-B93C-D978-DFD0-445FBCC9E2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278" t="-53646" r="-43278" b="-53646"/>
            <a:stretch/>
          </p:blipFill>
          <p:spPr bwMode="auto">
            <a:xfrm>
              <a:off x="4276273" y="2761669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45ED429-3BB7-1FD8-052B-712944D67F2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735224" y="2857031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Chat</a:t>
              </a:r>
              <a:r>
                <a:rPr kumimoji="0" lang="en-US" sz="11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429795-4855-D6A6-D8B3-68E2CE5E74B4}"/>
              </a:ext>
            </a:extLst>
          </p:cNvPr>
          <p:cNvGrpSpPr/>
          <p:nvPr/>
        </p:nvGrpSpPr>
        <p:grpSpPr>
          <a:xfrm>
            <a:off x="7739914" y="5158847"/>
            <a:ext cx="2351135" cy="360000"/>
            <a:chOff x="7739914" y="2761669"/>
            <a:chExt cx="2351135" cy="360000"/>
          </a:xfrm>
        </p:grpSpPr>
        <p:pic>
          <p:nvPicPr>
            <p:cNvPr id="178" name="Picture 177" descr="Zip Co logo SVG free download, id: 101874 - Brandlogos.net">
              <a:hlinkClick r:id="rId6"/>
              <a:extLst>
                <a:ext uri="{FF2B5EF4-FFF2-40B4-BE49-F238E27FC236}">
                  <a16:creationId xmlns:a16="http://schemas.microsoft.com/office/drawing/2014/main" id="{9ED4597D-D9E5-E69D-C99A-C708459E6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278" t="-53646" r="-43278" b="-53646"/>
            <a:stretch/>
          </p:blipFill>
          <p:spPr bwMode="auto">
            <a:xfrm>
              <a:off x="7739914" y="2761669"/>
              <a:ext cx="360000" cy="360000"/>
            </a:xfrm>
            <a:prstGeom prst="ellipse">
              <a:avLst/>
            </a:prstGeom>
            <a:solidFill>
              <a:srgbClr val="FFFFFF"/>
            </a:solidFill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9CF15DE-9917-7AAA-8FAA-F4BAADCFB5A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8198865" y="2857031"/>
              <a:ext cx="18921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Copilot Chat</a:t>
              </a:r>
              <a:r>
                <a:rPr kumimoji="0" lang="en-US" sz="11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sp>
        <p:nvSpPr>
          <p:cNvPr id="180" name="Text Placeholder 60">
            <a:extLst>
              <a:ext uri="{FF2B5EF4-FFF2-40B4-BE49-F238E27FC236}">
                <a16:creationId xmlns:a16="http://schemas.microsoft.com/office/drawing/2014/main" id="{193A4E25-D388-278E-8EDB-08CC237811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417128" y="357645"/>
            <a:ext cx="127000" cy="125999"/>
          </a:xfrm>
          <a:solidFill>
            <a:srgbClr val="0078D4"/>
          </a:solidFill>
        </p:spPr>
        <p:txBody>
          <a:bodyPr/>
          <a:lstStyle/>
          <a:p>
            <a:endParaRPr lang="en-US"/>
          </a:p>
        </p:txBody>
      </p:sp>
      <p:sp>
        <p:nvSpPr>
          <p:cNvPr id="181" name="Text Placeholder 61">
            <a:extLst>
              <a:ext uri="{FF2B5EF4-FFF2-40B4-BE49-F238E27FC236}">
                <a16:creationId xmlns:a16="http://schemas.microsoft.com/office/drawing/2014/main" id="{A17904A0-FF35-7B3B-1E81-A5EC9C50A6E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588664" y="357645"/>
            <a:ext cx="127000" cy="125999"/>
          </a:xfrm>
        </p:spPr>
        <p:txBody>
          <a:bodyPr/>
          <a:lstStyle/>
          <a:p>
            <a:endParaRPr lang="en-US"/>
          </a:p>
        </p:txBody>
      </p:sp>
      <p:sp>
        <p:nvSpPr>
          <p:cNvPr id="182" name="Text Placeholder 62">
            <a:extLst>
              <a:ext uri="{FF2B5EF4-FFF2-40B4-BE49-F238E27FC236}">
                <a16:creationId xmlns:a16="http://schemas.microsoft.com/office/drawing/2014/main" id="{CD04B54A-2C32-FFFC-3827-1E1679DBA89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760200" y="357645"/>
            <a:ext cx="127000" cy="125999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1C08E4-1A68-1CC8-5FA5-2061DC67DD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0028" y="4918520"/>
            <a:ext cx="2391972" cy="1939479"/>
          </a:xfrm>
          <a:prstGeom prst="rect">
            <a:avLst/>
          </a:prstGeom>
        </p:spPr>
      </p:pic>
      <p:sp>
        <p:nvSpPr>
          <p:cNvPr id="5" name="Graphic 2">
            <a:hlinkClick r:id="rId9"/>
            <a:extLst>
              <a:ext uri="{FF2B5EF4-FFF2-40B4-BE49-F238E27FC236}">
                <a16:creationId xmlns:a16="http://schemas.microsoft.com/office/drawing/2014/main" id="{40A40F0F-0B0A-049F-AAF5-E4CE541A5FC4}"/>
              </a:ext>
            </a:extLst>
          </p:cNvPr>
          <p:cNvSpPr/>
          <p:nvPr/>
        </p:nvSpPr>
        <p:spPr>
          <a:xfrm>
            <a:off x="6754761" y="407925"/>
            <a:ext cx="228200" cy="202844"/>
          </a:xfrm>
          <a:custGeom>
            <a:avLst/>
            <a:gdLst>
              <a:gd name="connsiteX0" fmla="*/ 41203 w 228200"/>
              <a:gd name="connsiteY0" fmla="*/ 0 h 202844"/>
              <a:gd name="connsiteX1" fmla="*/ 186997 w 228200"/>
              <a:gd name="connsiteY1" fmla="*/ 0 h 202844"/>
              <a:gd name="connsiteX2" fmla="*/ 228137 w 228200"/>
              <a:gd name="connsiteY2" fmla="*/ 38870 h 202844"/>
              <a:gd name="connsiteX3" fmla="*/ 228200 w 228200"/>
              <a:gd name="connsiteY3" fmla="*/ 41203 h 202844"/>
              <a:gd name="connsiteX4" fmla="*/ 228200 w 228200"/>
              <a:gd name="connsiteY4" fmla="*/ 161642 h 202844"/>
              <a:gd name="connsiteX5" fmla="*/ 189330 w 228200"/>
              <a:gd name="connsiteY5" fmla="*/ 202781 h 202844"/>
              <a:gd name="connsiteX6" fmla="*/ 186997 w 228200"/>
              <a:gd name="connsiteY6" fmla="*/ 202845 h 202844"/>
              <a:gd name="connsiteX7" fmla="*/ 41203 w 228200"/>
              <a:gd name="connsiteY7" fmla="*/ 202845 h 202844"/>
              <a:gd name="connsiteX8" fmla="*/ 63 w 228200"/>
              <a:gd name="connsiteY8" fmla="*/ 163975 h 202844"/>
              <a:gd name="connsiteX9" fmla="*/ 0 w 228200"/>
              <a:gd name="connsiteY9" fmla="*/ 161642 h 202844"/>
              <a:gd name="connsiteX10" fmla="*/ 0 w 228200"/>
              <a:gd name="connsiteY10" fmla="*/ 41203 h 202844"/>
              <a:gd name="connsiteX11" fmla="*/ 38870 w 228200"/>
              <a:gd name="connsiteY11" fmla="*/ 63 h 202844"/>
              <a:gd name="connsiteX12" fmla="*/ 41203 w 228200"/>
              <a:gd name="connsiteY12" fmla="*/ 0 h 202844"/>
              <a:gd name="connsiteX13" fmla="*/ 186997 w 228200"/>
              <a:gd name="connsiteY13" fmla="*/ 0 h 202844"/>
              <a:gd name="connsiteX14" fmla="*/ 41203 w 228200"/>
              <a:gd name="connsiteY14" fmla="*/ 0 h 202844"/>
              <a:gd name="connsiteX15" fmla="*/ 89416 w 228200"/>
              <a:gd name="connsiteY15" fmla="*/ 70805 h 202844"/>
              <a:gd name="connsiteX16" fmla="*/ 88745 w 228200"/>
              <a:gd name="connsiteY16" fmla="*/ 73658 h 202844"/>
              <a:gd name="connsiteX17" fmla="*/ 88745 w 228200"/>
              <a:gd name="connsiteY17" fmla="*/ 129212 h 202844"/>
              <a:gd name="connsiteX18" fmla="*/ 95083 w 228200"/>
              <a:gd name="connsiteY18" fmla="*/ 135551 h 202844"/>
              <a:gd name="connsiteX19" fmla="*/ 97923 w 228200"/>
              <a:gd name="connsiteY19" fmla="*/ 134879 h 202844"/>
              <a:gd name="connsiteX20" fmla="*/ 153477 w 228200"/>
              <a:gd name="connsiteY20" fmla="*/ 107115 h 202844"/>
              <a:gd name="connsiteX21" fmla="*/ 156324 w 228200"/>
              <a:gd name="connsiteY21" fmla="*/ 98614 h 202844"/>
              <a:gd name="connsiteX22" fmla="*/ 153477 w 228200"/>
              <a:gd name="connsiteY22" fmla="*/ 95768 h 202844"/>
              <a:gd name="connsiteX23" fmla="*/ 97923 w 228200"/>
              <a:gd name="connsiteY23" fmla="*/ 67991 h 202844"/>
              <a:gd name="connsiteX24" fmla="*/ 89416 w 228200"/>
              <a:gd name="connsiteY24" fmla="*/ 70818 h 20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200" h="202844">
                <a:moveTo>
                  <a:pt x="41203" y="0"/>
                </a:moveTo>
                <a:lnTo>
                  <a:pt x="186997" y="0"/>
                </a:lnTo>
                <a:cubicBezTo>
                  <a:pt x="208848" y="-1"/>
                  <a:pt x="226900" y="17055"/>
                  <a:pt x="228137" y="38870"/>
                </a:cubicBezTo>
                <a:lnTo>
                  <a:pt x="228200" y="41203"/>
                </a:lnTo>
                <a:lnTo>
                  <a:pt x="228200" y="161642"/>
                </a:lnTo>
                <a:cubicBezTo>
                  <a:pt x="228202" y="183492"/>
                  <a:pt x="211146" y="201544"/>
                  <a:pt x="189330" y="202781"/>
                </a:cubicBezTo>
                <a:lnTo>
                  <a:pt x="186997" y="202845"/>
                </a:lnTo>
                <a:lnTo>
                  <a:pt x="41203" y="202845"/>
                </a:lnTo>
                <a:cubicBezTo>
                  <a:pt x="19352" y="202846"/>
                  <a:pt x="1300" y="185791"/>
                  <a:pt x="63" y="163975"/>
                </a:cubicBezTo>
                <a:lnTo>
                  <a:pt x="0" y="161642"/>
                </a:lnTo>
                <a:lnTo>
                  <a:pt x="0" y="41203"/>
                </a:lnTo>
                <a:cubicBezTo>
                  <a:pt x="-1" y="19352"/>
                  <a:pt x="17055" y="1300"/>
                  <a:pt x="38870" y="63"/>
                </a:cubicBezTo>
                <a:lnTo>
                  <a:pt x="41203" y="0"/>
                </a:lnTo>
                <a:lnTo>
                  <a:pt x="186997" y="0"/>
                </a:lnTo>
                <a:lnTo>
                  <a:pt x="41203" y="0"/>
                </a:lnTo>
                <a:close/>
                <a:moveTo>
                  <a:pt x="89416" y="70805"/>
                </a:moveTo>
                <a:cubicBezTo>
                  <a:pt x="88973" y="71691"/>
                  <a:pt x="88743" y="72668"/>
                  <a:pt x="88745" y="73658"/>
                </a:cubicBezTo>
                <a:lnTo>
                  <a:pt x="88745" y="129212"/>
                </a:lnTo>
                <a:cubicBezTo>
                  <a:pt x="88745" y="132712"/>
                  <a:pt x="91583" y="135551"/>
                  <a:pt x="95083" y="135551"/>
                </a:cubicBezTo>
                <a:cubicBezTo>
                  <a:pt x="96070" y="135551"/>
                  <a:pt x="97042" y="135320"/>
                  <a:pt x="97923" y="134879"/>
                </a:cubicBezTo>
                <a:lnTo>
                  <a:pt x="153477" y="107115"/>
                </a:lnTo>
                <a:cubicBezTo>
                  <a:pt x="156610" y="105553"/>
                  <a:pt x="157884" y="101747"/>
                  <a:pt x="156324" y="98614"/>
                </a:cubicBezTo>
                <a:cubicBezTo>
                  <a:pt x="155709" y="97381"/>
                  <a:pt x="154710" y="96383"/>
                  <a:pt x="153477" y="95768"/>
                </a:cubicBezTo>
                <a:lnTo>
                  <a:pt x="97923" y="67991"/>
                </a:lnTo>
                <a:cubicBezTo>
                  <a:pt x="94793" y="66423"/>
                  <a:pt x="90985" y="67689"/>
                  <a:pt x="89416" y="70818"/>
                </a:cubicBezTo>
                <a:close/>
              </a:path>
            </a:pathLst>
          </a:custGeom>
          <a:gradFill>
            <a:gsLst>
              <a:gs pos="73000">
                <a:srgbClr val="0078D4"/>
              </a:gs>
              <a:gs pos="12000">
                <a:srgbClr val="C03BC4"/>
              </a:gs>
            </a:gsLst>
            <a:path path="circle">
              <a:fillToRect l="100000" t="100000"/>
            </a:path>
          </a:gradFill>
          <a:ln w="12303" cap="flat">
            <a:noFill/>
            <a:prstDash val="solid"/>
            <a:miter/>
          </a:ln>
          <a:effectLst>
            <a:outerShdw blurRad="63500" dist="63500" dir="3000000" algn="tl" rotWithShape="0">
              <a:srgbClr val="454142"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 Placeholder 44">
            <a:extLst>
              <a:ext uri="{FF2B5EF4-FFF2-40B4-BE49-F238E27FC236}">
                <a16:creationId xmlns:a16="http://schemas.microsoft.com/office/drawing/2014/main" id="{318EE383-106B-2106-EACD-A9CAEBC36CFD}"/>
              </a:ext>
            </a:extLst>
          </p:cNvPr>
          <p:cNvSpPr txBox="1">
            <a:spLocks/>
          </p:cNvSpPr>
          <p:nvPr/>
        </p:nvSpPr>
        <p:spPr>
          <a:xfrm>
            <a:off x="653131" y="6329508"/>
            <a:ext cx="959741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7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/>
              <a:t>1</a:t>
            </a:r>
            <a:r>
              <a:rPr lang="en-US"/>
              <a:t>Access Copilot at </a:t>
            </a:r>
            <a:r>
              <a:rPr lang="en-US">
                <a:hlinkClick r:id="rId10"/>
              </a:rPr>
              <a:t>copilot.microsoft.com </a:t>
            </a:r>
            <a:r>
              <a:rPr lang="en-US"/>
              <a:t>or the Microsoft Copilot mobile app and set toggle to “Web”.</a:t>
            </a:r>
          </a:p>
          <a:p>
            <a:r>
              <a:rPr lang="en-US" baseline="30000"/>
              <a:t>2</a:t>
            </a:r>
            <a:r>
              <a:rPr lang="en-US"/>
              <a:t>Access Business Chat at </a:t>
            </a:r>
            <a:r>
              <a:rPr lang="en-US">
                <a:hlinkClick r:id="rId10"/>
              </a:rPr>
              <a:t>copilot.microsoft.com</a:t>
            </a:r>
            <a:r>
              <a:rPr lang="en-US"/>
              <a:t>, the Microsoft Copilot mobile app, or the Copilot app in Teams, and set toggle to “Work”.</a:t>
            </a:r>
          </a:p>
          <a:p>
            <a:r>
              <a:rPr lang="en-GB" baseline="30000"/>
              <a:t>3</a:t>
            </a:r>
            <a:r>
              <a:rPr lang="en-GB"/>
              <a:t>Copilot agents allow Microsoft 365 Copilot to access your company-specific apps. In the past this would have required an API call to get data from a system of record.</a:t>
            </a:r>
          </a:p>
          <a:p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The content in this example scenario is for demonstration purposes only. You should evaluate how Copilot aligns with your organization’s business processes, regulatory requirements, and responsible AI principles.</a:t>
            </a:r>
          </a:p>
        </p:txBody>
      </p:sp>
    </p:spTree>
    <p:extLst>
      <p:ext uri="{BB962C8B-B14F-4D97-AF65-F5344CB8AC3E}">
        <p14:creationId xmlns:p14="http://schemas.microsoft.com/office/powerpoint/2010/main" val="26933887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ight 16x9">
  <a:themeElements>
    <a:clrScheme name="Custom 7">
      <a:dk1>
        <a:srgbClr val="000000"/>
      </a:dk1>
      <a:lt1>
        <a:srgbClr val="FFFFFF"/>
      </a:lt1>
      <a:dk2>
        <a:srgbClr val="463668"/>
      </a:dk2>
      <a:lt2>
        <a:srgbClr val="E8E6DF"/>
      </a:lt2>
      <a:accent1>
        <a:srgbClr val="463668"/>
      </a:accent1>
      <a:accent2>
        <a:srgbClr val="C5B4E3"/>
      </a:accent2>
      <a:accent3>
        <a:srgbClr val="C03BC4"/>
      </a:accent3>
      <a:accent4>
        <a:srgbClr val="8C8279"/>
      </a:accent4>
      <a:accent5>
        <a:srgbClr val="D59ED7"/>
      </a:accent5>
      <a:accent6>
        <a:srgbClr val="D7D2CB"/>
      </a:accent6>
      <a:hlink>
        <a:srgbClr val="8661C5"/>
      </a:hlink>
      <a:folHlink>
        <a:srgbClr val="8661C5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Microsoft brand template starter - 16x9 v04.potx" id="{4908BB59-E0F9-4262-9337-B2D75939F852}" vid="{C1F6406B-B671-42E9-A581-A06DD50715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6B5C021C36A4B948619657DF31541" ma:contentTypeVersion="12" ma:contentTypeDescription="Create a new document." ma:contentTypeScope="" ma:versionID="7ddc3392b4f93d1535c25b2c6f55d1f5">
  <xsd:schema xmlns:xsd="http://www.w3.org/2001/XMLSchema" xmlns:xs="http://www.w3.org/2001/XMLSchema" xmlns:p="http://schemas.microsoft.com/office/2006/metadata/properties" xmlns:ns1="http://schemas.microsoft.com/sharepoint/v3" xmlns:ns2="c12c9beb-9115-4dd4-b4b0-98592a7680e2" xmlns:ns3="9b9b331a-5640-4f50-a010-6cc4266aa39c" targetNamespace="http://schemas.microsoft.com/office/2006/metadata/properties" ma:root="true" ma:fieldsID="a4fc69bcba0291e40dcbd70b297ceffc" ns1:_="" ns2:_="" ns3:_="">
    <xsd:import namespace="http://schemas.microsoft.com/sharepoint/v3"/>
    <xsd:import namespace="c12c9beb-9115-4dd4-b4b0-98592a7680e2"/>
    <xsd:import namespace="9b9b331a-5640-4f50-a010-6cc4266aa39c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c9beb-9115-4dd4-b4b0-98592a768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b331a-5640-4f50-a010-6cc4266aa3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06DCFC-57BE-471C-9AA9-8C94A7A50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B72E9F-248C-4A01-89E1-C33C8422E72D}">
  <ds:schemaRefs>
    <ds:schemaRef ds:uri="9b9b331a-5640-4f50-a010-6cc4266aa39c"/>
    <ds:schemaRef ds:uri="c12c9beb-9115-4dd4-b4b0-98592a7680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49B3AD-9962-4CE5-8E0A-2C8D95E7DE3D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sharepoint/v3"/>
    <ds:schemaRef ds:uri="9b9b331a-5640-4f50-a010-6cc4266aa39c"/>
    <ds:schemaRef ds:uri="http://schemas.microsoft.com/office/2006/documentManagement/types"/>
    <ds:schemaRef ds:uri="c12c9beb-9115-4dd4-b4b0-98592a7680e2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Segoe UI</vt:lpstr>
      <vt:lpstr>Segoe UI Semibold</vt:lpstr>
      <vt:lpstr>Wingdings</vt:lpstr>
      <vt:lpstr>Light 16x9</vt:lpstr>
      <vt:lpstr>Information Technology | General IT prompts (Microsoft Copilot only)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2024-09-25T15:39:48Z</dcterms:created>
  <dcterms:modified xsi:type="dcterms:W3CDTF">2024-10-29T18:13:13Z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0x0101007696B5C021C36A4B948619657DF31541</vt:lpwstr>
  </property>
</Properties>
</file>