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8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6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855069E-7ECE-46CC-8054-6FC76CE52A3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1AAB67-FA3B-45B8-B5C6-36082CD39E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4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VNC.2013.6737601" TargetMode="External"/><Relationship Id="rId2" Type="http://schemas.openxmlformats.org/officeDocument/2006/relationships/hyperlink" Target="https://patents.google.com/patent/US5613039A/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ACCESS.2019.2895114" TargetMode="External"/><Relationship Id="rId4" Type="http://schemas.openxmlformats.org/officeDocument/2006/relationships/hyperlink" Target="https://doi.org/10.1109/IConAC.2014.69354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DD716-70E3-46AA-994B-5269317DE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Comp eng 5430: Wireless communications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Semester Project: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gnuradio exploration of vanets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C3138-9EBF-4497-9597-CDC0CE3F8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076" y="668740"/>
            <a:ext cx="3147043" cy="492684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Igor Povarich</a:t>
            </a:r>
          </a:p>
          <a:p>
            <a:r>
              <a:rPr lang="en-US" sz="4400">
                <a:solidFill>
                  <a:srgbClr val="FFFFFF"/>
                </a:solidFill>
              </a:rPr>
              <a:t>11/10/2021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0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rive safely on the motorway - Ageas">
            <a:extLst>
              <a:ext uri="{FF2B5EF4-FFF2-40B4-BE49-F238E27FC236}">
                <a16:creationId xmlns:a16="http://schemas.microsoft.com/office/drawing/2014/main" id="{0AB5C4C8-F76E-4486-B31E-8F6E906CE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6" r="32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C8EB1-9495-43EC-B833-25512B5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5553-3925-4000-8380-60EFADC9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>
              <a:buClr>
                <a:srgbClr val="FE9B03"/>
              </a:buClr>
            </a:pPr>
            <a:r>
              <a:rPr lang="en-US" dirty="0"/>
              <a:t>While modern cars are equipped with many new safety features, vehicle accidents are still on the rise</a:t>
            </a:r>
            <a:r>
              <a:rPr lang="en-US" baseline="30000" dirty="0"/>
              <a:t>[1]</a:t>
            </a:r>
          </a:p>
          <a:p>
            <a:pPr>
              <a:buClr>
                <a:srgbClr val="FE9B03"/>
              </a:buClr>
            </a:pPr>
            <a:r>
              <a:rPr lang="en-US" dirty="0"/>
              <a:t>Some studies claim up to 60% of accidents on motorways could be avoided if warning messages were provided just a few seconds prior to the moment of the crash</a:t>
            </a:r>
            <a:r>
              <a:rPr lang="en-US" baseline="30000" dirty="0"/>
              <a:t>[2]</a:t>
            </a:r>
          </a:p>
          <a:p>
            <a:pPr>
              <a:buClr>
                <a:srgbClr val="FE9B03"/>
              </a:buClr>
            </a:pPr>
            <a:endParaRPr lang="en-US" dirty="0"/>
          </a:p>
          <a:p>
            <a:pPr>
              <a:buClr>
                <a:srgbClr val="FE9B0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1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1364-2DBE-49F6-B4BB-B78161F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Vehicular ad-hoc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A579-4C9D-4C7D-A6DF-3FA8E553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10551" cy="41783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recent years, significant interest has been directed toward the implementation of an ITS (Intelligent Transportation System) as a means of increasing road safety</a:t>
            </a:r>
          </a:p>
          <a:p>
            <a:pPr lvl="1"/>
            <a:r>
              <a:rPr lang="en-US" dirty="0"/>
              <a:t>Also provides opportunities to increase user convenience</a:t>
            </a:r>
          </a:p>
          <a:p>
            <a:r>
              <a:rPr lang="en-US" dirty="0"/>
              <a:t>Toward that end,  VANET (Vehicular Ad-Hoc network) topologies have received much attention as a potential solution </a:t>
            </a:r>
          </a:p>
          <a:p>
            <a:pPr lvl="1"/>
            <a:r>
              <a:rPr lang="en-US" dirty="0"/>
              <a:t>A subset of MANET (Mobile Ad-Hoc network) topology </a:t>
            </a:r>
          </a:p>
          <a:p>
            <a:pPr lvl="1"/>
            <a:r>
              <a:rPr lang="en-US" dirty="0"/>
              <a:t>Traditional networks such as TCP/IP are not suitable due to high overhead or slow initial connection</a:t>
            </a:r>
          </a:p>
          <a:p>
            <a:r>
              <a:rPr lang="en-US" dirty="0"/>
              <a:t>A new communication standard was established to facilitate this development</a:t>
            </a:r>
          </a:p>
          <a:p>
            <a:pPr lvl="1"/>
            <a:r>
              <a:rPr lang="en-US" dirty="0"/>
              <a:t>Often called WAVE or 802.11p – operates at 5.85 to 5.925 GHz</a:t>
            </a:r>
            <a:r>
              <a:rPr lang="en-US" baseline="30000" dirty="0"/>
              <a:t>[5]</a:t>
            </a:r>
            <a:endParaRPr lang="en-US" dirty="0"/>
          </a:p>
          <a:p>
            <a:r>
              <a:rPr lang="en-US" dirty="0"/>
              <a:t>Two main types of communication </a:t>
            </a:r>
          </a:p>
          <a:p>
            <a:pPr lvl="1"/>
            <a:r>
              <a:rPr lang="en-US" dirty="0"/>
              <a:t>V2V (Vehicle-to-Vehicle) – communication between any vehicles</a:t>
            </a:r>
          </a:p>
          <a:p>
            <a:pPr lvl="1"/>
            <a:r>
              <a:rPr lang="en-US" dirty="0"/>
              <a:t>V2I (Vehicle-to-Infrastructure) – communication between vehicles and RSU’s (Road-side Units)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3FA44-5EBA-4692-9C66-F21AAF19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73" y="2312903"/>
            <a:ext cx="4316500" cy="3274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EFAA7-DE5A-4DF1-8D62-264DF4BBF14E}"/>
              </a:ext>
            </a:extLst>
          </p:cNvPr>
          <p:cNvSpPr txBox="1"/>
          <p:nvPr/>
        </p:nvSpPr>
        <p:spPr>
          <a:xfrm>
            <a:off x="7900966" y="5541725"/>
            <a:ext cx="31152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effectLst/>
              </a:rPr>
              <a:t>Figure 2 VANET Communication Architecture</a:t>
            </a:r>
          </a:p>
          <a:p>
            <a:pPr algn="ctr"/>
            <a:r>
              <a:rPr lang="en-US" sz="1050" dirty="0">
                <a:effectLst/>
              </a:rPr>
              <a:t>Shah, Syed Sarmad, et al (2019) </a:t>
            </a:r>
            <a:r>
              <a:rPr lang="en-US" sz="1050" baseline="30000" dirty="0">
                <a:effectLst/>
              </a:rPr>
              <a:t>[4]</a:t>
            </a:r>
            <a:endParaRPr lang="en-US" sz="1050" baseline="30000" dirty="0"/>
          </a:p>
        </p:txBody>
      </p:sp>
    </p:spTree>
    <p:extLst>
      <p:ext uri="{BB962C8B-B14F-4D97-AF65-F5344CB8AC3E}">
        <p14:creationId xmlns:p14="http://schemas.microsoft.com/office/powerpoint/2010/main" val="26971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60CDF-5822-486E-BFC2-44DA6AA0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Previous Research and goals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7223A8C-521B-44DD-AFF1-22601F99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Inspiration for the project was based on </a:t>
            </a:r>
            <a:r>
              <a:rPr lang="en-US" sz="1600" dirty="0" err="1">
                <a:solidFill>
                  <a:srgbClr val="FFFFFF"/>
                </a:solidFill>
              </a:rPr>
              <a:t>Bloessel</a:t>
            </a:r>
            <a:r>
              <a:rPr lang="en-US" sz="1600" dirty="0">
                <a:solidFill>
                  <a:srgbClr val="FFFFFF"/>
                </a:solidFill>
              </a:rPr>
              <a:t>, et al. [3]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Demonstrated the ability of a simulated Transceiver in </a:t>
            </a:r>
            <a:r>
              <a:rPr lang="en-US" sz="1600" dirty="0" err="1">
                <a:solidFill>
                  <a:srgbClr val="FFFFFF"/>
                </a:solidFill>
              </a:rPr>
              <a:t>GNURadio</a:t>
            </a:r>
            <a:r>
              <a:rPr lang="en-US" sz="1600" dirty="0">
                <a:solidFill>
                  <a:srgbClr val="FFFFFF"/>
                </a:solidFill>
              </a:rPr>
              <a:t> to accurately simulate the performance of a hardware Transceiver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goal of the project is to use a similar structure to observe the performance of 802.11p vs. other standards such as 802.11e</a:t>
            </a:r>
          </a:p>
        </p:txBody>
      </p:sp>
      <p:pic>
        <p:nvPicPr>
          <p:cNvPr id="11" name="Content Placeholder 10" descr="Timeline&#10;&#10;Description automatically generated">
            <a:extLst>
              <a:ext uri="{FF2B5EF4-FFF2-40B4-BE49-F238E27FC236}">
                <a16:creationId xmlns:a16="http://schemas.microsoft.com/office/drawing/2014/main" id="{8BE96A04-9ED4-4C51-B1B6-EE4A4A51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88" y="730494"/>
            <a:ext cx="4514389" cy="2968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29A9A2-22C7-4971-BE24-7D1D13389864}"/>
              </a:ext>
            </a:extLst>
          </p:cNvPr>
          <p:cNvSpPr txBox="1"/>
          <p:nvPr/>
        </p:nvSpPr>
        <p:spPr>
          <a:xfrm>
            <a:off x="8090451" y="3679307"/>
            <a:ext cx="3115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effectLst/>
              </a:rPr>
              <a:t>Figure 3: Overview of transceiver structure in </a:t>
            </a:r>
            <a:r>
              <a:rPr lang="en-US" sz="1050" dirty="0" err="1">
                <a:solidFill>
                  <a:schemeClr val="bg1"/>
                </a:solidFill>
                <a:effectLst/>
              </a:rPr>
              <a:t>GNURadio</a:t>
            </a:r>
            <a:r>
              <a:rPr lang="en-US" sz="1050" dirty="0">
                <a:solidFill>
                  <a:schemeClr val="bg1"/>
                </a:solidFill>
                <a:effectLst/>
              </a:rPr>
              <a:t> Companion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Bloessel</a:t>
            </a:r>
            <a:r>
              <a:rPr lang="en-US" sz="1050" dirty="0">
                <a:solidFill>
                  <a:schemeClr val="bg1"/>
                </a:solidFill>
                <a:effectLst/>
              </a:rPr>
              <a:t>, et al (2013) </a:t>
            </a:r>
            <a:r>
              <a:rPr lang="en-US" sz="1050" baseline="30000" dirty="0">
                <a:solidFill>
                  <a:schemeClr val="bg1"/>
                </a:solidFill>
                <a:effectLst/>
              </a:rPr>
              <a:t>[3]</a:t>
            </a:r>
            <a:endParaRPr lang="en-US" sz="1050" baseline="30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D74272-3239-476D-AA7D-55CBC687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3679307"/>
            <a:ext cx="3384473" cy="21477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F3C5EC-CC28-4EF5-839B-35EBF49DBC2C}"/>
              </a:ext>
            </a:extLst>
          </p:cNvPr>
          <p:cNvSpPr txBox="1"/>
          <p:nvPr/>
        </p:nvSpPr>
        <p:spPr>
          <a:xfrm>
            <a:off x="4829907" y="5827061"/>
            <a:ext cx="31152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effectLst/>
              </a:rPr>
              <a:t>Figure 4: Simulated determined packet deliver ration of 133B sized packets over AWGN channel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Bloessel</a:t>
            </a:r>
            <a:r>
              <a:rPr lang="en-US" sz="1050" dirty="0">
                <a:solidFill>
                  <a:schemeClr val="bg1"/>
                </a:solidFill>
                <a:effectLst/>
              </a:rPr>
              <a:t>, et al (2013) </a:t>
            </a:r>
            <a:r>
              <a:rPr lang="en-US" sz="1050" baseline="30000" dirty="0">
                <a:solidFill>
                  <a:schemeClr val="bg1"/>
                </a:solidFill>
                <a:effectLst/>
              </a:rPr>
              <a:t>[3]</a:t>
            </a:r>
            <a:endParaRPr lang="en-US" sz="105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6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A88B-E63D-4BE0-9911-41EDDE67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323F-BDBE-420A-8008-15796BEE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072" y="2180496"/>
            <a:ext cx="5415735" cy="3678303"/>
          </a:xfrm>
        </p:spPr>
        <p:txBody>
          <a:bodyPr/>
          <a:lstStyle/>
          <a:p>
            <a:r>
              <a:rPr lang="en-US" dirty="0"/>
              <a:t>Ran into issues with the installation of the 802.11 blocks</a:t>
            </a:r>
          </a:p>
          <a:p>
            <a:pPr lvl="1"/>
            <a:r>
              <a:rPr lang="en-US" dirty="0"/>
              <a:t>Required some manual modification of the source code to build successfully</a:t>
            </a:r>
          </a:p>
          <a:p>
            <a:pPr lvl="1"/>
            <a:r>
              <a:rPr lang="en-US" dirty="0"/>
              <a:t>Installation was successful but still some issues with missing blocks</a:t>
            </a:r>
          </a:p>
          <a:p>
            <a:r>
              <a:rPr lang="en-US" dirty="0"/>
              <a:t>Plan is to finish the installation and do some benchmark testing with the simulated transceiver</a:t>
            </a:r>
          </a:p>
          <a:p>
            <a:r>
              <a:rPr lang="en-US" dirty="0"/>
              <a:t>If the benchmark testing is successful, there may be an attempt to run it on hardware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9B939-BC45-4D66-BB9D-7EF46834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65" y="2592013"/>
            <a:ext cx="5415735" cy="29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9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372F-2132-474D-B1F7-0B278B17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2A86-6D2C-4A45-AA7D-B289F4D2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C. D. Wang and J. P. Thompson, “Apparatus and method for motion detection and tracking of objects in a region for collision avoidance utilizing a real-time adaptive probabilistic neural network,” US5613039A, Mar. 18, 1997 Accessed: Oct. 04, 2021. [Online]. Available: </a:t>
            </a:r>
            <a:r>
              <a:rPr lang="en-US" dirty="0">
                <a:effectLst/>
                <a:hlinkClick r:id="rId2"/>
              </a:rPr>
              <a:t>https://patents.google.com/patent/US5613039A/en</a:t>
            </a:r>
            <a:endParaRPr lang="en-US" dirty="0">
              <a:effectLst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B. </a:t>
            </a:r>
            <a:r>
              <a:rPr lang="en-US" dirty="0" err="1">
                <a:effectLst/>
              </a:rPr>
              <a:t>Bloessl</a:t>
            </a:r>
            <a:r>
              <a:rPr lang="en-US" dirty="0">
                <a:effectLst/>
              </a:rPr>
              <a:t>, M. </a:t>
            </a:r>
            <a:r>
              <a:rPr lang="en-US" dirty="0" err="1">
                <a:effectLst/>
              </a:rPr>
              <a:t>Segata</a:t>
            </a:r>
            <a:r>
              <a:rPr lang="en-US" dirty="0">
                <a:effectLst/>
              </a:rPr>
              <a:t>, C. Sommer, and F. Dressler, “Towards an Open Source IEEE 802.11p stack: A full SDR-based transceiver in GNU Radio,” in </a:t>
            </a:r>
            <a:r>
              <a:rPr lang="en-US" i="1" dirty="0">
                <a:effectLst/>
              </a:rPr>
              <a:t>2013 IEEE Vehicular Networking Conference</a:t>
            </a:r>
            <a:r>
              <a:rPr lang="en-US" dirty="0">
                <a:effectLst/>
              </a:rPr>
              <a:t>, Boston, MA, USA, Dec. 2013, pp. 143–149.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3"/>
              </a:rPr>
              <a:t>10.1109/VNC.2013.6737601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</a:rPr>
              <a:t>E. C. Eze, S. Zhang, and E. Liu, “Vehicular ad hoc networks (VANETs): Current state, challenges, potentials and way forward,” in </a:t>
            </a:r>
            <a:r>
              <a:rPr lang="en-US" i="1" dirty="0">
                <a:effectLst/>
              </a:rPr>
              <a:t>2014 20th International Conference on Automation and Computing</a:t>
            </a:r>
            <a:r>
              <a:rPr lang="en-US" dirty="0">
                <a:effectLst/>
              </a:rPr>
              <a:t>, Cranfield, Bedfordshire, United Kingdom, Sep. 2014, pp. 176–181.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4"/>
              </a:rPr>
              <a:t>10.1109/IConAC.2014.6935482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effectLst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Shah, Syed Sarmad, </a:t>
            </a:r>
            <a:r>
              <a:rPr lang="en-US" dirty="0" err="1">
                <a:effectLst/>
              </a:rPr>
              <a:t>Asad</a:t>
            </a:r>
            <a:r>
              <a:rPr lang="en-US" dirty="0">
                <a:effectLst/>
              </a:rPr>
              <a:t> Malik, Anis Ur Rahman, </a:t>
            </a:r>
            <a:r>
              <a:rPr lang="en-US" dirty="0" err="1">
                <a:effectLst/>
              </a:rPr>
              <a:t>Sohail</a:t>
            </a:r>
            <a:r>
              <a:rPr lang="en-US" dirty="0">
                <a:effectLst/>
              </a:rPr>
              <a:t> Iqbal, and Samee Khan. “Time Barrier-Based Emergency Message Dissemination in Vehicular Ad-Hoc Networks.” </a:t>
            </a:r>
            <a:r>
              <a:rPr lang="en-US" i="1" dirty="0">
                <a:effectLst/>
              </a:rPr>
              <a:t>IEEE Access</a:t>
            </a:r>
            <a:r>
              <a:rPr lang="en-US" dirty="0">
                <a:effectLst/>
              </a:rPr>
              <a:t> PP (January 31, 2019): 1–1. </a:t>
            </a:r>
            <a:r>
              <a:rPr lang="en-US" dirty="0">
                <a:effectLst/>
                <a:hlinkClick r:id="rId5"/>
              </a:rPr>
              <a:t>https://doi.org/10.1109/ACCESS.2019.2895114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effectLst/>
              </a:rPr>
              <a:t>IEEE Standard for Wireless Access in Vehicular Environments (WAVE) – Multi-Channel Operation, IEEE Standard 1609, Mar. 2016, pp. 1-94.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787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1217</TotalTime>
  <Words>679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Comp eng 5430: Wireless communications Semester Project: gnuradio exploration of vanets </vt:lpstr>
      <vt:lpstr>Background</vt:lpstr>
      <vt:lpstr>Vehicular ad-hoc networks</vt:lpstr>
      <vt:lpstr>Previous Research and goals</vt:lpstr>
      <vt:lpstr>Implementation progress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Povarich</dc:creator>
  <cp:lastModifiedBy>Igor Povarich</cp:lastModifiedBy>
  <cp:revision>7</cp:revision>
  <cp:lastPrinted>2021-11-10T07:32:53Z</cp:lastPrinted>
  <dcterms:created xsi:type="dcterms:W3CDTF">2021-05-11T01:13:36Z</dcterms:created>
  <dcterms:modified xsi:type="dcterms:W3CDTF">2021-11-10T07:33:11Z</dcterms:modified>
</cp:coreProperties>
</file>