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3" r:id="rId5"/>
    <p:sldId id="261" r:id="rId6"/>
    <p:sldId id="264" r:id="rId7"/>
    <p:sldId id="265" r:id="rId8"/>
    <p:sldId id="266" r:id="rId9"/>
    <p:sldId id="267" r:id="rId10"/>
    <p:sldId id="271" r:id="rId11"/>
    <p:sldId id="258" r:id="rId12"/>
    <p:sldId id="269" r:id="rId13"/>
    <p:sldId id="268"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9369674-7689-4768-95C3-DA2F5063C3C0}">
          <p14:sldIdLst>
            <p14:sldId id="256"/>
            <p14:sldId id="257"/>
            <p14:sldId id="260"/>
            <p14:sldId id="263"/>
            <p14:sldId id="261"/>
            <p14:sldId id="264"/>
            <p14:sldId id="265"/>
            <p14:sldId id="266"/>
            <p14:sldId id="267"/>
            <p14:sldId id="271"/>
            <p14:sldId id="258"/>
            <p14:sldId id="269"/>
            <p14:sldId id="268"/>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6855069E-7ECE-46CC-8054-6FC76CE52A38}" type="datetimeFigureOut">
              <a:rPr lang="en-US" smtClean="0"/>
              <a:t>12/5/2021</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A01AAB67-FA3B-45B8-B5C6-36082CD39E52}" type="slidenum">
              <a:rPr lang="en-US" smtClean="0"/>
              <a:t>‹#›</a:t>
            </a:fld>
            <a:endParaRPr lang="en-US"/>
          </a:p>
        </p:txBody>
      </p:sp>
    </p:spTree>
    <p:extLst>
      <p:ext uri="{BB962C8B-B14F-4D97-AF65-F5344CB8AC3E}">
        <p14:creationId xmlns:p14="http://schemas.microsoft.com/office/powerpoint/2010/main" val="181475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55069E-7ECE-46CC-8054-6FC76CE52A38}"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1AAB67-FA3B-45B8-B5C6-36082CD39E52}" type="slidenum">
              <a:rPr lang="en-US" smtClean="0"/>
              <a:t>‹#›</a:t>
            </a:fld>
            <a:endParaRPr lang="en-US"/>
          </a:p>
        </p:txBody>
      </p:sp>
    </p:spTree>
    <p:extLst>
      <p:ext uri="{BB962C8B-B14F-4D97-AF65-F5344CB8AC3E}">
        <p14:creationId xmlns:p14="http://schemas.microsoft.com/office/powerpoint/2010/main" val="2778142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6855069E-7ECE-46CC-8054-6FC76CE52A38}" type="datetimeFigureOut">
              <a:rPr lang="en-US" smtClean="0"/>
              <a:t>12/5/2021</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A01AAB67-FA3B-45B8-B5C6-36082CD39E52}" type="slidenum">
              <a:rPr lang="en-US" smtClean="0"/>
              <a:t>‹#›</a:t>
            </a:fld>
            <a:endParaRPr lang="en-US"/>
          </a:p>
        </p:txBody>
      </p:sp>
    </p:spTree>
    <p:extLst>
      <p:ext uri="{BB962C8B-B14F-4D97-AF65-F5344CB8AC3E}">
        <p14:creationId xmlns:p14="http://schemas.microsoft.com/office/powerpoint/2010/main" val="1529136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55069E-7ECE-46CC-8054-6FC76CE52A38}"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A01AAB67-FA3B-45B8-B5C6-36082CD39E52}" type="slidenum">
              <a:rPr lang="en-US" smtClean="0"/>
              <a:t>‹#›</a:t>
            </a:fld>
            <a:endParaRPr lang="en-US"/>
          </a:p>
        </p:txBody>
      </p:sp>
    </p:spTree>
    <p:extLst>
      <p:ext uri="{BB962C8B-B14F-4D97-AF65-F5344CB8AC3E}">
        <p14:creationId xmlns:p14="http://schemas.microsoft.com/office/powerpoint/2010/main" val="3823142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6855069E-7ECE-46CC-8054-6FC76CE52A38}" type="datetimeFigureOut">
              <a:rPr lang="en-US" smtClean="0"/>
              <a:t>12/5/2021</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A01AAB67-FA3B-45B8-B5C6-36082CD39E52}" type="slidenum">
              <a:rPr lang="en-US" smtClean="0"/>
              <a:t>‹#›</a:t>
            </a:fld>
            <a:endParaRPr lang="en-US"/>
          </a:p>
        </p:txBody>
      </p:sp>
    </p:spTree>
    <p:extLst>
      <p:ext uri="{BB962C8B-B14F-4D97-AF65-F5344CB8AC3E}">
        <p14:creationId xmlns:p14="http://schemas.microsoft.com/office/powerpoint/2010/main" val="897973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55069E-7ECE-46CC-8054-6FC76CE52A38}"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1AAB67-FA3B-45B8-B5C6-36082CD39E52}" type="slidenum">
              <a:rPr lang="en-US" smtClean="0"/>
              <a:t>‹#›</a:t>
            </a:fld>
            <a:endParaRPr lang="en-US"/>
          </a:p>
        </p:txBody>
      </p:sp>
    </p:spTree>
    <p:extLst>
      <p:ext uri="{BB962C8B-B14F-4D97-AF65-F5344CB8AC3E}">
        <p14:creationId xmlns:p14="http://schemas.microsoft.com/office/powerpoint/2010/main" val="2230247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55069E-7ECE-46CC-8054-6FC76CE52A38}" type="datetimeFigureOut">
              <a:rPr lang="en-US" smtClean="0"/>
              <a:t>12/5/2021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1AAB67-FA3B-45B8-B5C6-36082CD39E52}" type="slidenum">
              <a:rPr lang="en-US" smtClean="0"/>
              <a:t>‹#›</a:t>
            </a:fld>
            <a:endParaRPr lang="en-US"/>
          </a:p>
        </p:txBody>
      </p:sp>
    </p:spTree>
    <p:extLst>
      <p:ext uri="{BB962C8B-B14F-4D97-AF65-F5344CB8AC3E}">
        <p14:creationId xmlns:p14="http://schemas.microsoft.com/office/powerpoint/2010/main" val="2813380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55069E-7ECE-46CC-8054-6FC76CE52A38}" type="datetimeFigureOut">
              <a:rPr lang="en-US" smtClean="0"/>
              <a:t>12/5/2021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1AAB67-FA3B-45B8-B5C6-36082CD39E52}" type="slidenum">
              <a:rPr lang="en-US" smtClean="0"/>
              <a:t>‹#›</a:t>
            </a:fld>
            <a:endParaRPr lang="en-US"/>
          </a:p>
        </p:txBody>
      </p:sp>
    </p:spTree>
    <p:extLst>
      <p:ext uri="{BB962C8B-B14F-4D97-AF65-F5344CB8AC3E}">
        <p14:creationId xmlns:p14="http://schemas.microsoft.com/office/powerpoint/2010/main" val="67645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55069E-7ECE-46CC-8054-6FC76CE52A38}" type="datetimeFigureOut">
              <a:rPr lang="en-US" smtClean="0"/>
              <a:t>12/5/2021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1AAB67-FA3B-45B8-B5C6-36082CD39E52}" type="slidenum">
              <a:rPr lang="en-US" smtClean="0"/>
              <a:t>‹#›</a:t>
            </a:fld>
            <a:endParaRPr lang="en-US"/>
          </a:p>
        </p:txBody>
      </p:sp>
    </p:spTree>
    <p:extLst>
      <p:ext uri="{BB962C8B-B14F-4D97-AF65-F5344CB8AC3E}">
        <p14:creationId xmlns:p14="http://schemas.microsoft.com/office/powerpoint/2010/main" val="1630378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855069E-7ECE-46CC-8054-6FC76CE52A38}" type="datetimeFigureOut">
              <a:rPr lang="en-US" smtClean="0"/>
              <a:t>12/5/2021</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A01AAB67-FA3B-45B8-B5C6-36082CD39E52}" type="slidenum">
              <a:rPr lang="en-US" smtClean="0"/>
              <a:t>‹#›</a:t>
            </a:fld>
            <a:endParaRPr lang="en-US"/>
          </a:p>
        </p:txBody>
      </p:sp>
    </p:spTree>
    <p:extLst>
      <p:ext uri="{BB962C8B-B14F-4D97-AF65-F5344CB8AC3E}">
        <p14:creationId xmlns:p14="http://schemas.microsoft.com/office/powerpoint/2010/main" val="1772366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55069E-7ECE-46CC-8054-6FC76CE52A38}"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1AAB67-FA3B-45B8-B5C6-36082CD39E52}" type="slidenum">
              <a:rPr lang="en-US" smtClean="0"/>
              <a:t>‹#›</a:t>
            </a:fld>
            <a:endParaRPr lang="en-US"/>
          </a:p>
        </p:txBody>
      </p:sp>
    </p:spTree>
    <p:extLst>
      <p:ext uri="{BB962C8B-B14F-4D97-AF65-F5344CB8AC3E}">
        <p14:creationId xmlns:p14="http://schemas.microsoft.com/office/powerpoint/2010/main" val="3994690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6855069E-7ECE-46CC-8054-6FC76CE52A38}" type="datetimeFigureOut">
              <a:rPr lang="en-US" smtClean="0"/>
              <a:t>12/5/2021</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A01AAB67-FA3B-45B8-B5C6-36082CD39E52}"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049630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www.wime-project.net/" TargetMode="External"/><Relationship Id="rId13" Type="http://schemas.openxmlformats.org/officeDocument/2006/relationships/hyperlink" Target="https://github.com/bastibl/gr-ieee802-11" TargetMode="External"/><Relationship Id="rId3" Type="http://schemas.openxmlformats.org/officeDocument/2006/relationships/hyperlink" Target="https://doi.org/10.1109/VNC.2013.6737601" TargetMode="External"/><Relationship Id="rId7" Type="http://schemas.openxmlformats.org/officeDocument/2006/relationships/hyperlink" Target="https://doi.org/10.1109/ACCESS.2019.2895114" TargetMode="External"/><Relationship Id="rId12" Type="http://schemas.openxmlformats.org/officeDocument/2006/relationships/hyperlink" Target="https://website.localhost.com/blog/5g-v2x-and-autonomous-vehicles" TargetMode="External"/><Relationship Id="rId2" Type="http://schemas.openxmlformats.org/officeDocument/2006/relationships/hyperlink" Target="https://patents.google.com/patent/US5613039A/en" TargetMode="External"/><Relationship Id="rId1" Type="http://schemas.openxmlformats.org/officeDocument/2006/relationships/slideLayout" Target="../slideLayouts/slideLayout2.xml"/><Relationship Id="rId6" Type="http://schemas.openxmlformats.org/officeDocument/2006/relationships/hyperlink" Target="https://doi.org/10.1109/IConAC.2014.6935482" TargetMode="External"/><Relationship Id="rId11" Type="http://schemas.openxmlformats.org/officeDocument/2006/relationships/hyperlink" Target="https://doi.org/10.1109/MVT.2017.2752798" TargetMode="External"/><Relationship Id="rId5" Type="http://schemas.openxmlformats.org/officeDocument/2006/relationships/hyperlink" Target="https://www.rfwireless-world.com/Tutorials/802-11p-WAVE-tutorial.html" TargetMode="External"/><Relationship Id="rId15" Type="http://schemas.openxmlformats.org/officeDocument/2006/relationships/hyperlink" Target="https://github.com/ipovaric/wireless_comm_lab" TargetMode="External"/><Relationship Id="rId10" Type="http://schemas.openxmlformats.org/officeDocument/2006/relationships/hyperlink" Target="https://doi.org/10.1109/TVT.2013.2251374" TargetMode="External"/><Relationship Id="rId4" Type="http://schemas.openxmlformats.org/officeDocument/2006/relationships/hyperlink" Target="http://dx.doi.org/10.3390/fi11060122" TargetMode="External"/><Relationship Id="rId9" Type="http://schemas.openxmlformats.org/officeDocument/2006/relationships/hyperlink" Target="http://arxiv.org/abs/1903.08391" TargetMode="External"/><Relationship Id="rId14" Type="http://schemas.openxmlformats.org/officeDocument/2006/relationships/hyperlink" Target="https://github.com/ipovaric/gr-ieee802-11"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4BFB7C5-23B6-4047-BF5E-F9EEBB437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7DA931-62D6-4B32-9103-84C0960AE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420" y="457200"/>
            <a:ext cx="6248454" cy="58597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23DD716-70E3-46AA-994B-5269317DEEB0}"/>
              </a:ext>
            </a:extLst>
          </p:cNvPr>
          <p:cNvSpPr>
            <a:spLocks noGrp="1"/>
          </p:cNvSpPr>
          <p:nvPr>
            <p:ph type="ctrTitle"/>
          </p:nvPr>
        </p:nvSpPr>
        <p:spPr>
          <a:xfrm>
            <a:off x="2156346" y="849745"/>
            <a:ext cx="5526993" cy="5320236"/>
          </a:xfrm>
        </p:spPr>
        <p:txBody>
          <a:bodyPr anchor="ctr">
            <a:normAutofit/>
          </a:bodyPr>
          <a:lstStyle/>
          <a:p>
            <a:pPr>
              <a:lnSpc>
                <a:spcPct val="90000"/>
              </a:lnSpc>
            </a:pPr>
            <a:r>
              <a:rPr lang="en-US" sz="4200" dirty="0">
                <a:solidFill>
                  <a:srgbClr val="FFFFFF"/>
                </a:solidFill>
              </a:rPr>
              <a:t>Comp </a:t>
            </a:r>
            <a:r>
              <a:rPr lang="en-US" sz="4200" dirty="0" err="1">
                <a:solidFill>
                  <a:srgbClr val="FFFFFF"/>
                </a:solidFill>
              </a:rPr>
              <a:t>eng</a:t>
            </a:r>
            <a:r>
              <a:rPr lang="en-US" sz="4200" dirty="0">
                <a:solidFill>
                  <a:srgbClr val="FFFFFF"/>
                </a:solidFill>
              </a:rPr>
              <a:t> 5430: Wireless communications</a:t>
            </a:r>
            <a:br>
              <a:rPr lang="en-US" sz="4200" dirty="0">
                <a:solidFill>
                  <a:srgbClr val="FFFFFF"/>
                </a:solidFill>
              </a:rPr>
            </a:br>
            <a:r>
              <a:rPr lang="en-US" sz="4200" dirty="0">
                <a:solidFill>
                  <a:srgbClr val="FFFFFF"/>
                </a:solidFill>
              </a:rPr>
              <a:t>Semester Project</a:t>
            </a:r>
            <a:br>
              <a:rPr lang="en-US" sz="4200" dirty="0">
                <a:solidFill>
                  <a:srgbClr val="FFFFFF"/>
                </a:solidFill>
              </a:rPr>
            </a:br>
            <a:br>
              <a:rPr lang="en-US" sz="4200" dirty="0">
                <a:solidFill>
                  <a:srgbClr val="FFFFFF"/>
                </a:solidFill>
              </a:rPr>
            </a:br>
            <a:r>
              <a:rPr lang="en-US" sz="4200" dirty="0">
                <a:solidFill>
                  <a:srgbClr val="FFFFFF"/>
                </a:solidFill>
              </a:rPr>
              <a:t>examination of vehicular ad-hoc networks in </a:t>
            </a:r>
            <a:r>
              <a:rPr lang="en-US" sz="4200" dirty="0" err="1">
                <a:solidFill>
                  <a:srgbClr val="FFFFFF"/>
                </a:solidFill>
              </a:rPr>
              <a:t>gnuradio</a:t>
            </a:r>
            <a:r>
              <a:rPr lang="en-US" sz="4200" dirty="0">
                <a:solidFill>
                  <a:srgbClr val="FFFFFF"/>
                </a:solidFill>
              </a:rPr>
              <a:t>: 802.11p</a:t>
            </a:r>
          </a:p>
        </p:txBody>
      </p:sp>
      <p:sp>
        <p:nvSpPr>
          <p:cNvPr id="12" name="Rectangle 11">
            <a:extLst>
              <a:ext uri="{FF2B5EF4-FFF2-40B4-BE49-F238E27FC236}">
                <a16:creationId xmlns:a16="http://schemas.microsoft.com/office/drawing/2014/main" id="{4695E140-9B6E-43E9-B17E-CDFE3FCA8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453642"/>
            <a:ext cx="3615595" cy="5863293"/>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BA1C3138-9EBF-4497-9597-CDC0CE3F834D}"/>
              </a:ext>
            </a:extLst>
          </p:cNvPr>
          <p:cNvSpPr>
            <a:spLocks noGrp="1"/>
          </p:cNvSpPr>
          <p:nvPr>
            <p:ph type="subTitle" idx="1"/>
          </p:nvPr>
        </p:nvSpPr>
        <p:spPr>
          <a:xfrm>
            <a:off x="8317076" y="668740"/>
            <a:ext cx="3147043" cy="4926841"/>
          </a:xfrm>
        </p:spPr>
        <p:txBody>
          <a:bodyPr anchor="ctr">
            <a:normAutofit/>
          </a:bodyPr>
          <a:lstStyle/>
          <a:p>
            <a:r>
              <a:rPr lang="en-US" sz="4400" dirty="0">
                <a:solidFill>
                  <a:srgbClr val="FFFFFF"/>
                </a:solidFill>
              </a:rPr>
              <a:t>Igor Povarich</a:t>
            </a:r>
          </a:p>
          <a:p>
            <a:r>
              <a:rPr lang="en-US" sz="4400" dirty="0">
                <a:solidFill>
                  <a:srgbClr val="FFFFFF"/>
                </a:solidFill>
              </a:rPr>
              <a:t>12/06/2021</a:t>
            </a:r>
          </a:p>
        </p:txBody>
      </p:sp>
      <p:sp>
        <p:nvSpPr>
          <p:cNvPr id="14" name="Rectangle 13">
            <a:extLst>
              <a:ext uri="{FF2B5EF4-FFF2-40B4-BE49-F238E27FC236}">
                <a16:creationId xmlns:a16="http://schemas.microsoft.com/office/drawing/2014/main" id="{FBC3CD9F-A361-4496-A6E0-24338B2A6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1" y="457201"/>
            <a:ext cx="1106164" cy="5859735"/>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95078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14A7B-6C9D-436B-95BB-2128BDDB6D5E}"/>
              </a:ext>
            </a:extLst>
          </p:cNvPr>
          <p:cNvSpPr>
            <a:spLocks noGrp="1"/>
          </p:cNvSpPr>
          <p:nvPr>
            <p:ph type="title"/>
          </p:nvPr>
        </p:nvSpPr>
        <p:spPr/>
        <p:txBody>
          <a:bodyPr/>
          <a:lstStyle/>
          <a:p>
            <a:r>
              <a:rPr lang="en-US" dirty="0"/>
              <a:t>Going forward</a:t>
            </a:r>
          </a:p>
        </p:txBody>
      </p:sp>
      <p:sp>
        <p:nvSpPr>
          <p:cNvPr id="3" name="Content Placeholder 2">
            <a:extLst>
              <a:ext uri="{FF2B5EF4-FFF2-40B4-BE49-F238E27FC236}">
                <a16:creationId xmlns:a16="http://schemas.microsoft.com/office/drawing/2014/main" id="{55ACBEFA-2925-49A1-BF5B-E4B1AE76997A}"/>
              </a:ext>
            </a:extLst>
          </p:cNvPr>
          <p:cNvSpPr>
            <a:spLocks noGrp="1"/>
          </p:cNvSpPr>
          <p:nvPr>
            <p:ph idx="1"/>
          </p:nvPr>
        </p:nvSpPr>
        <p:spPr>
          <a:xfrm>
            <a:off x="5132161" y="1970022"/>
            <a:ext cx="6411971" cy="4887978"/>
          </a:xfrm>
        </p:spPr>
        <p:txBody>
          <a:bodyPr>
            <a:normAutofit lnSpcReduction="10000"/>
          </a:bodyPr>
          <a:lstStyle/>
          <a:p>
            <a:r>
              <a:rPr lang="en-US" dirty="0"/>
              <a:t>Both standards are capable of supporting a basic set of vehicular safety applications based on issuing driver-alerts to indicate potentially dangerous situations (i.e. day-1 applications), however neither standard is capable of scaling to applications such as autonomous vehicles in its current state which have much more stringent QoS requirements</a:t>
            </a:r>
            <a:r>
              <a:rPr lang="en-US" baseline="30000" dirty="0"/>
              <a:t>[8][9]</a:t>
            </a:r>
          </a:p>
          <a:p>
            <a:r>
              <a:rPr lang="en-US" dirty="0"/>
              <a:t>Both standards are currently being revised or improved upon and it remains to be seen which one will proliferate</a:t>
            </a:r>
          </a:p>
          <a:p>
            <a:pPr lvl="1"/>
            <a:r>
              <a:rPr lang="en-US" dirty="0"/>
              <a:t>For 802.11p, that is the amendment 802.11bd (also called NR-V2X), which currently has a working group, with the goal of investigating more advanced PHY technologies to amend the downfalls of the current standard – this will be backwards compatible with older 802.11P</a:t>
            </a:r>
          </a:p>
          <a:p>
            <a:pPr lvl="1"/>
            <a:r>
              <a:rPr lang="en-US" dirty="0"/>
              <a:t>3GPP decided to leave C-2VX as the only core of basic safety communications and will build the NR-C2X on top of 5G-NR</a:t>
            </a:r>
          </a:p>
          <a:p>
            <a:pPr lvl="2"/>
            <a:r>
              <a:rPr lang="en-US" dirty="0"/>
              <a:t>Not backwards compatible but adds an optional second interface with improved performance on other channels</a:t>
            </a:r>
          </a:p>
          <a:p>
            <a:endParaRPr lang="en-US" dirty="0"/>
          </a:p>
        </p:txBody>
      </p:sp>
      <p:pic>
        <p:nvPicPr>
          <p:cNvPr id="2052" name="Picture 4" descr="Highlighting the delivery and operation modes of 5G V2X">
            <a:extLst>
              <a:ext uri="{FF2B5EF4-FFF2-40B4-BE49-F238E27FC236}">
                <a16:creationId xmlns:a16="http://schemas.microsoft.com/office/drawing/2014/main" id="{B1E998B4-A2A7-40BB-A07F-8DE2F9C02858}"/>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299356" y="2689986"/>
            <a:ext cx="4766129" cy="28194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7F225DB-3E30-4CDB-8003-F20D92BC7E1C}"/>
              </a:ext>
            </a:extLst>
          </p:cNvPr>
          <p:cNvSpPr txBox="1"/>
          <p:nvPr/>
        </p:nvSpPr>
        <p:spPr>
          <a:xfrm>
            <a:off x="1124798" y="5645171"/>
            <a:ext cx="3115243" cy="253916"/>
          </a:xfrm>
          <a:prstGeom prst="rect">
            <a:avLst/>
          </a:prstGeom>
          <a:noFill/>
        </p:spPr>
        <p:txBody>
          <a:bodyPr wrap="square" rtlCol="0">
            <a:spAutoFit/>
          </a:bodyPr>
          <a:lstStyle/>
          <a:p>
            <a:pPr algn="ctr"/>
            <a:r>
              <a:rPr lang="en-US" sz="1050" dirty="0">
                <a:effectLst/>
              </a:rPr>
              <a:t>Figure 17: Simulation B results</a:t>
            </a:r>
          </a:p>
        </p:txBody>
      </p:sp>
    </p:spTree>
    <p:extLst>
      <p:ext uri="{BB962C8B-B14F-4D97-AF65-F5344CB8AC3E}">
        <p14:creationId xmlns:p14="http://schemas.microsoft.com/office/powerpoint/2010/main" val="2016382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3372F-2132-474D-B1F7-0B278B1796E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4722A86-6D2C-4A45-AA7D-B289F4D23558}"/>
              </a:ext>
            </a:extLst>
          </p:cNvPr>
          <p:cNvSpPr>
            <a:spLocks noGrp="1"/>
          </p:cNvSpPr>
          <p:nvPr>
            <p:ph idx="1"/>
          </p:nvPr>
        </p:nvSpPr>
        <p:spPr>
          <a:xfrm>
            <a:off x="581193" y="1715956"/>
            <a:ext cx="11029615" cy="5142044"/>
          </a:xfrm>
        </p:spPr>
        <p:txBody>
          <a:bodyPr>
            <a:normAutofit fontScale="62500" lnSpcReduction="20000"/>
          </a:bodyPr>
          <a:lstStyle/>
          <a:p>
            <a:pPr marL="342900" indent="-342900">
              <a:lnSpc>
                <a:spcPct val="110000"/>
              </a:lnSpc>
              <a:spcBef>
                <a:spcPts val="0"/>
              </a:spcBef>
              <a:spcAft>
                <a:spcPts val="0"/>
              </a:spcAft>
              <a:buFont typeface="+mj-lt"/>
              <a:buAutoNum type="arabicPeriod"/>
            </a:pPr>
            <a:r>
              <a:rPr lang="en-US" dirty="0">
                <a:effectLst/>
              </a:rPr>
              <a:t>C. D. Wang and J. P. Thompson, “Apparatus and method for motion detection and tracking of objects in a region for collision avoidance utilizing a real-time adaptive probabilistic neural network,” US5613039A, Mar. 18, 1997 Accessed: Oct. 04, 2021. [Online]. Available: </a:t>
            </a:r>
            <a:r>
              <a:rPr lang="en-US" dirty="0">
                <a:effectLst/>
                <a:hlinkClick r:id="rId2"/>
              </a:rPr>
              <a:t>https://patents.google.com/patent/US5613039A/en</a:t>
            </a:r>
            <a:endParaRPr lang="en-US" dirty="0">
              <a:effectLst/>
            </a:endParaRPr>
          </a:p>
          <a:p>
            <a:pPr marL="342900" indent="-342900">
              <a:lnSpc>
                <a:spcPct val="110000"/>
              </a:lnSpc>
              <a:spcBef>
                <a:spcPts val="0"/>
              </a:spcBef>
              <a:spcAft>
                <a:spcPts val="0"/>
              </a:spcAft>
              <a:buFont typeface="+mj-lt"/>
              <a:buAutoNum type="arabicPeriod"/>
            </a:pPr>
            <a:r>
              <a:rPr lang="en-US" dirty="0">
                <a:effectLst/>
              </a:rPr>
              <a:t>B. </a:t>
            </a:r>
            <a:r>
              <a:rPr lang="en-US" dirty="0" err="1">
                <a:effectLst/>
              </a:rPr>
              <a:t>Bloessl</a:t>
            </a:r>
            <a:r>
              <a:rPr lang="en-US" dirty="0">
                <a:effectLst/>
              </a:rPr>
              <a:t>, M. </a:t>
            </a:r>
            <a:r>
              <a:rPr lang="en-US" dirty="0" err="1">
                <a:effectLst/>
              </a:rPr>
              <a:t>Segata</a:t>
            </a:r>
            <a:r>
              <a:rPr lang="en-US" dirty="0">
                <a:effectLst/>
              </a:rPr>
              <a:t>, C. Sommer, and F. Dressler, “Towards an Open Source IEEE 802.11p stack: A full SDR-based transceiver in GNU Radio,” in </a:t>
            </a:r>
            <a:r>
              <a:rPr lang="en-US" i="1" dirty="0">
                <a:effectLst/>
              </a:rPr>
              <a:t>2013 IEEE Vehicular Networking Conference</a:t>
            </a:r>
            <a:r>
              <a:rPr lang="en-US" dirty="0">
                <a:effectLst/>
              </a:rPr>
              <a:t>, Boston, MA, USA, Dec. 2013, pp. 143–149. </a:t>
            </a:r>
            <a:r>
              <a:rPr lang="en-US" dirty="0" err="1">
                <a:effectLst/>
              </a:rPr>
              <a:t>doi</a:t>
            </a:r>
            <a:r>
              <a:rPr lang="en-US" dirty="0">
                <a:effectLst/>
              </a:rPr>
              <a:t>: </a:t>
            </a:r>
            <a:r>
              <a:rPr lang="en-US" dirty="0">
                <a:effectLst/>
                <a:hlinkClick r:id="rId3"/>
              </a:rPr>
              <a:t>10.1109/VNC.2013.6737601</a:t>
            </a:r>
            <a:r>
              <a:rPr lang="en-US" dirty="0">
                <a:effectLst/>
              </a:rPr>
              <a:t>.</a:t>
            </a:r>
          </a:p>
          <a:p>
            <a:pPr marL="342900" indent="-342900">
              <a:lnSpc>
                <a:spcPct val="110000"/>
              </a:lnSpc>
              <a:spcBef>
                <a:spcPts val="0"/>
              </a:spcBef>
              <a:spcAft>
                <a:spcPts val="0"/>
              </a:spcAft>
              <a:buFont typeface="+mj-lt"/>
              <a:buAutoNum type="arabicPeriod"/>
            </a:pPr>
            <a:r>
              <a:rPr lang="en-US" dirty="0">
                <a:effectLst/>
              </a:rPr>
              <a:t>A. </a:t>
            </a:r>
            <a:r>
              <a:rPr lang="en-US" dirty="0" err="1">
                <a:effectLst/>
              </a:rPr>
              <a:t>Bazzi</a:t>
            </a:r>
            <a:r>
              <a:rPr lang="en-US" dirty="0">
                <a:effectLst/>
              </a:rPr>
              <a:t> </a:t>
            </a:r>
            <a:r>
              <a:rPr lang="en-US" i="1" dirty="0">
                <a:effectLst/>
              </a:rPr>
              <a:t>et al.</a:t>
            </a:r>
            <a:r>
              <a:rPr lang="en-US" dirty="0">
                <a:effectLst/>
              </a:rPr>
              <a:t>, “Survey and Perspectives of Vehicular Wi-Fi versus </a:t>
            </a:r>
            <a:r>
              <a:rPr lang="en-US" dirty="0" err="1">
                <a:effectLst/>
              </a:rPr>
              <a:t>Sidelink</a:t>
            </a:r>
            <a:r>
              <a:rPr lang="en-US" dirty="0">
                <a:effectLst/>
              </a:rPr>
              <a:t> Cellular-V2X in the 5G Era,” </a:t>
            </a:r>
            <a:r>
              <a:rPr lang="en-US" i="1" dirty="0">
                <a:effectLst/>
              </a:rPr>
              <a:t>Future Internet</a:t>
            </a:r>
            <a:r>
              <a:rPr lang="en-US" dirty="0">
                <a:effectLst/>
              </a:rPr>
              <a:t>, vol. 11, no. 6, p. 122, 2019, </a:t>
            </a:r>
            <a:r>
              <a:rPr lang="en-US" dirty="0" err="1">
                <a:effectLst/>
              </a:rPr>
              <a:t>doi</a:t>
            </a:r>
            <a:r>
              <a:rPr lang="en-US" dirty="0">
                <a:effectLst/>
              </a:rPr>
              <a:t>: </a:t>
            </a:r>
            <a:r>
              <a:rPr lang="en-US" dirty="0">
                <a:effectLst/>
                <a:hlinkClick r:id="rId4"/>
              </a:rPr>
              <a:t>http://dx.doi.org/10.3390/fi11060122</a:t>
            </a:r>
            <a:r>
              <a:rPr lang="en-US" dirty="0">
                <a:effectLst/>
              </a:rPr>
              <a:t>. </a:t>
            </a:r>
          </a:p>
          <a:p>
            <a:pPr marL="342900" indent="-342900">
              <a:lnSpc>
                <a:spcPct val="110000"/>
              </a:lnSpc>
              <a:spcBef>
                <a:spcPts val="0"/>
              </a:spcBef>
              <a:spcAft>
                <a:spcPts val="0"/>
              </a:spcAft>
              <a:buFont typeface="+mj-lt"/>
              <a:buAutoNum type="arabicPeriod"/>
            </a:pPr>
            <a:r>
              <a:rPr lang="en-US" dirty="0">
                <a:effectLst/>
              </a:rPr>
              <a:t>“IEEE 802.11p tutorial-802.11p,WAVE,DSRC protocol stack.” </a:t>
            </a:r>
            <a:r>
              <a:rPr lang="en-US" dirty="0">
                <a:effectLst/>
                <a:hlinkClick r:id="rId5"/>
              </a:rPr>
              <a:t>https://www.rfwireless-world.com/Tutorials/802-11p-WAVE-tutorial.html</a:t>
            </a:r>
            <a:r>
              <a:rPr lang="en-US" dirty="0">
                <a:effectLst/>
              </a:rPr>
              <a:t> (accessed Dec. 05, 2021).</a:t>
            </a:r>
          </a:p>
          <a:p>
            <a:pPr marL="342900" indent="-342900">
              <a:lnSpc>
                <a:spcPct val="110000"/>
              </a:lnSpc>
              <a:spcBef>
                <a:spcPts val="0"/>
              </a:spcBef>
              <a:spcAft>
                <a:spcPts val="0"/>
              </a:spcAft>
              <a:buFont typeface="+mj-lt"/>
              <a:buAutoNum type="arabicPeriod"/>
            </a:pPr>
            <a:r>
              <a:rPr lang="en-US" dirty="0">
                <a:effectLst/>
              </a:rPr>
              <a:t>E. C. Eze, S. Zhang, and E. Liu, “Vehicular ad hoc networks (VANETs): Current state, challenges, potentials and way forward,” in </a:t>
            </a:r>
            <a:r>
              <a:rPr lang="en-US" i="1" dirty="0">
                <a:effectLst/>
              </a:rPr>
              <a:t>2014 20th International Conference on Automation and Computing</a:t>
            </a:r>
            <a:r>
              <a:rPr lang="en-US" dirty="0">
                <a:effectLst/>
              </a:rPr>
              <a:t>, Cranfield, Bedfordshire, United Kingdom, Sep. 2014, pp. 176–181. </a:t>
            </a:r>
            <a:r>
              <a:rPr lang="en-US" dirty="0" err="1">
                <a:effectLst/>
              </a:rPr>
              <a:t>doi</a:t>
            </a:r>
            <a:r>
              <a:rPr lang="en-US" dirty="0">
                <a:effectLst/>
              </a:rPr>
              <a:t>: </a:t>
            </a:r>
            <a:r>
              <a:rPr lang="en-US" dirty="0">
                <a:effectLst/>
                <a:hlinkClick r:id="rId6"/>
              </a:rPr>
              <a:t>10.1109/IConAC.2014.6935482</a:t>
            </a:r>
            <a:r>
              <a:rPr lang="en-US" dirty="0">
                <a:effectLst/>
              </a:rPr>
              <a:t>.</a:t>
            </a:r>
          </a:p>
          <a:p>
            <a:pPr marL="342900" indent="-342900">
              <a:lnSpc>
                <a:spcPct val="110000"/>
              </a:lnSpc>
              <a:buFont typeface="+mj-lt"/>
              <a:buAutoNum type="arabicPeriod"/>
            </a:pPr>
            <a:r>
              <a:rPr lang="en-US" dirty="0">
                <a:effectLst/>
              </a:rPr>
              <a:t>Shah, Syed Sarmad, </a:t>
            </a:r>
            <a:r>
              <a:rPr lang="en-US" dirty="0" err="1">
                <a:effectLst/>
              </a:rPr>
              <a:t>Asad</a:t>
            </a:r>
            <a:r>
              <a:rPr lang="en-US" dirty="0">
                <a:effectLst/>
              </a:rPr>
              <a:t> Malik, Anis Ur Rahman, </a:t>
            </a:r>
            <a:r>
              <a:rPr lang="en-US" dirty="0" err="1">
                <a:effectLst/>
              </a:rPr>
              <a:t>Sohail</a:t>
            </a:r>
            <a:r>
              <a:rPr lang="en-US" dirty="0">
                <a:effectLst/>
              </a:rPr>
              <a:t> Iqbal, and Samee Khan. “Time Barrier-Based Emergency Message Dissemination in Vehicular Ad-Hoc Networks.” </a:t>
            </a:r>
            <a:r>
              <a:rPr lang="en-US" i="1" dirty="0">
                <a:effectLst/>
              </a:rPr>
              <a:t>IEEE Access</a:t>
            </a:r>
            <a:r>
              <a:rPr lang="en-US" dirty="0">
                <a:effectLst/>
              </a:rPr>
              <a:t> PP (January 31, 2019): 1–1. </a:t>
            </a:r>
            <a:r>
              <a:rPr lang="en-US" dirty="0">
                <a:effectLst/>
                <a:hlinkClick r:id="rId7"/>
              </a:rPr>
              <a:t>https://doi.org/10.1109/ACCESS.2019.2895114</a:t>
            </a:r>
            <a:r>
              <a:rPr lang="en-US" dirty="0">
                <a:effectLst/>
              </a:rPr>
              <a:t>.</a:t>
            </a:r>
          </a:p>
          <a:p>
            <a:pPr marL="342900" indent="-342900">
              <a:lnSpc>
                <a:spcPct val="110000"/>
              </a:lnSpc>
              <a:spcBef>
                <a:spcPts val="0"/>
              </a:spcBef>
              <a:spcAft>
                <a:spcPts val="0"/>
              </a:spcAft>
              <a:buFont typeface="+mj-lt"/>
              <a:buAutoNum type="arabicPeriod"/>
            </a:pPr>
            <a:r>
              <a:rPr lang="en-US" dirty="0">
                <a:effectLst/>
                <a:hlinkClick r:id="rId8"/>
              </a:rPr>
              <a:t>https://www.wime-project.net/</a:t>
            </a:r>
            <a:endParaRPr lang="en-US" dirty="0">
              <a:effectLst/>
            </a:endParaRPr>
          </a:p>
          <a:p>
            <a:pPr marL="342900" indent="-342900">
              <a:lnSpc>
                <a:spcPct val="110000"/>
              </a:lnSpc>
              <a:spcBef>
                <a:spcPts val="0"/>
              </a:spcBef>
              <a:spcAft>
                <a:spcPts val="0"/>
              </a:spcAft>
              <a:buFont typeface="+mj-lt"/>
              <a:buAutoNum type="arabicPeriod"/>
            </a:pPr>
            <a:r>
              <a:rPr lang="en-US" dirty="0">
                <a:effectLst/>
              </a:rPr>
              <a:t>G. Naik, B. Choudhury, Jung-Min, and Park, “IEEE 802.11bd &amp; 5G NR V2X: Evolution of Radio Access Technologies for V2X Communications,” </a:t>
            </a:r>
            <a:r>
              <a:rPr lang="en-US" i="1" dirty="0">
                <a:effectLst/>
              </a:rPr>
              <a:t>arXiv:1903.08391 [cs, math]</a:t>
            </a:r>
            <a:r>
              <a:rPr lang="en-US" dirty="0">
                <a:effectLst/>
              </a:rPr>
              <a:t>, Mar. 2019, Accessed: Dec. 04, 2021. [Online]. Available: </a:t>
            </a:r>
            <a:r>
              <a:rPr lang="en-US" dirty="0">
                <a:effectLst/>
                <a:hlinkClick r:id="rId9"/>
              </a:rPr>
              <a:t>http://arxiv.org/abs/1903.08391</a:t>
            </a:r>
            <a:endParaRPr lang="en-US" dirty="0">
              <a:effectLst/>
            </a:endParaRPr>
          </a:p>
          <a:p>
            <a:pPr marL="342900" indent="-342900">
              <a:lnSpc>
                <a:spcPct val="110000"/>
              </a:lnSpc>
              <a:spcBef>
                <a:spcPts val="0"/>
              </a:spcBef>
              <a:spcAft>
                <a:spcPts val="0"/>
              </a:spcAft>
              <a:buFont typeface="+mj-lt"/>
              <a:buAutoNum type="arabicPeriod"/>
            </a:pPr>
            <a:r>
              <a:rPr lang="en-US" dirty="0">
                <a:effectLst/>
              </a:rPr>
              <a:t>K. Hafeez, L. Zhao, B. Ma, and J. Mark, “Performance Analysis and Enhancement of the DSRC for VANET’s Safety Applications,” </a:t>
            </a:r>
            <a:r>
              <a:rPr lang="en-US" i="1" dirty="0">
                <a:effectLst/>
              </a:rPr>
              <a:t>Vehicular Technology, IEEE Transactions on</a:t>
            </a:r>
            <a:r>
              <a:rPr lang="en-US" dirty="0">
                <a:effectLst/>
              </a:rPr>
              <a:t>, vol. 62, pp. 3069–3083, Sep. 2013, </a:t>
            </a:r>
            <a:r>
              <a:rPr lang="en-US" dirty="0" err="1">
                <a:effectLst/>
              </a:rPr>
              <a:t>doi</a:t>
            </a:r>
            <a:r>
              <a:rPr lang="en-US" dirty="0">
                <a:effectLst/>
              </a:rPr>
              <a:t>: </a:t>
            </a:r>
            <a:r>
              <a:rPr lang="en-US" dirty="0">
                <a:effectLst/>
                <a:hlinkClick r:id="rId10"/>
              </a:rPr>
              <a:t>10.1109/TVT.2013.2251374</a:t>
            </a:r>
            <a:r>
              <a:rPr lang="en-US" dirty="0">
                <a:effectLst/>
              </a:rPr>
              <a:t>.</a:t>
            </a:r>
          </a:p>
          <a:p>
            <a:pPr marL="342900" indent="-342900">
              <a:lnSpc>
                <a:spcPct val="110000"/>
              </a:lnSpc>
              <a:spcBef>
                <a:spcPts val="0"/>
              </a:spcBef>
              <a:spcAft>
                <a:spcPts val="0"/>
              </a:spcAft>
              <a:buFont typeface="+mj-lt"/>
              <a:buAutoNum type="arabicPeriod"/>
            </a:pPr>
            <a:r>
              <a:rPr lang="en-US" dirty="0">
                <a:effectLst/>
              </a:rPr>
              <a:t>R. Molina-</a:t>
            </a:r>
            <a:r>
              <a:rPr lang="en-US" dirty="0" err="1">
                <a:effectLst/>
              </a:rPr>
              <a:t>Masegosa</a:t>
            </a:r>
            <a:r>
              <a:rPr lang="en-US" dirty="0">
                <a:effectLst/>
              </a:rPr>
              <a:t> and J. </a:t>
            </a:r>
            <a:r>
              <a:rPr lang="en-US" dirty="0" err="1">
                <a:effectLst/>
              </a:rPr>
              <a:t>Gozálvez</a:t>
            </a:r>
            <a:r>
              <a:rPr lang="en-US" dirty="0">
                <a:effectLst/>
              </a:rPr>
              <a:t>, “LTE-V for </a:t>
            </a:r>
            <a:r>
              <a:rPr lang="en-US" dirty="0" err="1">
                <a:effectLst/>
              </a:rPr>
              <a:t>Sidelink</a:t>
            </a:r>
            <a:r>
              <a:rPr lang="en-US" dirty="0">
                <a:effectLst/>
              </a:rPr>
              <a:t> 5G V2X Vehicular Communications: A New 5G Technology for Short-Range Vehicle-to-Everything Communications,” </a:t>
            </a:r>
            <a:r>
              <a:rPr lang="en-US" i="1" dirty="0">
                <a:effectLst/>
              </a:rPr>
              <a:t>IEEE Vehicular Technology Magazine</a:t>
            </a:r>
            <a:r>
              <a:rPr lang="en-US" dirty="0">
                <a:effectLst/>
              </a:rPr>
              <a:t>, 2017, </a:t>
            </a:r>
            <a:r>
              <a:rPr lang="en-US" dirty="0" err="1">
                <a:effectLst/>
              </a:rPr>
              <a:t>doi</a:t>
            </a:r>
            <a:r>
              <a:rPr lang="en-US" dirty="0">
                <a:effectLst/>
              </a:rPr>
              <a:t>: </a:t>
            </a:r>
            <a:r>
              <a:rPr lang="en-US" dirty="0">
                <a:effectLst/>
                <a:hlinkClick r:id="rId11"/>
              </a:rPr>
              <a:t>10.1109/MVT.2017.2752798</a:t>
            </a:r>
            <a:r>
              <a:rPr lang="en-US" dirty="0">
                <a:effectLst/>
              </a:rPr>
              <a:t>.</a:t>
            </a:r>
          </a:p>
          <a:p>
            <a:pPr marL="342900" indent="-342900">
              <a:lnSpc>
                <a:spcPct val="110000"/>
              </a:lnSpc>
              <a:buFont typeface="+mj-lt"/>
              <a:buAutoNum type="arabicPeriod"/>
            </a:pPr>
            <a:r>
              <a:rPr lang="en-US" dirty="0">
                <a:effectLst/>
              </a:rPr>
              <a:t>IEEE Standard for Wireless Access in Vehicular Environments (WAVE) – Multi-Channel Operation, IEEE Standard 1609, Mar. 2016, pp. 1-94.</a:t>
            </a:r>
          </a:p>
          <a:p>
            <a:pPr marL="342900" indent="-342900">
              <a:lnSpc>
                <a:spcPct val="110000"/>
              </a:lnSpc>
              <a:buFont typeface="+mj-lt"/>
              <a:buAutoNum type="arabicPeriod"/>
            </a:pPr>
            <a:r>
              <a:rPr lang="en-US" dirty="0">
                <a:effectLst/>
              </a:rPr>
              <a:t>“Highlighting the delivery and operation modes of 5G V2X,” </a:t>
            </a:r>
            <a:r>
              <a:rPr lang="en-US" i="1" dirty="0" err="1">
                <a:effectLst/>
              </a:rPr>
              <a:t>Mpirical</a:t>
            </a:r>
            <a:r>
              <a:rPr lang="en-US" dirty="0">
                <a:effectLst/>
              </a:rPr>
              <a:t>, Sep. 13, 2019. </a:t>
            </a:r>
            <a:r>
              <a:rPr lang="en-US" dirty="0">
                <a:effectLst/>
                <a:hlinkClick r:id="rId12"/>
              </a:rPr>
              <a:t>https://website.localhost.com/blog/5g-v2x-and-autonomous-vehicles</a:t>
            </a:r>
            <a:r>
              <a:rPr lang="en-US" dirty="0">
                <a:effectLst/>
              </a:rPr>
              <a:t> (accessed Dec. 05, 2021).</a:t>
            </a:r>
          </a:p>
          <a:p>
            <a:pPr marL="342900" indent="-342900">
              <a:lnSpc>
                <a:spcPct val="110000"/>
              </a:lnSpc>
              <a:buFont typeface="+mj-lt"/>
              <a:buAutoNum type="arabicPeriod"/>
            </a:pPr>
            <a:r>
              <a:rPr lang="en-US" dirty="0" err="1">
                <a:effectLst/>
              </a:rPr>
              <a:t>Github</a:t>
            </a:r>
            <a:r>
              <a:rPr lang="en-US" dirty="0">
                <a:effectLst/>
              </a:rPr>
              <a:t> Repositories</a:t>
            </a:r>
          </a:p>
          <a:p>
            <a:pPr marL="666900" lvl="1" indent="-342900">
              <a:lnSpc>
                <a:spcPct val="110000"/>
              </a:lnSpc>
              <a:buFont typeface="+mj-lt"/>
              <a:buAutoNum type="arabicPeriod"/>
            </a:pPr>
            <a:r>
              <a:rPr lang="en-US" dirty="0">
                <a:effectLst/>
                <a:hlinkClick r:id="rId13"/>
              </a:rPr>
              <a:t>https://github.com/bastibl/gr-ieee802-11</a:t>
            </a:r>
            <a:endParaRPr lang="en-US" dirty="0"/>
          </a:p>
          <a:p>
            <a:pPr marL="666900" lvl="1" indent="-342900">
              <a:lnSpc>
                <a:spcPct val="110000"/>
              </a:lnSpc>
              <a:buFont typeface="+mj-lt"/>
              <a:buAutoNum type="arabicPeriod"/>
            </a:pPr>
            <a:r>
              <a:rPr lang="en-US" dirty="0">
                <a:effectLst/>
                <a:hlinkClick r:id="rId14"/>
              </a:rPr>
              <a:t>https://github.com/ipovaric/gr-ieee802-11</a:t>
            </a:r>
            <a:endParaRPr lang="en-US" dirty="0">
              <a:effectLst/>
              <a:hlinkClick r:id="rId15"/>
            </a:endParaRPr>
          </a:p>
          <a:p>
            <a:pPr marL="666900" lvl="1" indent="-342900">
              <a:lnSpc>
                <a:spcPct val="110000"/>
              </a:lnSpc>
              <a:buFont typeface="+mj-lt"/>
              <a:buAutoNum type="arabicPeriod"/>
            </a:pPr>
            <a:r>
              <a:rPr lang="en-US" dirty="0">
                <a:effectLst/>
                <a:hlinkClick r:id="rId15"/>
              </a:rPr>
              <a:t>https://github.com/ipovaric/wireless_comm_lab</a:t>
            </a:r>
            <a:endParaRPr lang="en-US" dirty="0">
              <a:effectLst/>
            </a:endParaRPr>
          </a:p>
          <a:p>
            <a:pPr marL="666900" lvl="1" indent="-342900">
              <a:lnSpc>
                <a:spcPct val="110000"/>
              </a:lnSpc>
              <a:buFont typeface="+mj-lt"/>
              <a:buAutoNum type="arabicPeriod"/>
            </a:pPr>
            <a:endParaRPr lang="en-US" dirty="0">
              <a:effectLst/>
            </a:endParaRPr>
          </a:p>
          <a:p>
            <a:pPr marL="342900" indent="-342900">
              <a:lnSpc>
                <a:spcPct val="110000"/>
              </a:lnSpc>
              <a:buFont typeface="+mj-lt"/>
              <a:buAutoNum type="arabicPeriod"/>
            </a:pPr>
            <a:endParaRPr lang="en-US" dirty="0">
              <a:effectLst/>
            </a:endParaRPr>
          </a:p>
        </p:txBody>
      </p:sp>
    </p:spTree>
    <p:extLst>
      <p:ext uri="{BB962C8B-B14F-4D97-AF65-F5344CB8AC3E}">
        <p14:creationId xmlns:p14="http://schemas.microsoft.com/office/powerpoint/2010/main" val="2747678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60515-1C84-4EB2-B05E-DA4ED90F9EEF}"/>
              </a:ext>
            </a:extLst>
          </p:cNvPr>
          <p:cNvSpPr>
            <a:spLocks noGrp="1"/>
          </p:cNvSpPr>
          <p:nvPr>
            <p:ph type="title"/>
          </p:nvPr>
        </p:nvSpPr>
        <p:spPr/>
        <p:txBody>
          <a:bodyPr/>
          <a:lstStyle/>
          <a:p>
            <a:r>
              <a:rPr lang="en-US" dirty="0"/>
              <a:t>appendix</a:t>
            </a:r>
          </a:p>
        </p:txBody>
      </p:sp>
    </p:spTree>
    <p:extLst>
      <p:ext uri="{BB962C8B-B14F-4D97-AF65-F5344CB8AC3E}">
        <p14:creationId xmlns:p14="http://schemas.microsoft.com/office/powerpoint/2010/main" val="3410986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15F01-0F35-45ED-9720-C05E1A90DFE1}"/>
              </a:ext>
            </a:extLst>
          </p:cNvPr>
          <p:cNvSpPr>
            <a:spLocks noGrp="1"/>
          </p:cNvSpPr>
          <p:nvPr>
            <p:ph type="title"/>
          </p:nvPr>
        </p:nvSpPr>
        <p:spPr/>
        <p:txBody>
          <a:bodyPr/>
          <a:lstStyle/>
          <a:p>
            <a:r>
              <a:rPr lang="en-US" dirty="0"/>
              <a:t>Improvements of 802.11p and C-v2x</a:t>
            </a:r>
          </a:p>
        </p:txBody>
      </p:sp>
      <p:sp>
        <p:nvSpPr>
          <p:cNvPr id="3" name="Content Placeholder 2">
            <a:extLst>
              <a:ext uri="{FF2B5EF4-FFF2-40B4-BE49-F238E27FC236}">
                <a16:creationId xmlns:a16="http://schemas.microsoft.com/office/drawing/2014/main" id="{74098D53-2B90-4011-A902-A6C45069A03C}"/>
              </a:ext>
            </a:extLst>
          </p:cNvPr>
          <p:cNvSpPr>
            <a:spLocks noGrp="1"/>
          </p:cNvSpPr>
          <p:nvPr>
            <p:ph idx="1"/>
          </p:nvPr>
        </p:nvSpPr>
        <p:spPr>
          <a:xfrm>
            <a:off x="581192" y="2180496"/>
            <a:ext cx="11029615" cy="4564253"/>
          </a:xfrm>
        </p:spPr>
        <p:txBody>
          <a:bodyPr>
            <a:normAutofit fontScale="77500" lnSpcReduction="20000"/>
          </a:bodyPr>
          <a:lstStyle/>
          <a:p>
            <a:r>
              <a:rPr lang="en-US" dirty="0"/>
              <a:t>802.11bd proposed improvements over 802.11p</a:t>
            </a:r>
          </a:p>
          <a:p>
            <a:pPr lvl="1"/>
            <a:r>
              <a:rPr lang="en-US" dirty="0"/>
              <a:t>OFDM numerology re-design: definition of new optimized tone spacing and guard interval</a:t>
            </a:r>
          </a:p>
          <a:p>
            <a:pPr lvl="1"/>
            <a:r>
              <a:rPr lang="en-US" dirty="0"/>
              <a:t>duration to better cope with 5.9 GHz frequencies and high-speed mobility;</a:t>
            </a:r>
          </a:p>
          <a:p>
            <a:pPr lvl="1"/>
            <a:r>
              <a:rPr lang="en-US" dirty="0"/>
              <a:t>LDPC codes to improve coding effectiveness;</a:t>
            </a:r>
          </a:p>
          <a:p>
            <a:pPr lvl="1"/>
            <a:r>
              <a:rPr lang="en-US" dirty="0"/>
              <a:t>MIMO diversity through STBC codes or cyclic shift diversity (CSD);</a:t>
            </a:r>
          </a:p>
          <a:p>
            <a:pPr lvl="1"/>
            <a:r>
              <a:rPr lang="en-US" dirty="0"/>
              <a:t>Addition of </a:t>
            </a:r>
            <a:r>
              <a:rPr lang="en-US" dirty="0" err="1"/>
              <a:t>midambles</a:t>
            </a:r>
            <a:r>
              <a:rPr lang="en-US" dirty="0"/>
              <a:t> (control sequences in the middle of the packet) to improve Doppler recovery;</a:t>
            </a:r>
          </a:p>
          <a:p>
            <a:pPr lvl="1"/>
            <a:r>
              <a:rPr lang="en-US" dirty="0"/>
              <a:t>Dual carrier modulation (DCM) and 20 MHz channels.</a:t>
            </a:r>
          </a:p>
          <a:p>
            <a:r>
              <a:rPr lang="en-US" dirty="0"/>
              <a:t>5G-V2X modifications designed to enhance PC5 interface </a:t>
            </a:r>
          </a:p>
          <a:p>
            <a:pPr lvl="1"/>
            <a:r>
              <a:rPr lang="en-US" dirty="0"/>
              <a:t>Carrier aggregation with support of up to eight bands;</a:t>
            </a:r>
          </a:p>
          <a:p>
            <a:pPr lvl="1"/>
            <a:r>
              <a:rPr lang="en-US" dirty="0"/>
              <a:t>Use of frequencies above 6 GHz;</a:t>
            </a:r>
          </a:p>
          <a:p>
            <a:pPr lvl="1"/>
            <a:r>
              <a:rPr lang="en-US" dirty="0"/>
              <a:t>Flexible numerology, with the possibility of subcarrier spacing of 30 kHz and 60 kHz at 5.9 GHz;</a:t>
            </a:r>
          </a:p>
          <a:p>
            <a:pPr lvl="1"/>
            <a:r>
              <a:rPr lang="en-US" dirty="0"/>
              <a:t>Higher order of MCSs, also including 64-QAM;</a:t>
            </a:r>
          </a:p>
          <a:p>
            <a:pPr lvl="1"/>
            <a:r>
              <a:rPr lang="en-US" dirty="0"/>
              <a:t>Possibility to transmit over single slots and even portions of slots;</a:t>
            </a:r>
          </a:p>
          <a:p>
            <a:pPr lvl="1"/>
            <a:r>
              <a:rPr lang="en-US" dirty="0"/>
              <a:t>Addition of a </a:t>
            </a:r>
            <a:r>
              <a:rPr lang="en-US" dirty="0" err="1"/>
              <a:t>sidelink</a:t>
            </a:r>
            <a:r>
              <a:rPr lang="en-US" dirty="0"/>
              <a:t> feedback channel to allow higher reliability and lower latency;</a:t>
            </a:r>
          </a:p>
          <a:p>
            <a:pPr lvl="1"/>
            <a:r>
              <a:rPr lang="en-US" dirty="0"/>
              <a:t>LDPC and polar codes designed to offer higher robustness without increasing encoding and decoding complexity;</a:t>
            </a:r>
          </a:p>
          <a:p>
            <a:pPr lvl="1"/>
            <a:r>
              <a:rPr lang="en-US" dirty="0"/>
              <a:t>Use of MIMO receiving antennas to enable spatial diversity especially useful to mitigate multipath</a:t>
            </a:r>
          </a:p>
          <a:p>
            <a:pPr lvl="1"/>
            <a:r>
              <a:rPr lang="en-US" dirty="0"/>
              <a:t>in urban scenarios;</a:t>
            </a:r>
          </a:p>
        </p:txBody>
      </p:sp>
    </p:spTree>
    <p:extLst>
      <p:ext uri="{BB962C8B-B14F-4D97-AF65-F5344CB8AC3E}">
        <p14:creationId xmlns:p14="http://schemas.microsoft.com/office/powerpoint/2010/main" val="1342497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70470-6DFC-41F2-9F64-6B90FB7A6290}"/>
              </a:ext>
            </a:extLst>
          </p:cNvPr>
          <p:cNvSpPr>
            <a:spLocks noGrp="1"/>
          </p:cNvSpPr>
          <p:nvPr>
            <p:ph type="title"/>
          </p:nvPr>
        </p:nvSpPr>
        <p:spPr/>
        <p:txBody>
          <a:bodyPr/>
          <a:lstStyle/>
          <a:p>
            <a:r>
              <a:rPr lang="en-US" dirty="0"/>
              <a:t>802.11p and c-v2x timeline</a:t>
            </a:r>
          </a:p>
        </p:txBody>
      </p:sp>
      <p:pic>
        <p:nvPicPr>
          <p:cNvPr id="5" name="Content Placeholder 4">
            <a:extLst>
              <a:ext uri="{FF2B5EF4-FFF2-40B4-BE49-F238E27FC236}">
                <a16:creationId xmlns:a16="http://schemas.microsoft.com/office/drawing/2014/main" id="{158F9C8B-3DA4-4196-9B34-1ED418AD2E16}"/>
              </a:ext>
            </a:extLst>
          </p:cNvPr>
          <p:cNvPicPr>
            <a:picLocks noGrp="1" noChangeAspect="1"/>
          </p:cNvPicPr>
          <p:nvPr>
            <p:ph idx="1"/>
          </p:nvPr>
        </p:nvPicPr>
        <p:blipFill>
          <a:blip r:embed="rId2"/>
          <a:stretch>
            <a:fillRect/>
          </a:stretch>
        </p:blipFill>
        <p:spPr>
          <a:xfrm>
            <a:off x="2109231" y="2600921"/>
            <a:ext cx="7973538" cy="2838846"/>
          </a:xfrm>
        </p:spPr>
      </p:pic>
    </p:spTree>
    <p:extLst>
      <p:ext uri="{BB962C8B-B14F-4D97-AF65-F5344CB8AC3E}">
        <p14:creationId xmlns:p14="http://schemas.microsoft.com/office/powerpoint/2010/main" val="1631446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B8DD2392-397B-48BF-BEFA-EA1FB881C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ow to drive safely on the motorway - Ageas">
            <a:extLst>
              <a:ext uri="{FF2B5EF4-FFF2-40B4-BE49-F238E27FC236}">
                <a16:creationId xmlns:a16="http://schemas.microsoft.com/office/drawing/2014/main" id="{0AB5C4C8-F76E-4486-B31E-8F6E906CED7A}"/>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l="12116" r="328"/>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16C8EB1-9495-43EC-B833-25512B5B6E08}"/>
              </a:ext>
            </a:extLst>
          </p:cNvPr>
          <p:cNvSpPr>
            <a:spLocks noGrp="1"/>
          </p:cNvSpPr>
          <p:nvPr>
            <p:ph type="title"/>
          </p:nvPr>
        </p:nvSpPr>
        <p:spPr>
          <a:xfrm>
            <a:off x="1023870" y="702156"/>
            <a:ext cx="10144260" cy="1013800"/>
          </a:xfrm>
        </p:spPr>
        <p:txBody>
          <a:bodyPr>
            <a:normAutofit/>
          </a:bodyPr>
          <a:lstStyle/>
          <a:p>
            <a:r>
              <a:rPr lang="en-US" dirty="0">
                <a:solidFill>
                  <a:schemeClr val="tx1"/>
                </a:solidFill>
              </a:rPr>
              <a:t>Background</a:t>
            </a:r>
          </a:p>
        </p:txBody>
      </p:sp>
      <p:sp>
        <p:nvSpPr>
          <p:cNvPr id="3" name="Content Placeholder 2">
            <a:extLst>
              <a:ext uri="{FF2B5EF4-FFF2-40B4-BE49-F238E27FC236}">
                <a16:creationId xmlns:a16="http://schemas.microsoft.com/office/drawing/2014/main" id="{76E45553-3925-4000-8380-60EFADC96950}"/>
              </a:ext>
            </a:extLst>
          </p:cNvPr>
          <p:cNvSpPr>
            <a:spLocks noGrp="1"/>
          </p:cNvSpPr>
          <p:nvPr>
            <p:ph idx="1"/>
          </p:nvPr>
        </p:nvSpPr>
        <p:spPr>
          <a:xfrm>
            <a:off x="965199" y="2180496"/>
            <a:ext cx="10261602" cy="3678303"/>
          </a:xfrm>
        </p:spPr>
        <p:txBody>
          <a:bodyPr>
            <a:normAutofit/>
          </a:bodyPr>
          <a:lstStyle/>
          <a:p>
            <a:pPr>
              <a:buClr>
                <a:srgbClr val="FE9B03"/>
              </a:buClr>
            </a:pPr>
            <a:r>
              <a:rPr lang="en-US" dirty="0"/>
              <a:t>While modern cars are equipped with many new safety features, vehicle accidents are still on the rise</a:t>
            </a:r>
            <a:r>
              <a:rPr lang="en-US" baseline="30000" dirty="0"/>
              <a:t>[1]</a:t>
            </a:r>
          </a:p>
          <a:p>
            <a:pPr>
              <a:buClr>
                <a:srgbClr val="FE9B03"/>
              </a:buClr>
            </a:pPr>
            <a:r>
              <a:rPr lang="en-US" dirty="0"/>
              <a:t>Some studies claim up to 60% of accidents on motorways could be avoided if warning messages were provided just a few seconds prior to the moment of the crash</a:t>
            </a:r>
            <a:r>
              <a:rPr lang="en-US" baseline="30000" dirty="0"/>
              <a:t>[2]</a:t>
            </a:r>
          </a:p>
          <a:p>
            <a:pPr>
              <a:buClr>
                <a:srgbClr val="FE9B03"/>
              </a:buClr>
            </a:pPr>
            <a:r>
              <a:rPr lang="en-US" dirty="0"/>
              <a:t>“With an unpredictable period of transition, someday vehicles will be all autonomous and connected, with the promise of no more deaths on the road, of more efficiency of traffic flows, and of more comfort for all passengers”</a:t>
            </a:r>
            <a:r>
              <a:rPr lang="en-US" baseline="30000" dirty="0"/>
              <a:t>[3]</a:t>
            </a:r>
          </a:p>
        </p:txBody>
      </p:sp>
    </p:spTree>
    <p:extLst>
      <p:ext uri="{BB962C8B-B14F-4D97-AF65-F5344CB8AC3E}">
        <p14:creationId xmlns:p14="http://schemas.microsoft.com/office/powerpoint/2010/main" val="49071254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71364-2DBE-49F6-B4BB-B78161FF22F5}"/>
              </a:ext>
            </a:extLst>
          </p:cNvPr>
          <p:cNvSpPr>
            <a:spLocks noGrp="1"/>
          </p:cNvSpPr>
          <p:nvPr>
            <p:ph type="title"/>
          </p:nvPr>
        </p:nvSpPr>
        <p:spPr/>
        <p:txBody>
          <a:bodyPr/>
          <a:lstStyle/>
          <a:p>
            <a:r>
              <a:rPr lang="en-US" dirty="0"/>
              <a:t>Vehicular ad-hoc networks</a:t>
            </a:r>
          </a:p>
        </p:txBody>
      </p:sp>
      <p:sp>
        <p:nvSpPr>
          <p:cNvPr id="3" name="Content Placeholder 2">
            <a:extLst>
              <a:ext uri="{FF2B5EF4-FFF2-40B4-BE49-F238E27FC236}">
                <a16:creationId xmlns:a16="http://schemas.microsoft.com/office/drawing/2014/main" id="{2085A579-4C9D-4C7D-A6DF-3FA8E55392DE}"/>
              </a:ext>
            </a:extLst>
          </p:cNvPr>
          <p:cNvSpPr>
            <a:spLocks noGrp="1"/>
          </p:cNvSpPr>
          <p:nvPr>
            <p:ph idx="1"/>
          </p:nvPr>
        </p:nvSpPr>
        <p:spPr>
          <a:xfrm>
            <a:off x="581192" y="2180496"/>
            <a:ext cx="5710551" cy="4178359"/>
          </a:xfrm>
        </p:spPr>
        <p:txBody>
          <a:bodyPr>
            <a:normAutofit fontScale="70000" lnSpcReduction="20000"/>
          </a:bodyPr>
          <a:lstStyle/>
          <a:p>
            <a:r>
              <a:rPr lang="en-US" dirty="0"/>
              <a:t>In recent years, significant interest has been directed toward the implementation of an ITS (Intelligent Transportation System) as a means of:</a:t>
            </a:r>
          </a:p>
          <a:p>
            <a:pPr lvl="1"/>
            <a:r>
              <a:rPr lang="en-US" dirty="0"/>
              <a:t>Increasing road safety</a:t>
            </a:r>
          </a:p>
          <a:p>
            <a:pPr lvl="1"/>
            <a:r>
              <a:rPr lang="en-US" dirty="0"/>
              <a:t>Enabling the implementation of autonomous vehicles</a:t>
            </a:r>
          </a:p>
          <a:p>
            <a:pPr lvl="1"/>
            <a:r>
              <a:rPr lang="en-US" dirty="0"/>
              <a:t>Increasing user convenience</a:t>
            </a:r>
          </a:p>
          <a:p>
            <a:r>
              <a:rPr lang="en-US" dirty="0"/>
              <a:t>VANET (Vehicular Ad-Hoc network) topologies have received much attention as a potential solution </a:t>
            </a:r>
          </a:p>
          <a:p>
            <a:pPr lvl="1"/>
            <a:r>
              <a:rPr lang="en-US" dirty="0"/>
              <a:t>A subset of MANET (Mobile Ad-Hoc network) topology</a:t>
            </a:r>
          </a:p>
          <a:p>
            <a:pPr lvl="1"/>
            <a:r>
              <a:rPr lang="en-US" dirty="0"/>
              <a:t>Traditional networks such as TCP/IP are not suitable due to high overhead or slow initial connection</a:t>
            </a:r>
          </a:p>
          <a:p>
            <a:r>
              <a:rPr lang="en-US" dirty="0"/>
              <a:t>A communication standard was approved in 2010 to facilitate this development</a:t>
            </a:r>
          </a:p>
          <a:p>
            <a:pPr lvl="1"/>
            <a:r>
              <a:rPr lang="en-US" dirty="0"/>
              <a:t>Initially allocated specifically for safety vehicles back in 1999</a:t>
            </a:r>
          </a:p>
          <a:p>
            <a:pPr lvl="1"/>
            <a:r>
              <a:rPr lang="en-US" dirty="0"/>
              <a:t>Often called WAVE or 802.11p – operates a 75MHz bandwidth at 5.85 to 5.925 GHz</a:t>
            </a:r>
            <a:r>
              <a:rPr lang="en-US" baseline="30000" dirty="0"/>
              <a:t>[5]</a:t>
            </a:r>
            <a:endParaRPr lang="en-US" dirty="0"/>
          </a:p>
          <a:p>
            <a:r>
              <a:rPr lang="en-US" dirty="0"/>
              <a:t>Two main types of communication </a:t>
            </a:r>
          </a:p>
          <a:p>
            <a:pPr lvl="1"/>
            <a:r>
              <a:rPr lang="en-US" dirty="0"/>
              <a:t>V2V (Vehicle-to-Vehicle) – communication between any vehicles</a:t>
            </a:r>
          </a:p>
          <a:p>
            <a:pPr lvl="1"/>
            <a:r>
              <a:rPr lang="en-US" dirty="0"/>
              <a:t>V2I (Vehicle-to-Infrastructure) – communication between vehicles and RSU’s (Road-side Units)</a:t>
            </a:r>
          </a:p>
        </p:txBody>
      </p:sp>
      <p:pic>
        <p:nvPicPr>
          <p:cNvPr id="7" name="Picture 6">
            <a:extLst>
              <a:ext uri="{FF2B5EF4-FFF2-40B4-BE49-F238E27FC236}">
                <a16:creationId xmlns:a16="http://schemas.microsoft.com/office/drawing/2014/main" id="{6A43FA44-5EBA-4692-9C66-F21AAF1924F0}"/>
              </a:ext>
            </a:extLst>
          </p:cNvPr>
          <p:cNvPicPr>
            <a:picLocks noChangeAspect="1"/>
          </p:cNvPicPr>
          <p:nvPr/>
        </p:nvPicPr>
        <p:blipFill>
          <a:blip r:embed="rId2"/>
          <a:stretch>
            <a:fillRect/>
          </a:stretch>
        </p:blipFill>
        <p:spPr>
          <a:xfrm>
            <a:off x="7168473" y="2312903"/>
            <a:ext cx="4316500" cy="3274291"/>
          </a:xfrm>
          <a:prstGeom prst="rect">
            <a:avLst/>
          </a:prstGeom>
        </p:spPr>
      </p:pic>
      <p:sp>
        <p:nvSpPr>
          <p:cNvPr id="8" name="TextBox 7">
            <a:extLst>
              <a:ext uri="{FF2B5EF4-FFF2-40B4-BE49-F238E27FC236}">
                <a16:creationId xmlns:a16="http://schemas.microsoft.com/office/drawing/2014/main" id="{500EFAA7-DE5A-4DF1-8D62-264DF4BBF14E}"/>
              </a:ext>
            </a:extLst>
          </p:cNvPr>
          <p:cNvSpPr txBox="1"/>
          <p:nvPr/>
        </p:nvSpPr>
        <p:spPr>
          <a:xfrm>
            <a:off x="7900966" y="5541725"/>
            <a:ext cx="3115243" cy="430887"/>
          </a:xfrm>
          <a:prstGeom prst="rect">
            <a:avLst/>
          </a:prstGeom>
          <a:noFill/>
        </p:spPr>
        <p:txBody>
          <a:bodyPr wrap="square" rtlCol="0">
            <a:spAutoFit/>
          </a:bodyPr>
          <a:lstStyle/>
          <a:p>
            <a:pPr algn="ctr"/>
            <a:r>
              <a:rPr lang="en-US" sz="1050" dirty="0">
                <a:effectLst/>
              </a:rPr>
              <a:t>Figure 2 VANET Communication Architecture</a:t>
            </a:r>
          </a:p>
          <a:p>
            <a:pPr algn="ctr"/>
            <a:r>
              <a:rPr lang="en-US" sz="1050" dirty="0">
                <a:effectLst/>
              </a:rPr>
              <a:t>Shah, Syed Sarmad, et al (2019) </a:t>
            </a:r>
            <a:r>
              <a:rPr lang="en-US" sz="1050" baseline="30000" dirty="0">
                <a:effectLst/>
              </a:rPr>
              <a:t>[11]</a:t>
            </a:r>
            <a:endParaRPr lang="en-US" sz="1050" baseline="30000" dirty="0"/>
          </a:p>
        </p:txBody>
      </p:sp>
    </p:spTree>
    <p:extLst>
      <p:ext uri="{BB962C8B-B14F-4D97-AF65-F5344CB8AC3E}">
        <p14:creationId xmlns:p14="http://schemas.microsoft.com/office/powerpoint/2010/main" val="2697124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B03B9-655F-4652-AB4A-3D56B7ACED42}"/>
              </a:ext>
            </a:extLst>
          </p:cNvPr>
          <p:cNvSpPr>
            <a:spLocks noGrp="1"/>
          </p:cNvSpPr>
          <p:nvPr>
            <p:ph type="title"/>
          </p:nvPr>
        </p:nvSpPr>
        <p:spPr/>
        <p:txBody>
          <a:bodyPr/>
          <a:lstStyle/>
          <a:p>
            <a:r>
              <a:rPr lang="en-US" dirty="0" err="1"/>
              <a:t>Ieee</a:t>
            </a:r>
            <a:r>
              <a:rPr lang="en-US" dirty="0"/>
              <a:t> 802.11p / WAVE / DSRC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B0AB66-9789-4433-8717-7C372D81A9D6}"/>
                  </a:ext>
                </a:extLst>
              </p:cNvPr>
              <p:cNvSpPr>
                <a:spLocks noGrp="1"/>
              </p:cNvSpPr>
              <p:nvPr>
                <p:ph idx="1"/>
              </p:nvPr>
            </p:nvSpPr>
            <p:spPr>
              <a:xfrm>
                <a:off x="6241921" y="2168525"/>
                <a:ext cx="5514807" cy="4969594"/>
              </a:xfrm>
            </p:spPr>
            <p:txBody>
              <a:bodyPr>
                <a:normAutofit fontScale="85000" lnSpcReduction="20000"/>
              </a:bodyPr>
              <a:lstStyle/>
              <a:p>
                <a:r>
                  <a:rPr lang="en-US" dirty="0"/>
                  <a:t>IEEE 802.11p is also known by the names Wireless Access for Vehicular Environments (WAVE) or Dedicated Short Range Communication (DSRC)</a:t>
                </a:r>
              </a:p>
              <a:p>
                <a:r>
                  <a:rPr lang="en-US" dirty="0"/>
                  <a:t>FCC allocated spectrum of 75MHz bandwidth from 5850 to 5925 MHz for V2V and V2I communication</a:t>
                </a:r>
              </a:p>
              <a:p>
                <a:r>
                  <a:rPr lang="en-US" dirty="0"/>
                  <a:t>IEEE 802.11p covers the MAC and PHY layers while IEEE 1609 covers the upper layers</a:t>
                </a:r>
                <a:r>
                  <a:rPr lang="en-US" baseline="30000" dirty="0"/>
                  <a:t>[12]</a:t>
                </a:r>
              </a:p>
              <a:p>
                <a:r>
                  <a:rPr lang="en-US" dirty="0"/>
                  <a:t>Based on 802.11a standards to allow reuse of similar chips</a:t>
                </a:r>
              </a:p>
              <a:p>
                <a:pPr lvl="1"/>
                <a:r>
                  <a:rPr lang="en-US" dirty="0"/>
                  <a:t>Same modulation schemes such as BPSK, QPSK,  16QAM, 64QAM</a:t>
                </a:r>
              </a:p>
              <a:p>
                <a:pPr lvl="1"/>
                <a:r>
                  <a:rPr lang="en-US" dirty="0"/>
                  <a:t>Same number of data carriers (52/symbol)</a:t>
                </a:r>
              </a:p>
              <a:p>
                <a:r>
                  <a:rPr lang="en-US" dirty="0"/>
                  <a:t>Differences from 802.11a highlighted</a:t>
                </a:r>
                <a:r>
                  <a:rPr lang="en-US" baseline="30000" dirty="0"/>
                  <a:t>[4]</a:t>
                </a:r>
              </a:p>
              <a:p>
                <a:pPr lvl="1"/>
                <a:r>
                  <a:rPr lang="en-US" dirty="0"/>
                  <a:t>Bandwidth of 10MHz instead of 20MHz</a:t>
                </a:r>
              </a:p>
              <a:p>
                <a:pPr lvl="1"/>
                <a:r>
                  <a:rPr lang="en-US" dirty="0"/>
                  <a:t>Supports half the number of bit rates </a:t>
                </a:r>
              </a:p>
              <a:p>
                <a:pPr lvl="1"/>
                <a:r>
                  <a:rPr lang="en-US" dirty="0"/>
                  <a:t>Double symbol duration (</a:t>
                </a:r>
                <a14:m>
                  <m:oMath xmlns:m="http://schemas.openxmlformats.org/officeDocument/2006/math">
                    <m:r>
                      <a:rPr lang="en-US" b="0" i="0" smtClean="0">
                        <a:latin typeface="Cambria Math" panose="02040503050406030204" pitchFamily="18" charset="0"/>
                      </a:rPr>
                      <m:t>8</m:t>
                    </m:r>
                    <m:r>
                      <a:rPr lang="en-US" b="0" i="1" smtClean="0">
                        <a:latin typeface="Cambria Math" panose="02040503050406030204" pitchFamily="18" charset="0"/>
                      </a:rPr>
                      <m:t>𝜇</m:t>
                    </m:r>
                    <m:r>
                      <m:rPr>
                        <m:sty m:val="p"/>
                      </m:rPr>
                      <a:rPr lang="en-US" b="0" i="0" smtClean="0">
                        <a:latin typeface="Cambria Math" panose="02040503050406030204" pitchFamily="18" charset="0"/>
                      </a:rPr>
                      <m:t>s</m:t>
                    </m:r>
                  </m:oMath>
                </a14:m>
                <a:r>
                  <a:rPr lang="en-US" dirty="0"/>
                  <a:t> vs </a:t>
                </a:r>
                <a14:m>
                  <m:oMath xmlns:m="http://schemas.openxmlformats.org/officeDocument/2006/math">
                    <m:r>
                      <a:rPr lang="en-US" dirty="0" smtClean="0">
                        <a:latin typeface="Cambria Math" panose="02040503050406030204" pitchFamily="18" charset="0"/>
                      </a:rPr>
                      <m:t>4</m:t>
                    </m:r>
                    <m:r>
                      <a:rPr lang="en-US" i="1">
                        <a:latin typeface="Cambria Math" panose="02040503050406030204" pitchFamily="18" charset="0"/>
                      </a:rPr>
                      <m:t>𝜇</m:t>
                    </m:r>
                    <m:r>
                      <m:rPr>
                        <m:sty m:val="p"/>
                      </m:rPr>
                      <a:rPr lang="en-US">
                        <a:latin typeface="Cambria Math" panose="02040503050406030204" pitchFamily="18" charset="0"/>
                      </a:rPr>
                      <m:t>s</m:t>
                    </m:r>
                  </m:oMath>
                </a14:m>
                <a:r>
                  <a:rPr lang="en-US" dirty="0"/>
                  <a:t>) and guard time interval (</a:t>
                </a:r>
                <a14:m>
                  <m:oMath xmlns:m="http://schemas.openxmlformats.org/officeDocument/2006/math">
                    <m:r>
                      <a:rPr lang="en-US" b="0" i="0" smtClean="0">
                        <a:latin typeface="Cambria Math" panose="02040503050406030204" pitchFamily="18" charset="0"/>
                      </a:rPr>
                      <m:t>1.6</m:t>
                    </m:r>
                    <m:r>
                      <a:rPr lang="en-US" i="1">
                        <a:latin typeface="Cambria Math" panose="02040503050406030204" pitchFamily="18" charset="0"/>
                      </a:rPr>
                      <m:t>𝜇</m:t>
                    </m:r>
                    <m:r>
                      <m:rPr>
                        <m:sty m:val="p"/>
                      </m:rPr>
                      <a:rPr lang="en-US">
                        <a:latin typeface="Cambria Math" panose="02040503050406030204" pitchFamily="18" charset="0"/>
                      </a:rPr>
                      <m:t>s</m:t>
                    </m:r>
                  </m:oMath>
                </a14:m>
                <a:r>
                  <a:rPr lang="en-US" dirty="0"/>
                  <a:t> vs </a:t>
                </a:r>
                <a14:m>
                  <m:oMath xmlns:m="http://schemas.openxmlformats.org/officeDocument/2006/math">
                    <m:r>
                      <a:rPr lang="en-US" b="0" i="0" smtClean="0">
                        <a:latin typeface="Cambria Math" panose="02040503050406030204" pitchFamily="18" charset="0"/>
                      </a:rPr>
                      <m:t>0.8</m:t>
                    </m:r>
                    <m:r>
                      <a:rPr lang="en-US" i="1">
                        <a:latin typeface="Cambria Math" panose="02040503050406030204" pitchFamily="18" charset="0"/>
                      </a:rPr>
                      <m:t>𝜇</m:t>
                    </m:r>
                    <m:r>
                      <m:rPr>
                        <m:sty m:val="p"/>
                      </m:rPr>
                      <a:rPr lang="en-US">
                        <a:latin typeface="Cambria Math" panose="02040503050406030204" pitchFamily="18" charset="0"/>
                      </a:rPr>
                      <m:t>s</m:t>
                    </m:r>
                  </m:oMath>
                </a14:m>
                <a:r>
                  <a:rPr lang="en-US" dirty="0"/>
                  <a:t>)</a:t>
                </a:r>
              </a:p>
              <a:p>
                <a:pPr lvl="1"/>
                <a:r>
                  <a:rPr lang="en-US" dirty="0"/>
                  <a:t>Can work without having to join a Basic Service Set (BSS)</a:t>
                </a:r>
              </a:p>
              <a:p>
                <a:pPr lvl="1"/>
                <a:r>
                  <a:rPr lang="en-US" dirty="0"/>
                  <a:t>CSMA but with no exponential backoff to reduce latencies</a:t>
                </a:r>
              </a:p>
              <a:p>
                <a:pPr lvl="1"/>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29B0AB66-9789-4433-8717-7C372D81A9D6}"/>
                  </a:ext>
                </a:extLst>
              </p:cNvPr>
              <p:cNvSpPr>
                <a:spLocks noGrp="1" noRot="1" noChangeAspect="1" noMove="1" noResize="1" noEditPoints="1" noAdjustHandles="1" noChangeArrowheads="1" noChangeShapeType="1" noTextEdit="1"/>
              </p:cNvSpPr>
              <p:nvPr>
                <p:ph idx="1"/>
              </p:nvPr>
            </p:nvSpPr>
            <p:spPr>
              <a:xfrm>
                <a:off x="6241921" y="2168525"/>
                <a:ext cx="5514807" cy="4969594"/>
              </a:xfrm>
              <a:blipFill>
                <a:blip r:embed="rId2"/>
                <a:stretch>
                  <a:fillRect l="-110" t="-3190"/>
                </a:stretch>
              </a:blipFill>
            </p:spPr>
            <p:txBody>
              <a:bodyPr/>
              <a:lstStyle/>
              <a:p>
                <a:r>
                  <a:rPr lang="en-US">
                    <a:noFill/>
                  </a:rPr>
                  <a:t> </a:t>
                </a:r>
              </a:p>
            </p:txBody>
          </p:sp>
        </mc:Fallback>
      </mc:AlternateContent>
      <p:pic>
        <p:nvPicPr>
          <p:cNvPr id="1026" name="Picture 2" descr="802.11p protocol stack">
            <a:extLst>
              <a:ext uri="{FF2B5EF4-FFF2-40B4-BE49-F238E27FC236}">
                <a16:creationId xmlns:a16="http://schemas.microsoft.com/office/drawing/2014/main" id="{2F43D502-B947-45D2-8287-79D227F2AA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9878" y="2168525"/>
            <a:ext cx="3533087" cy="249720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26BAEA2-D5BF-4C24-A554-97D2F1CBD408}"/>
              </a:ext>
            </a:extLst>
          </p:cNvPr>
          <p:cNvSpPr txBox="1"/>
          <p:nvPr/>
        </p:nvSpPr>
        <p:spPr>
          <a:xfrm>
            <a:off x="3982585" y="4388734"/>
            <a:ext cx="486562" cy="215444"/>
          </a:xfrm>
          <a:prstGeom prst="rect">
            <a:avLst/>
          </a:prstGeom>
          <a:noFill/>
        </p:spPr>
        <p:txBody>
          <a:bodyPr wrap="square" rtlCol="0">
            <a:spAutoFit/>
          </a:bodyPr>
          <a:lstStyle/>
          <a:p>
            <a:r>
              <a:rPr lang="en-US" sz="1200" baseline="30000" dirty="0"/>
              <a:t>[4]</a:t>
            </a:r>
          </a:p>
        </p:txBody>
      </p:sp>
      <p:pic>
        <p:nvPicPr>
          <p:cNvPr id="1028" name="Picture 4" descr="802.11p WAVE,DSRC frequency spectrum">
            <a:extLst>
              <a:ext uri="{FF2B5EF4-FFF2-40B4-BE49-F238E27FC236}">
                <a16:creationId xmlns:a16="http://schemas.microsoft.com/office/drawing/2014/main" id="{16339DA4-1463-44BC-B730-AC46FC5651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975" y="4866752"/>
            <a:ext cx="5738629" cy="178227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7B52613-2ED8-4DC4-9FF8-F808C4E0AB6F}"/>
              </a:ext>
            </a:extLst>
          </p:cNvPr>
          <p:cNvSpPr txBox="1"/>
          <p:nvPr/>
        </p:nvSpPr>
        <p:spPr>
          <a:xfrm>
            <a:off x="4193708" y="6294863"/>
            <a:ext cx="486562" cy="215444"/>
          </a:xfrm>
          <a:prstGeom prst="rect">
            <a:avLst/>
          </a:prstGeom>
          <a:noFill/>
        </p:spPr>
        <p:txBody>
          <a:bodyPr wrap="square" rtlCol="0">
            <a:spAutoFit/>
          </a:bodyPr>
          <a:lstStyle/>
          <a:p>
            <a:r>
              <a:rPr lang="en-US" sz="1200" baseline="30000" dirty="0"/>
              <a:t>[4]</a:t>
            </a:r>
          </a:p>
        </p:txBody>
      </p:sp>
      <p:sp>
        <p:nvSpPr>
          <p:cNvPr id="9" name="TextBox 8">
            <a:extLst>
              <a:ext uri="{FF2B5EF4-FFF2-40B4-BE49-F238E27FC236}">
                <a16:creationId xmlns:a16="http://schemas.microsoft.com/office/drawing/2014/main" id="{81889BE4-7079-4C0B-80BC-DDA52808C84F}"/>
              </a:ext>
            </a:extLst>
          </p:cNvPr>
          <p:cNvSpPr txBox="1"/>
          <p:nvPr/>
        </p:nvSpPr>
        <p:spPr>
          <a:xfrm>
            <a:off x="1792428" y="4388734"/>
            <a:ext cx="632536" cy="253916"/>
          </a:xfrm>
          <a:prstGeom prst="rect">
            <a:avLst/>
          </a:prstGeom>
          <a:noFill/>
        </p:spPr>
        <p:txBody>
          <a:bodyPr wrap="square" rtlCol="0">
            <a:spAutoFit/>
          </a:bodyPr>
          <a:lstStyle/>
          <a:p>
            <a:pPr algn="ctr"/>
            <a:r>
              <a:rPr lang="en-US" sz="1050" dirty="0">
                <a:effectLst/>
              </a:rPr>
              <a:t>Figure </a:t>
            </a:r>
            <a:r>
              <a:rPr lang="en-US" sz="1050" dirty="0"/>
              <a:t>3</a:t>
            </a:r>
            <a:endParaRPr lang="en-US" sz="1050" baseline="30000" dirty="0"/>
          </a:p>
        </p:txBody>
      </p:sp>
      <p:sp>
        <p:nvSpPr>
          <p:cNvPr id="10" name="TextBox 9">
            <a:extLst>
              <a:ext uri="{FF2B5EF4-FFF2-40B4-BE49-F238E27FC236}">
                <a16:creationId xmlns:a16="http://schemas.microsoft.com/office/drawing/2014/main" id="{80195A3A-C2D4-445A-84D9-3FF71315C94E}"/>
              </a:ext>
            </a:extLst>
          </p:cNvPr>
          <p:cNvSpPr txBox="1"/>
          <p:nvPr/>
        </p:nvSpPr>
        <p:spPr>
          <a:xfrm>
            <a:off x="-3392885" y="5983258"/>
            <a:ext cx="632536" cy="253916"/>
          </a:xfrm>
          <a:prstGeom prst="rect">
            <a:avLst/>
          </a:prstGeom>
          <a:noFill/>
        </p:spPr>
        <p:txBody>
          <a:bodyPr wrap="square" rtlCol="0">
            <a:spAutoFit/>
          </a:bodyPr>
          <a:lstStyle/>
          <a:p>
            <a:pPr algn="ctr"/>
            <a:r>
              <a:rPr lang="en-US" sz="1050" dirty="0">
                <a:effectLst/>
              </a:rPr>
              <a:t>Figure 4</a:t>
            </a:r>
            <a:endParaRPr lang="en-US" sz="1050" baseline="30000" dirty="0"/>
          </a:p>
        </p:txBody>
      </p:sp>
    </p:spTree>
    <p:extLst>
      <p:ext uri="{BB962C8B-B14F-4D97-AF65-F5344CB8AC3E}">
        <p14:creationId xmlns:p14="http://schemas.microsoft.com/office/powerpoint/2010/main" val="708641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6E60CDF-5822-486E-BFC2-44DA6AA0CFD6}"/>
              </a:ext>
            </a:extLst>
          </p:cNvPr>
          <p:cNvSpPr>
            <a:spLocks noGrp="1"/>
          </p:cNvSpPr>
          <p:nvPr>
            <p:ph type="title"/>
          </p:nvPr>
        </p:nvSpPr>
        <p:spPr>
          <a:xfrm>
            <a:off x="764110" y="826346"/>
            <a:ext cx="3171905" cy="1013800"/>
          </a:xfrm>
        </p:spPr>
        <p:txBody>
          <a:bodyPr>
            <a:normAutofit/>
          </a:bodyPr>
          <a:lstStyle/>
          <a:p>
            <a:r>
              <a:rPr lang="en-US" sz="2400" dirty="0">
                <a:solidFill>
                  <a:srgbClr val="FFFFFF"/>
                </a:solidFill>
              </a:rPr>
              <a:t>Previous Research and goals</a:t>
            </a:r>
          </a:p>
        </p:txBody>
      </p:sp>
      <p:grpSp>
        <p:nvGrpSpPr>
          <p:cNvPr id="22" name="Group 21">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3" name="Rectangle 22">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15" name="Content Placeholder 14">
            <a:extLst>
              <a:ext uri="{FF2B5EF4-FFF2-40B4-BE49-F238E27FC236}">
                <a16:creationId xmlns:a16="http://schemas.microsoft.com/office/drawing/2014/main" id="{17223A8C-521B-44DD-AFF1-22601F999D9C}"/>
              </a:ext>
            </a:extLst>
          </p:cNvPr>
          <p:cNvSpPr>
            <a:spLocks noGrp="1"/>
          </p:cNvSpPr>
          <p:nvPr>
            <p:ph idx="1"/>
          </p:nvPr>
        </p:nvSpPr>
        <p:spPr>
          <a:xfrm>
            <a:off x="764110" y="2052084"/>
            <a:ext cx="3033249" cy="3856229"/>
          </a:xfrm>
        </p:spPr>
        <p:txBody>
          <a:bodyPr anchor="t">
            <a:normAutofit lnSpcReduction="10000"/>
          </a:bodyPr>
          <a:lstStyle/>
          <a:p>
            <a:r>
              <a:rPr lang="en-US" sz="1600" dirty="0">
                <a:solidFill>
                  <a:srgbClr val="FFFFFF"/>
                </a:solidFill>
              </a:rPr>
              <a:t>Inspiration for the project was based on a series of papers by </a:t>
            </a:r>
            <a:r>
              <a:rPr lang="en-US" sz="1600" dirty="0" err="1">
                <a:solidFill>
                  <a:srgbClr val="FFFFFF"/>
                </a:solidFill>
              </a:rPr>
              <a:t>Bloessel</a:t>
            </a:r>
            <a:r>
              <a:rPr lang="en-US" sz="1600" dirty="0">
                <a:solidFill>
                  <a:srgbClr val="FFFFFF"/>
                </a:solidFill>
              </a:rPr>
              <a:t>, et al. [2] about 802.11p</a:t>
            </a:r>
          </a:p>
          <a:p>
            <a:r>
              <a:rPr lang="en-US" sz="1600" dirty="0">
                <a:solidFill>
                  <a:srgbClr val="FFFFFF"/>
                </a:solidFill>
              </a:rPr>
              <a:t>Demonstrated the ability of a simulated Transceiver in </a:t>
            </a:r>
            <a:r>
              <a:rPr lang="en-US" sz="1600" dirty="0" err="1">
                <a:solidFill>
                  <a:srgbClr val="FFFFFF"/>
                </a:solidFill>
              </a:rPr>
              <a:t>GNURadio</a:t>
            </a:r>
            <a:r>
              <a:rPr lang="en-US" sz="1600" dirty="0">
                <a:solidFill>
                  <a:srgbClr val="FFFFFF"/>
                </a:solidFill>
              </a:rPr>
              <a:t> to accurately simulate the performance of prototype hardware 802.11p transceiver</a:t>
            </a:r>
            <a:endParaRPr lang="en-US" sz="1400" dirty="0">
              <a:solidFill>
                <a:srgbClr val="FFFFFF"/>
              </a:solidFill>
            </a:endParaRPr>
          </a:p>
          <a:p>
            <a:r>
              <a:rPr lang="en-US" sz="1600" dirty="0">
                <a:solidFill>
                  <a:srgbClr val="FFFFFF"/>
                </a:solidFill>
              </a:rPr>
              <a:t>The goal of this semester project was to re-use this structure to simulate and observe the performance of 802.11p in </a:t>
            </a:r>
            <a:r>
              <a:rPr lang="en-US" sz="1600" dirty="0" err="1">
                <a:solidFill>
                  <a:srgbClr val="FFFFFF"/>
                </a:solidFill>
              </a:rPr>
              <a:t>GNURadio</a:t>
            </a:r>
            <a:endParaRPr lang="en-US" sz="1600" dirty="0">
              <a:solidFill>
                <a:srgbClr val="FFFFFF"/>
              </a:solidFill>
            </a:endParaRPr>
          </a:p>
        </p:txBody>
      </p:sp>
      <p:pic>
        <p:nvPicPr>
          <p:cNvPr id="11" name="Content Placeholder 10" descr="Timeline&#10;&#10;Description automatically generated">
            <a:extLst>
              <a:ext uri="{FF2B5EF4-FFF2-40B4-BE49-F238E27FC236}">
                <a16:creationId xmlns:a16="http://schemas.microsoft.com/office/drawing/2014/main" id="{8BE96A04-9ED4-4C51-B1B6-EE4A4A511120}"/>
              </a:ext>
            </a:extLst>
          </p:cNvPr>
          <p:cNvPicPr>
            <a:picLocks noChangeAspect="1"/>
          </p:cNvPicPr>
          <p:nvPr/>
        </p:nvPicPr>
        <p:blipFill>
          <a:blip r:embed="rId2"/>
          <a:stretch>
            <a:fillRect/>
          </a:stretch>
        </p:blipFill>
        <p:spPr>
          <a:xfrm>
            <a:off x="8090451" y="2163262"/>
            <a:ext cx="3823026" cy="2513640"/>
          </a:xfrm>
          <a:prstGeom prst="rect">
            <a:avLst/>
          </a:prstGeom>
        </p:spPr>
      </p:pic>
      <p:sp>
        <p:nvSpPr>
          <p:cNvPr id="19" name="TextBox 18">
            <a:extLst>
              <a:ext uri="{FF2B5EF4-FFF2-40B4-BE49-F238E27FC236}">
                <a16:creationId xmlns:a16="http://schemas.microsoft.com/office/drawing/2014/main" id="{CE29A9A2-22C7-4971-BE24-7D1D13389864}"/>
              </a:ext>
            </a:extLst>
          </p:cNvPr>
          <p:cNvSpPr txBox="1"/>
          <p:nvPr/>
        </p:nvSpPr>
        <p:spPr>
          <a:xfrm>
            <a:off x="8630224" y="4669854"/>
            <a:ext cx="3115243" cy="577081"/>
          </a:xfrm>
          <a:prstGeom prst="rect">
            <a:avLst/>
          </a:prstGeom>
          <a:noFill/>
        </p:spPr>
        <p:txBody>
          <a:bodyPr wrap="square" rtlCol="0">
            <a:spAutoFit/>
          </a:bodyPr>
          <a:lstStyle/>
          <a:p>
            <a:pPr algn="ctr"/>
            <a:r>
              <a:rPr lang="en-US" sz="1050" dirty="0">
                <a:solidFill>
                  <a:schemeClr val="bg1"/>
                </a:solidFill>
                <a:effectLst/>
              </a:rPr>
              <a:t>Figure 6: Overview of transceiver structure in </a:t>
            </a:r>
            <a:r>
              <a:rPr lang="en-US" sz="1050" dirty="0" err="1">
                <a:solidFill>
                  <a:schemeClr val="bg1"/>
                </a:solidFill>
                <a:effectLst/>
              </a:rPr>
              <a:t>GNURadio</a:t>
            </a:r>
            <a:r>
              <a:rPr lang="en-US" sz="1050" dirty="0">
                <a:solidFill>
                  <a:schemeClr val="bg1"/>
                </a:solidFill>
                <a:effectLst/>
              </a:rPr>
              <a:t> Companion</a:t>
            </a:r>
          </a:p>
          <a:p>
            <a:pPr algn="ctr"/>
            <a:r>
              <a:rPr lang="en-US" sz="1050" dirty="0" err="1">
                <a:solidFill>
                  <a:schemeClr val="bg1"/>
                </a:solidFill>
              </a:rPr>
              <a:t>Bloessel</a:t>
            </a:r>
            <a:r>
              <a:rPr lang="en-US" sz="1050" dirty="0">
                <a:solidFill>
                  <a:schemeClr val="bg1"/>
                </a:solidFill>
                <a:effectLst/>
              </a:rPr>
              <a:t>, et al (2013) </a:t>
            </a:r>
            <a:r>
              <a:rPr lang="en-US" sz="1050" baseline="30000" dirty="0">
                <a:solidFill>
                  <a:schemeClr val="bg1"/>
                </a:solidFill>
                <a:effectLst/>
              </a:rPr>
              <a:t>[2]</a:t>
            </a:r>
            <a:endParaRPr lang="en-US" sz="1050" baseline="30000" dirty="0">
              <a:solidFill>
                <a:schemeClr val="bg1"/>
              </a:solidFill>
            </a:endParaRPr>
          </a:p>
        </p:txBody>
      </p:sp>
      <p:sp>
        <p:nvSpPr>
          <p:cNvPr id="26" name="TextBox 25">
            <a:extLst>
              <a:ext uri="{FF2B5EF4-FFF2-40B4-BE49-F238E27FC236}">
                <a16:creationId xmlns:a16="http://schemas.microsoft.com/office/drawing/2014/main" id="{02F3C5EC-CC28-4EF5-839B-35EBF49DBC2C}"/>
              </a:ext>
            </a:extLst>
          </p:cNvPr>
          <p:cNvSpPr txBox="1"/>
          <p:nvPr/>
        </p:nvSpPr>
        <p:spPr>
          <a:xfrm>
            <a:off x="4622713" y="5714864"/>
            <a:ext cx="3115243" cy="577081"/>
          </a:xfrm>
          <a:prstGeom prst="rect">
            <a:avLst/>
          </a:prstGeom>
          <a:noFill/>
        </p:spPr>
        <p:txBody>
          <a:bodyPr wrap="square" rtlCol="0">
            <a:spAutoFit/>
          </a:bodyPr>
          <a:lstStyle/>
          <a:p>
            <a:pPr algn="ctr"/>
            <a:r>
              <a:rPr lang="en-US" sz="1050" dirty="0">
                <a:solidFill>
                  <a:schemeClr val="bg1"/>
                </a:solidFill>
                <a:effectLst/>
              </a:rPr>
              <a:t>Figure 5: Hardware  and simulated packet delivery ratio of 133B-sized packets</a:t>
            </a:r>
          </a:p>
          <a:p>
            <a:pPr algn="ctr"/>
            <a:r>
              <a:rPr lang="en-US" sz="1050" dirty="0" err="1">
                <a:solidFill>
                  <a:schemeClr val="bg1"/>
                </a:solidFill>
              </a:rPr>
              <a:t>Bloessel</a:t>
            </a:r>
            <a:r>
              <a:rPr lang="en-US" sz="1050" dirty="0">
                <a:solidFill>
                  <a:schemeClr val="bg1"/>
                </a:solidFill>
                <a:effectLst/>
              </a:rPr>
              <a:t>, et al (2013) </a:t>
            </a:r>
            <a:r>
              <a:rPr lang="en-US" sz="1050" baseline="30000" dirty="0">
                <a:solidFill>
                  <a:schemeClr val="bg1"/>
                </a:solidFill>
                <a:effectLst/>
              </a:rPr>
              <a:t>[2]</a:t>
            </a:r>
            <a:endParaRPr lang="en-US" sz="1050" baseline="30000" dirty="0">
              <a:solidFill>
                <a:schemeClr val="bg1"/>
              </a:solidFill>
            </a:endParaRPr>
          </a:p>
        </p:txBody>
      </p:sp>
      <p:pic>
        <p:nvPicPr>
          <p:cNvPr id="4" name="Picture 3">
            <a:extLst>
              <a:ext uri="{FF2B5EF4-FFF2-40B4-BE49-F238E27FC236}">
                <a16:creationId xmlns:a16="http://schemas.microsoft.com/office/drawing/2014/main" id="{C80257E3-2E8F-4ABB-8047-D6353496AA64}"/>
              </a:ext>
            </a:extLst>
          </p:cNvPr>
          <p:cNvPicPr>
            <a:picLocks noChangeAspect="1"/>
          </p:cNvPicPr>
          <p:nvPr/>
        </p:nvPicPr>
        <p:blipFill>
          <a:blip r:embed="rId3"/>
          <a:stretch>
            <a:fillRect/>
          </a:stretch>
        </p:blipFill>
        <p:spPr>
          <a:xfrm>
            <a:off x="4408010" y="1249641"/>
            <a:ext cx="3329946" cy="4341303"/>
          </a:xfrm>
          <a:prstGeom prst="rect">
            <a:avLst/>
          </a:prstGeom>
        </p:spPr>
      </p:pic>
    </p:spTree>
    <p:extLst>
      <p:ext uri="{BB962C8B-B14F-4D97-AF65-F5344CB8AC3E}">
        <p14:creationId xmlns:p14="http://schemas.microsoft.com/office/powerpoint/2010/main" val="28585685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9B315-D64D-44BE-A853-07F4CD18B04C}"/>
              </a:ext>
            </a:extLst>
          </p:cNvPr>
          <p:cNvSpPr>
            <a:spLocks noGrp="1"/>
          </p:cNvSpPr>
          <p:nvPr>
            <p:ph type="title"/>
          </p:nvPr>
        </p:nvSpPr>
        <p:spPr/>
        <p:txBody>
          <a:bodyPr/>
          <a:lstStyle/>
          <a:p>
            <a:r>
              <a:rPr lang="en-US" dirty="0"/>
              <a:t>Building the </a:t>
            </a:r>
            <a:r>
              <a:rPr lang="en-US" dirty="0" err="1"/>
              <a:t>wifi</a:t>
            </a:r>
            <a:r>
              <a:rPr lang="en-US" dirty="0"/>
              <a:t> blocks in </a:t>
            </a:r>
            <a:r>
              <a:rPr lang="en-US" dirty="0" err="1"/>
              <a:t>gnuradio</a:t>
            </a:r>
            <a:endParaRPr lang="en-US" dirty="0"/>
          </a:p>
        </p:txBody>
      </p:sp>
      <p:pic>
        <p:nvPicPr>
          <p:cNvPr id="11" name="Picture 10">
            <a:extLst>
              <a:ext uri="{FF2B5EF4-FFF2-40B4-BE49-F238E27FC236}">
                <a16:creationId xmlns:a16="http://schemas.microsoft.com/office/drawing/2014/main" id="{3143F806-F638-4A84-BA0F-80B6B7353A65}"/>
              </a:ext>
            </a:extLst>
          </p:cNvPr>
          <p:cNvPicPr>
            <a:picLocks noChangeAspect="1"/>
          </p:cNvPicPr>
          <p:nvPr/>
        </p:nvPicPr>
        <p:blipFill>
          <a:blip r:embed="rId2"/>
          <a:stretch>
            <a:fillRect/>
          </a:stretch>
        </p:blipFill>
        <p:spPr>
          <a:xfrm>
            <a:off x="1583827" y="4234872"/>
            <a:ext cx="2853949" cy="1916581"/>
          </a:xfrm>
          <a:prstGeom prst="rect">
            <a:avLst/>
          </a:prstGeom>
        </p:spPr>
      </p:pic>
      <p:pic>
        <p:nvPicPr>
          <p:cNvPr id="13" name="Picture 12">
            <a:extLst>
              <a:ext uri="{FF2B5EF4-FFF2-40B4-BE49-F238E27FC236}">
                <a16:creationId xmlns:a16="http://schemas.microsoft.com/office/drawing/2014/main" id="{3E8CDAC2-440B-480C-B7A2-4C49ED6D2ED5}"/>
              </a:ext>
            </a:extLst>
          </p:cNvPr>
          <p:cNvPicPr>
            <a:picLocks noChangeAspect="1"/>
          </p:cNvPicPr>
          <p:nvPr/>
        </p:nvPicPr>
        <p:blipFill>
          <a:blip r:embed="rId3"/>
          <a:stretch>
            <a:fillRect/>
          </a:stretch>
        </p:blipFill>
        <p:spPr>
          <a:xfrm>
            <a:off x="6809911" y="2142836"/>
            <a:ext cx="5246505" cy="4184073"/>
          </a:xfrm>
          <a:prstGeom prst="rect">
            <a:avLst/>
          </a:prstGeom>
        </p:spPr>
      </p:pic>
      <p:sp>
        <p:nvSpPr>
          <p:cNvPr id="3" name="Content Placeholder 2">
            <a:extLst>
              <a:ext uri="{FF2B5EF4-FFF2-40B4-BE49-F238E27FC236}">
                <a16:creationId xmlns:a16="http://schemas.microsoft.com/office/drawing/2014/main" id="{BC428A44-834C-42BF-B7D4-9442291405ED}"/>
              </a:ext>
            </a:extLst>
          </p:cNvPr>
          <p:cNvSpPr>
            <a:spLocks noGrp="1"/>
          </p:cNvSpPr>
          <p:nvPr>
            <p:ph idx="1"/>
          </p:nvPr>
        </p:nvSpPr>
        <p:spPr>
          <a:xfrm>
            <a:off x="360218" y="1895654"/>
            <a:ext cx="6574242" cy="2339218"/>
          </a:xfrm>
        </p:spPr>
        <p:txBody>
          <a:bodyPr>
            <a:normAutofit fontScale="85000" lnSpcReduction="20000"/>
          </a:bodyPr>
          <a:lstStyle/>
          <a:p>
            <a:pPr marL="0" indent="0">
              <a:buNone/>
            </a:pPr>
            <a:r>
              <a:rPr lang="en-US" dirty="0"/>
              <a:t>Several </a:t>
            </a:r>
            <a:r>
              <a:rPr lang="en-US" dirty="0" err="1"/>
              <a:t>Github</a:t>
            </a:r>
            <a:r>
              <a:rPr lang="en-US" dirty="0"/>
              <a:t> repos related to the papers were available at [7], supported by the open-source community and the authors of the previous studies</a:t>
            </a:r>
          </a:p>
          <a:p>
            <a:pPr lvl="1"/>
            <a:r>
              <a:rPr lang="en-US" dirty="0"/>
              <a:t>Forked the main repo and built the OOT modules to simulate the PHY and MAC layers</a:t>
            </a:r>
          </a:p>
          <a:p>
            <a:pPr lvl="1"/>
            <a:r>
              <a:rPr lang="en-US" dirty="0" err="1"/>
              <a:t>Heirarchical</a:t>
            </a:r>
            <a:r>
              <a:rPr lang="en-US" dirty="0"/>
              <a:t> block was used for PHY layer, an OOT block for the MAC and some other supporting blocks</a:t>
            </a:r>
          </a:p>
          <a:p>
            <a:pPr lvl="2"/>
            <a:r>
              <a:rPr lang="en-US" dirty="0"/>
              <a:t>PHY block implemented the OFDM architecture (cyclic </a:t>
            </a:r>
            <a:r>
              <a:rPr lang="en-US" dirty="0" err="1"/>
              <a:t>prefixers</a:t>
            </a:r>
            <a:r>
              <a:rPr lang="en-US" dirty="0"/>
              <a:t>, stream management, etc.)</a:t>
            </a:r>
          </a:p>
          <a:p>
            <a:pPr lvl="1"/>
            <a:r>
              <a:rPr lang="en-US" dirty="0"/>
              <a:t>Getting the blocks to build blocks was challenging – lots of issues with missing dependencies that had to be fixed plus issues with </a:t>
            </a:r>
            <a:r>
              <a:rPr lang="en-US" dirty="0" err="1"/>
              <a:t>GNURadio</a:t>
            </a:r>
            <a:r>
              <a:rPr lang="en-US" dirty="0"/>
              <a:t> 3.8 vs. 3.9</a:t>
            </a:r>
          </a:p>
          <a:p>
            <a:pPr lvl="1"/>
            <a:endParaRPr lang="en-US" dirty="0"/>
          </a:p>
        </p:txBody>
      </p:sp>
      <p:sp>
        <p:nvSpPr>
          <p:cNvPr id="14" name="TextBox 13">
            <a:extLst>
              <a:ext uri="{FF2B5EF4-FFF2-40B4-BE49-F238E27FC236}">
                <a16:creationId xmlns:a16="http://schemas.microsoft.com/office/drawing/2014/main" id="{C181AE58-4980-4B5E-9978-DEF0E562FD38}"/>
              </a:ext>
            </a:extLst>
          </p:cNvPr>
          <p:cNvSpPr txBox="1"/>
          <p:nvPr/>
        </p:nvSpPr>
        <p:spPr>
          <a:xfrm>
            <a:off x="7979072" y="6326909"/>
            <a:ext cx="3115243" cy="253916"/>
          </a:xfrm>
          <a:prstGeom prst="rect">
            <a:avLst/>
          </a:prstGeom>
          <a:noFill/>
        </p:spPr>
        <p:txBody>
          <a:bodyPr wrap="square" rtlCol="0">
            <a:spAutoFit/>
          </a:bodyPr>
          <a:lstStyle/>
          <a:p>
            <a:pPr algn="ctr"/>
            <a:r>
              <a:rPr lang="en-US" sz="1050" dirty="0">
                <a:effectLst/>
              </a:rPr>
              <a:t>Figure 8: </a:t>
            </a:r>
            <a:r>
              <a:rPr lang="en-US" sz="1050" dirty="0" err="1">
                <a:effectLst/>
              </a:rPr>
              <a:t>WiFi</a:t>
            </a:r>
            <a:r>
              <a:rPr lang="en-US" sz="1050" dirty="0">
                <a:effectLst/>
              </a:rPr>
              <a:t> PHY </a:t>
            </a:r>
            <a:r>
              <a:rPr lang="en-US" sz="1050" dirty="0" err="1">
                <a:effectLst/>
              </a:rPr>
              <a:t>Hier</a:t>
            </a:r>
            <a:r>
              <a:rPr lang="en-US" sz="1050" dirty="0">
                <a:effectLst/>
              </a:rPr>
              <a:t> Block Architecture</a:t>
            </a:r>
          </a:p>
        </p:txBody>
      </p:sp>
      <p:sp>
        <p:nvSpPr>
          <p:cNvPr id="15" name="TextBox 14">
            <a:extLst>
              <a:ext uri="{FF2B5EF4-FFF2-40B4-BE49-F238E27FC236}">
                <a16:creationId xmlns:a16="http://schemas.microsoft.com/office/drawing/2014/main" id="{9203F89C-6300-409E-8F6E-417C5BA16BC7}"/>
              </a:ext>
            </a:extLst>
          </p:cNvPr>
          <p:cNvSpPr txBox="1"/>
          <p:nvPr/>
        </p:nvSpPr>
        <p:spPr>
          <a:xfrm>
            <a:off x="1298655" y="6024495"/>
            <a:ext cx="3115243" cy="253916"/>
          </a:xfrm>
          <a:prstGeom prst="rect">
            <a:avLst/>
          </a:prstGeom>
          <a:noFill/>
        </p:spPr>
        <p:txBody>
          <a:bodyPr wrap="square" rtlCol="0">
            <a:spAutoFit/>
          </a:bodyPr>
          <a:lstStyle/>
          <a:p>
            <a:pPr algn="ctr"/>
            <a:r>
              <a:rPr lang="en-US" sz="1050" dirty="0">
                <a:effectLst/>
              </a:rPr>
              <a:t>Figure 7: </a:t>
            </a:r>
            <a:r>
              <a:rPr lang="en-US" sz="1050" dirty="0" err="1">
                <a:effectLst/>
              </a:rPr>
              <a:t>WiFi</a:t>
            </a:r>
            <a:r>
              <a:rPr lang="en-US" sz="1050" dirty="0">
                <a:effectLst/>
              </a:rPr>
              <a:t> PHY and MAC blocks</a:t>
            </a:r>
          </a:p>
        </p:txBody>
      </p:sp>
    </p:spTree>
    <p:extLst>
      <p:ext uri="{BB962C8B-B14F-4D97-AF65-F5344CB8AC3E}">
        <p14:creationId xmlns:p14="http://schemas.microsoft.com/office/powerpoint/2010/main" val="2351173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49DF0-44A3-4131-9EB5-B351AA91DF25}"/>
              </a:ext>
            </a:extLst>
          </p:cNvPr>
          <p:cNvSpPr>
            <a:spLocks noGrp="1"/>
          </p:cNvSpPr>
          <p:nvPr>
            <p:ph type="title"/>
          </p:nvPr>
        </p:nvSpPr>
        <p:spPr/>
        <p:txBody>
          <a:bodyPr/>
          <a:lstStyle/>
          <a:p>
            <a:r>
              <a:rPr lang="en-US" dirty="0"/>
              <a:t>SIMULATE CHANNEL WITH AWGN</a:t>
            </a:r>
          </a:p>
        </p:txBody>
      </p:sp>
      <p:sp>
        <p:nvSpPr>
          <p:cNvPr id="3" name="Content Placeholder 2">
            <a:extLst>
              <a:ext uri="{FF2B5EF4-FFF2-40B4-BE49-F238E27FC236}">
                <a16:creationId xmlns:a16="http://schemas.microsoft.com/office/drawing/2014/main" id="{8E4BE290-4305-497E-915E-49BBCC1B9314}"/>
              </a:ext>
            </a:extLst>
          </p:cNvPr>
          <p:cNvSpPr>
            <a:spLocks noGrp="1"/>
          </p:cNvSpPr>
          <p:nvPr>
            <p:ph idx="1"/>
          </p:nvPr>
        </p:nvSpPr>
        <p:spPr>
          <a:xfrm>
            <a:off x="581192" y="1839486"/>
            <a:ext cx="11029615" cy="1650333"/>
          </a:xfrm>
        </p:spPr>
        <p:txBody>
          <a:bodyPr>
            <a:normAutofit fontScale="62500" lnSpcReduction="20000"/>
          </a:bodyPr>
          <a:lstStyle/>
          <a:p>
            <a:r>
              <a:rPr lang="en-US" dirty="0"/>
              <a:t>To ensure the system was behaving correctly, the first step was to re-create the simulated results of [2], and some templates were available</a:t>
            </a:r>
          </a:p>
          <a:p>
            <a:pPr lvl="1"/>
            <a:r>
              <a:rPr lang="en-US" dirty="0"/>
              <a:t>The simulations were performed using a headless (no GUI) GRC file outputting to a .</a:t>
            </a:r>
            <a:r>
              <a:rPr lang="en-US" dirty="0" err="1"/>
              <a:t>pcap</a:t>
            </a:r>
            <a:r>
              <a:rPr lang="en-US" dirty="0"/>
              <a:t> through a Wireshark connecter and executed using GRCC</a:t>
            </a:r>
          </a:p>
          <a:p>
            <a:pPr lvl="1"/>
            <a:r>
              <a:rPr lang="en-US" dirty="0"/>
              <a:t>It was orchestrated by an iterative </a:t>
            </a:r>
            <a:r>
              <a:rPr lang="en-US" dirty="0" err="1"/>
              <a:t>Makefile</a:t>
            </a:r>
            <a:r>
              <a:rPr lang="en-US" dirty="0"/>
              <a:t> compile script, afterwards parsed by a shell script into a .csv file, then plotted using python</a:t>
            </a:r>
          </a:p>
          <a:p>
            <a:pPr lvl="1"/>
            <a:r>
              <a:rPr lang="en-US" dirty="0"/>
              <a:t>The simulation used the Signal-to-Noise ratio and modulation as dependent variables</a:t>
            </a:r>
          </a:p>
          <a:p>
            <a:pPr lvl="1"/>
            <a:r>
              <a:rPr lang="en-US" dirty="0"/>
              <a:t>Each set of simulations was re-run 10 times and aggregated to smooth out stochastic effects</a:t>
            </a:r>
          </a:p>
          <a:p>
            <a:r>
              <a:rPr lang="en-US" dirty="0"/>
              <a:t>In the GRC file, the SNR plus the channel model were fed back into the </a:t>
            </a:r>
            <a:r>
              <a:rPr lang="en-US" dirty="0" err="1"/>
              <a:t>Wifi</a:t>
            </a:r>
            <a:r>
              <a:rPr lang="en-US" dirty="0"/>
              <a:t> PHY block</a:t>
            </a:r>
          </a:p>
          <a:p>
            <a:pPr lvl="1"/>
            <a:r>
              <a:rPr lang="en-US" dirty="0"/>
              <a:t>The channel model consisted of Additive White Gaussian Noise with a noise voltage of 1.0</a:t>
            </a:r>
          </a:p>
        </p:txBody>
      </p:sp>
      <p:pic>
        <p:nvPicPr>
          <p:cNvPr id="6" name="Picture 5">
            <a:extLst>
              <a:ext uri="{FF2B5EF4-FFF2-40B4-BE49-F238E27FC236}">
                <a16:creationId xmlns:a16="http://schemas.microsoft.com/office/drawing/2014/main" id="{37700396-CAFD-4B28-8757-D3A5EF7F00AB}"/>
              </a:ext>
            </a:extLst>
          </p:cNvPr>
          <p:cNvPicPr>
            <a:picLocks noChangeAspect="1"/>
          </p:cNvPicPr>
          <p:nvPr/>
        </p:nvPicPr>
        <p:blipFill>
          <a:blip r:embed="rId2"/>
          <a:stretch>
            <a:fillRect/>
          </a:stretch>
        </p:blipFill>
        <p:spPr>
          <a:xfrm>
            <a:off x="421802" y="3552531"/>
            <a:ext cx="4452566" cy="2726639"/>
          </a:xfrm>
          <a:prstGeom prst="rect">
            <a:avLst/>
          </a:prstGeom>
        </p:spPr>
      </p:pic>
      <p:sp>
        <p:nvSpPr>
          <p:cNvPr id="7" name="TextBox 6">
            <a:extLst>
              <a:ext uri="{FF2B5EF4-FFF2-40B4-BE49-F238E27FC236}">
                <a16:creationId xmlns:a16="http://schemas.microsoft.com/office/drawing/2014/main" id="{04D2674C-7C31-4720-A9DA-50E6D22DCB88}"/>
              </a:ext>
            </a:extLst>
          </p:cNvPr>
          <p:cNvSpPr txBox="1"/>
          <p:nvPr/>
        </p:nvSpPr>
        <p:spPr>
          <a:xfrm>
            <a:off x="770149" y="6402701"/>
            <a:ext cx="3115243" cy="253916"/>
          </a:xfrm>
          <a:prstGeom prst="rect">
            <a:avLst/>
          </a:prstGeom>
          <a:noFill/>
        </p:spPr>
        <p:txBody>
          <a:bodyPr wrap="square" rtlCol="0">
            <a:spAutoFit/>
          </a:bodyPr>
          <a:lstStyle/>
          <a:p>
            <a:pPr algn="ctr"/>
            <a:r>
              <a:rPr lang="en-US" sz="1050" dirty="0">
                <a:effectLst/>
              </a:rPr>
              <a:t>Figure 9: Headless GRC file  for simulation</a:t>
            </a:r>
          </a:p>
        </p:txBody>
      </p:sp>
      <p:pic>
        <p:nvPicPr>
          <p:cNvPr id="11" name="Picture 10" descr="Graphical user interface, chart, scatter chart&#10;&#10;Description automatically generated">
            <a:extLst>
              <a:ext uri="{FF2B5EF4-FFF2-40B4-BE49-F238E27FC236}">
                <a16:creationId xmlns:a16="http://schemas.microsoft.com/office/drawing/2014/main" id="{A52A87F0-4E6F-4E52-85B5-09884E2AFD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3020" y="4752242"/>
            <a:ext cx="2603999" cy="1456585"/>
          </a:xfrm>
          <a:prstGeom prst="rect">
            <a:avLst/>
          </a:prstGeom>
        </p:spPr>
      </p:pic>
      <p:pic>
        <p:nvPicPr>
          <p:cNvPr id="17" name="Picture 16">
            <a:extLst>
              <a:ext uri="{FF2B5EF4-FFF2-40B4-BE49-F238E27FC236}">
                <a16:creationId xmlns:a16="http://schemas.microsoft.com/office/drawing/2014/main" id="{9C485320-F648-4C3A-BC65-3EE4551606A9}"/>
              </a:ext>
            </a:extLst>
          </p:cNvPr>
          <p:cNvPicPr>
            <a:picLocks noChangeAspect="1"/>
          </p:cNvPicPr>
          <p:nvPr/>
        </p:nvPicPr>
        <p:blipFill>
          <a:blip r:embed="rId4"/>
          <a:stretch>
            <a:fillRect/>
          </a:stretch>
        </p:blipFill>
        <p:spPr>
          <a:xfrm>
            <a:off x="8791389" y="2394133"/>
            <a:ext cx="3158575" cy="2063812"/>
          </a:xfrm>
          <a:prstGeom prst="rect">
            <a:avLst/>
          </a:prstGeom>
        </p:spPr>
      </p:pic>
      <p:pic>
        <p:nvPicPr>
          <p:cNvPr id="21" name="Picture 20" descr="Chart&#10;&#10;Description automatically generated">
            <a:extLst>
              <a:ext uri="{FF2B5EF4-FFF2-40B4-BE49-F238E27FC236}">
                <a16:creationId xmlns:a16="http://schemas.microsoft.com/office/drawing/2014/main" id="{5A4FD421-6D54-4CB2-95B8-0F652AAC10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33355" y="4498192"/>
            <a:ext cx="2799042" cy="1944756"/>
          </a:xfrm>
          <a:prstGeom prst="rect">
            <a:avLst/>
          </a:prstGeom>
        </p:spPr>
      </p:pic>
      <p:sp>
        <p:nvSpPr>
          <p:cNvPr id="22" name="TextBox 21">
            <a:extLst>
              <a:ext uri="{FF2B5EF4-FFF2-40B4-BE49-F238E27FC236}">
                <a16:creationId xmlns:a16="http://schemas.microsoft.com/office/drawing/2014/main" id="{E29038A3-491A-427A-9047-1146058F3DB3}"/>
              </a:ext>
            </a:extLst>
          </p:cNvPr>
          <p:cNvSpPr txBox="1"/>
          <p:nvPr/>
        </p:nvSpPr>
        <p:spPr>
          <a:xfrm>
            <a:off x="5760012" y="6221410"/>
            <a:ext cx="3115243" cy="253916"/>
          </a:xfrm>
          <a:prstGeom prst="rect">
            <a:avLst/>
          </a:prstGeom>
          <a:noFill/>
        </p:spPr>
        <p:txBody>
          <a:bodyPr wrap="square" rtlCol="0">
            <a:spAutoFit/>
          </a:bodyPr>
          <a:lstStyle/>
          <a:p>
            <a:pPr algn="ctr"/>
            <a:r>
              <a:rPr lang="en-US" sz="1050" dirty="0">
                <a:effectLst/>
              </a:rPr>
              <a:t>Figure 10: Constellation plot with QPSK</a:t>
            </a:r>
          </a:p>
        </p:txBody>
      </p:sp>
      <p:sp>
        <p:nvSpPr>
          <p:cNvPr id="23" name="TextBox 22">
            <a:extLst>
              <a:ext uri="{FF2B5EF4-FFF2-40B4-BE49-F238E27FC236}">
                <a16:creationId xmlns:a16="http://schemas.microsoft.com/office/drawing/2014/main" id="{63788F35-4C94-4412-B1FB-AEEDE77C59A9}"/>
              </a:ext>
            </a:extLst>
          </p:cNvPr>
          <p:cNvSpPr txBox="1"/>
          <p:nvPr/>
        </p:nvSpPr>
        <p:spPr>
          <a:xfrm>
            <a:off x="8875255" y="6475326"/>
            <a:ext cx="3115243" cy="253916"/>
          </a:xfrm>
          <a:prstGeom prst="rect">
            <a:avLst/>
          </a:prstGeom>
          <a:noFill/>
        </p:spPr>
        <p:txBody>
          <a:bodyPr wrap="square" rtlCol="0">
            <a:spAutoFit/>
          </a:bodyPr>
          <a:lstStyle/>
          <a:p>
            <a:pPr algn="ctr"/>
            <a:r>
              <a:rPr lang="en-US" sz="1050" dirty="0">
                <a:effectLst/>
              </a:rPr>
              <a:t>Figure 11,12: Comparison of </a:t>
            </a:r>
            <a:r>
              <a:rPr lang="en-US" sz="1050" dirty="0" err="1">
                <a:effectLst/>
              </a:rPr>
              <a:t>wifi</a:t>
            </a:r>
            <a:r>
              <a:rPr lang="en-US" sz="1050" dirty="0">
                <a:effectLst/>
              </a:rPr>
              <a:t> simulations</a:t>
            </a:r>
          </a:p>
        </p:txBody>
      </p:sp>
    </p:spTree>
    <p:extLst>
      <p:ext uri="{BB962C8B-B14F-4D97-AF65-F5344CB8AC3E}">
        <p14:creationId xmlns:p14="http://schemas.microsoft.com/office/powerpoint/2010/main" val="1942369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FC63D-9BA4-42BC-BA61-9A767DC9AE34}"/>
              </a:ext>
            </a:extLst>
          </p:cNvPr>
          <p:cNvSpPr>
            <a:spLocks noGrp="1"/>
          </p:cNvSpPr>
          <p:nvPr>
            <p:ph type="title"/>
          </p:nvPr>
        </p:nvSpPr>
        <p:spPr/>
        <p:txBody>
          <a:bodyPr/>
          <a:lstStyle/>
          <a:p>
            <a:r>
              <a:rPr lang="en-US" dirty="0"/>
              <a:t>Simulate channel with Various channel models</a:t>
            </a:r>
          </a:p>
        </p:txBody>
      </p:sp>
      <p:sp>
        <p:nvSpPr>
          <p:cNvPr id="3" name="Content Placeholder 2">
            <a:extLst>
              <a:ext uri="{FF2B5EF4-FFF2-40B4-BE49-F238E27FC236}">
                <a16:creationId xmlns:a16="http://schemas.microsoft.com/office/drawing/2014/main" id="{810FDD47-DF75-4916-A08B-4876A87DE112}"/>
              </a:ext>
            </a:extLst>
          </p:cNvPr>
          <p:cNvSpPr>
            <a:spLocks noGrp="1"/>
          </p:cNvSpPr>
          <p:nvPr>
            <p:ph idx="1"/>
          </p:nvPr>
        </p:nvSpPr>
        <p:spPr>
          <a:xfrm>
            <a:off x="581192" y="1837189"/>
            <a:ext cx="11029615" cy="2432807"/>
          </a:xfrm>
        </p:spPr>
        <p:txBody>
          <a:bodyPr numCol="2">
            <a:normAutofit fontScale="62500" lnSpcReduction="20000"/>
          </a:bodyPr>
          <a:lstStyle/>
          <a:p>
            <a:r>
              <a:rPr lang="en-US" dirty="0"/>
              <a:t>Experimented with different channel models and varied loss parameters</a:t>
            </a:r>
          </a:p>
          <a:p>
            <a:pPr lvl="1"/>
            <a:r>
              <a:rPr lang="en-US" dirty="0"/>
              <a:t>Simulation A</a:t>
            </a:r>
          </a:p>
          <a:p>
            <a:pPr lvl="2"/>
            <a:r>
              <a:rPr lang="en-US" dirty="0"/>
              <a:t>Noise Voltage: 0.2</a:t>
            </a:r>
          </a:p>
          <a:p>
            <a:pPr lvl="2"/>
            <a:r>
              <a:rPr lang="en-US" dirty="0"/>
              <a:t>Frequency Offset: 0.01</a:t>
            </a:r>
          </a:p>
          <a:p>
            <a:pPr lvl="2"/>
            <a:r>
              <a:rPr lang="en-US" dirty="0"/>
              <a:t>Multipath Delay Profile: 0.5+0.5j</a:t>
            </a:r>
          </a:p>
          <a:p>
            <a:pPr lvl="2"/>
            <a:r>
              <a:rPr lang="en-US" dirty="0"/>
              <a:t>Sample Timing Offset: 0.00005</a:t>
            </a:r>
          </a:p>
          <a:p>
            <a:pPr lvl="1"/>
            <a:r>
              <a:rPr lang="en-US" dirty="0"/>
              <a:t>Added other sources of noise but </a:t>
            </a:r>
          </a:p>
          <a:p>
            <a:pPr marL="324000" lvl="1" indent="0">
              <a:buNone/>
            </a:pPr>
            <a:r>
              <a:rPr lang="en-US" dirty="0"/>
              <a:t>		reduced the noise voltage</a:t>
            </a:r>
          </a:p>
          <a:p>
            <a:pPr lvl="1"/>
            <a:endParaRPr lang="en-US" dirty="0"/>
          </a:p>
          <a:p>
            <a:pPr marL="324000" lvl="1" indent="0">
              <a:buNone/>
            </a:pPr>
            <a:endParaRPr lang="en-US" dirty="0"/>
          </a:p>
          <a:p>
            <a:pPr lvl="1"/>
            <a:endParaRPr lang="en-US" dirty="0"/>
          </a:p>
          <a:p>
            <a:pPr lvl="1"/>
            <a:r>
              <a:rPr lang="en-US" dirty="0"/>
              <a:t>Simulation B</a:t>
            </a:r>
          </a:p>
          <a:p>
            <a:pPr lvl="2"/>
            <a:r>
              <a:rPr lang="en-US" dirty="0"/>
              <a:t>Noise Voltage: 0.2</a:t>
            </a:r>
          </a:p>
          <a:p>
            <a:pPr lvl="2"/>
            <a:r>
              <a:rPr lang="en-US" dirty="0"/>
              <a:t>Frequency Offset: 0.02</a:t>
            </a:r>
          </a:p>
          <a:p>
            <a:pPr lvl="2"/>
            <a:r>
              <a:rPr lang="en-US" dirty="0"/>
              <a:t>Multipath Delay Profile: -0.5-0.5j</a:t>
            </a:r>
          </a:p>
          <a:p>
            <a:pPr lvl="2"/>
            <a:r>
              <a:rPr lang="en-US" dirty="0"/>
              <a:t>Sample Timing Offset: 0.0002</a:t>
            </a:r>
          </a:p>
          <a:p>
            <a:pPr lvl="1"/>
            <a:r>
              <a:rPr lang="en-US" dirty="0"/>
              <a:t>Other sources high enough that signal </a:t>
            </a:r>
          </a:p>
          <a:p>
            <a:pPr marL="324000" lvl="1" indent="0">
              <a:buNone/>
            </a:pPr>
            <a:r>
              <a:rPr lang="en-US" dirty="0"/>
              <a:t>		was barley unreadable</a:t>
            </a:r>
          </a:p>
          <a:p>
            <a:pPr lvl="2"/>
            <a:endParaRPr lang="en-US" dirty="0"/>
          </a:p>
          <a:p>
            <a:pPr lvl="1"/>
            <a:endParaRPr lang="en-US" dirty="0"/>
          </a:p>
        </p:txBody>
      </p:sp>
      <p:pic>
        <p:nvPicPr>
          <p:cNvPr id="5" name="Picture 4" descr="Chart, scatter chart&#10;&#10;Description automatically generated">
            <a:extLst>
              <a:ext uri="{FF2B5EF4-FFF2-40B4-BE49-F238E27FC236}">
                <a16:creationId xmlns:a16="http://schemas.microsoft.com/office/drawing/2014/main" id="{86E886A1-817D-4748-8E39-37D600B69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8430" y="2101100"/>
            <a:ext cx="2477425" cy="1388105"/>
          </a:xfrm>
          <a:prstGeom prst="rect">
            <a:avLst/>
          </a:prstGeom>
        </p:spPr>
      </p:pic>
      <p:pic>
        <p:nvPicPr>
          <p:cNvPr id="7" name="Picture 6" descr="Graphical user interface, application, scatter chart&#10;&#10;Description automatically generated">
            <a:extLst>
              <a:ext uri="{FF2B5EF4-FFF2-40B4-BE49-F238E27FC236}">
                <a16:creationId xmlns:a16="http://schemas.microsoft.com/office/drawing/2014/main" id="{711668CB-DB3E-4F4E-888F-DE04691E26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6909" y="1992809"/>
            <a:ext cx="2673809" cy="1490905"/>
          </a:xfrm>
          <a:prstGeom prst="rect">
            <a:avLst/>
          </a:prstGeom>
        </p:spPr>
      </p:pic>
      <p:pic>
        <p:nvPicPr>
          <p:cNvPr id="9" name="Picture 8" descr="Chart, line chart&#10;&#10;Description automatically generated">
            <a:extLst>
              <a:ext uri="{FF2B5EF4-FFF2-40B4-BE49-F238E27FC236}">
                <a16:creationId xmlns:a16="http://schemas.microsoft.com/office/drawing/2014/main" id="{6D07E1C3-4A3C-4D34-9081-8C7E091492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9582" y="3704498"/>
            <a:ext cx="3915321" cy="2857899"/>
          </a:xfrm>
          <a:prstGeom prst="rect">
            <a:avLst/>
          </a:prstGeom>
        </p:spPr>
      </p:pic>
      <p:sp>
        <p:nvSpPr>
          <p:cNvPr id="13" name="TextBox 12">
            <a:extLst>
              <a:ext uri="{FF2B5EF4-FFF2-40B4-BE49-F238E27FC236}">
                <a16:creationId xmlns:a16="http://schemas.microsoft.com/office/drawing/2014/main" id="{2A78ED2A-5E77-4E79-BCEE-B17E7E6ECD5C}"/>
              </a:ext>
            </a:extLst>
          </p:cNvPr>
          <p:cNvSpPr txBox="1"/>
          <p:nvPr/>
        </p:nvSpPr>
        <p:spPr>
          <a:xfrm>
            <a:off x="3059520" y="3450582"/>
            <a:ext cx="3115243" cy="253916"/>
          </a:xfrm>
          <a:prstGeom prst="rect">
            <a:avLst/>
          </a:prstGeom>
          <a:noFill/>
        </p:spPr>
        <p:txBody>
          <a:bodyPr wrap="square" rtlCol="0">
            <a:spAutoFit/>
          </a:bodyPr>
          <a:lstStyle/>
          <a:p>
            <a:pPr algn="ctr"/>
            <a:r>
              <a:rPr lang="en-US" sz="1050" dirty="0">
                <a:effectLst/>
              </a:rPr>
              <a:t>Figure 13: Simulation A constellation plot with QPSK</a:t>
            </a:r>
          </a:p>
        </p:txBody>
      </p:sp>
      <p:sp>
        <p:nvSpPr>
          <p:cNvPr id="14" name="TextBox 13">
            <a:extLst>
              <a:ext uri="{FF2B5EF4-FFF2-40B4-BE49-F238E27FC236}">
                <a16:creationId xmlns:a16="http://schemas.microsoft.com/office/drawing/2014/main" id="{7FBD259C-8E24-4E7A-B2BC-741EDDB40992}"/>
              </a:ext>
            </a:extLst>
          </p:cNvPr>
          <p:cNvSpPr txBox="1"/>
          <p:nvPr/>
        </p:nvSpPr>
        <p:spPr>
          <a:xfrm>
            <a:off x="8495564" y="3499199"/>
            <a:ext cx="3115243" cy="253916"/>
          </a:xfrm>
          <a:prstGeom prst="rect">
            <a:avLst/>
          </a:prstGeom>
          <a:noFill/>
        </p:spPr>
        <p:txBody>
          <a:bodyPr wrap="square" rtlCol="0">
            <a:spAutoFit/>
          </a:bodyPr>
          <a:lstStyle/>
          <a:p>
            <a:pPr algn="ctr"/>
            <a:r>
              <a:rPr lang="en-US" sz="1050" dirty="0">
                <a:effectLst/>
              </a:rPr>
              <a:t>Figure 14: Simulation B constellation plot with QPSK</a:t>
            </a:r>
          </a:p>
        </p:txBody>
      </p:sp>
      <p:pic>
        <p:nvPicPr>
          <p:cNvPr id="19" name="Picture 18">
            <a:extLst>
              <a:ext uri="{FF2B5EF4-FFF2-40B4-BE49-F238E27FC236}">
                <a16:creationId xmlns:a16="http://schemas.microsoft.com/office/drawing/2014/main" id="{3779FEDC-6625-4A89-9432-D5B61DF38354}"/>
              </a:ext>
            </a:extLst>
          </p:cNvPr>
          <p:cNvPicPr>
            <a:picLocks noChangeAspect="1"/>
          </p:cNvPicPr>
          <p:nvPr/>
        </p:nvPicPr>
        <p:blipFill>
          <a:blip r:embed="rId5"/>
          <a:stretch>
            <a:fillRect/>
          </a:stretch>
        </p:blipFill>
        <p:spPr>
          <a:xfrm>
            <a:off x="1312846" y="3897639"/>
            <a:ext cx="3196469" cy="2604782"/>
          </a:xfrm>
          <a:prstGeom prst="rect">
            <a:avLst/>
          </a:prstGeom>
        </p:spPr>
      </p:pic>
      <p:sp>
        <p:nvSpPr>
          <p:cNvPr id="20" name="TextBox 19">
            <a:extLst>
              <a:ext uri="{FF2B5EF4-FFF2-40B4-BE49-F238E27FC236}">
                <a16:creationId xmlns:a16="http://schemas.microsoft.com/office/drawing/2014/main" id="{1A4E2F13-0A61-40A0-B905-C47F8B9067A4}"/>
              </a:ext>
            </a:extLst>
          </p:cNvPr>
          <p:cNvSpPr txBox="1"/>
          <p:nvPr/>
        </p:nvSpPr>
        <p:spPr>
          <a:xfrm>
            <a:off x="4731391" y="4437776"/>
            <a:ext cx="2185051" cy="1169551"/>
          </a:xfrm>
          <a:prstGeom prst="rect">
            <a:avLst/>
          </a:prstGeom>
          <a:noFill/>
        </p:spPr>
        <p:txBody>
          <a:bodyPr wrap="square" rtlCol="0">
            <a:spAutoFit/>
          </a:bodyPr>
          <a:lstStyle/>
          <a:p>
            <a:r>
              <a:rPr lang="en-US" sz="1400" dirty="0"/>
              <a:t>Channel noise appears to be biggest driver of missed packets, up until the point where </a:t>
            </a:r>
            <a:r>
              <a:rPr lang="en-US" sz="1400" dirty="0" err="1"/>
              <a:t>freq</a:t>
            </a:r>
            <a:r>
              <a:rPr lang="en-US" sz="1400" dirty="0"/>
              <a:t>/timing offsets make the signal unreadable</a:t>
            </a:r>
          </a:p>
        </p:txBody>
      </p:sp>
      <p:sp>
        <p:nvSpPr>
          <p:cNvPr id="21" name="TextBox 20">
            <a:extLst>
              <a:ext uri="{FF2B5EF4-FFF2-40B4-BE49-F238E27FC236}">
                <a16:creationId xmlns:a16="http://schemas.microsoft.com/office/drawing/2014/main" id="{FAEB79A1-B16B-4306-AB60-6A0023673A41}"/>
              </a:ext>
            </a:extLst>
          </p:cNvPr>
          <p:cNvSpPr txBox="1"/>
          <p:nvPr/>
        </p:nvSpPr>
        <p:spPr>
          <a:xfrm>
            <a:off x="7593911" y="6502421"/>
            <a:ext cx="3115243" cy="253916"/>
          </a:xfrm>
          <a:prstGeom prst="rect">
            <a:avLst/>
          </a:prstGeom>
          <a:noFill/>
        </p:spPr>
        <p:txBody>
          <a:bodyPr wrap="square" rtlCol="0">
            <a:spAutoFit/>
          </a:bodyPr>
          <a:lstStyle/>
          <a:p>
            <a:pPr algn="ctr"/>
            <a:r>
              <a:rPr lang="en-US" sz="1050" dirty="0">
                <a:effectLst/>
              </a:rPr>
              <a:t>Figure 16: Simulation B results</a:t>
            </a:r>
          </a:p>
        </p:txBody>
      </p:sp>
      <p:sp>
        <p:nvSpPr>
          <p:cNvPr id="22" name="TextBox 21">
            <a:extLst>
              <a:ext uri="{FF2B5EF4-FFF2-40B4-BE49-F238E27FC236}">
                <a16:creationId xmlns:a16="http://schemas.microsoft.com/office/drawing/2014/main" id="{D5AA56EE-760C-4860-BAF9-91A2A60DB7CF}"/>
              </a:ext>
            </a:extLst>
          </p:cNvPr>
          <p:cNvSpPr txBox="1"/>
          <p:nvPr/>
        </p:nvSpPr>
        <p:spPr>
          <a:xfrm>
            <a:off x="1394072" y="6554744"/>
            <a:ext cx="3115243" cy="253916"/>
          </a:xfrm>
          <a:prstGeom prst="rect">
            <a:avLst/>
          </a:prstGeom>
          <a:noFill/>
        </p:spPr>
        <p:txBody>
          <a:bodyPr wrap="square" rtlCol="0">
            <a:spAutoFit/>
          </a:bodyPr>
          <a:lstStyle/>
          <a:p>
            <a:pPr algn="ctr"/>
            <a:r>
              <a:rPr lang="en-US" sz="1050" dirty="0">
                <a:effectLst/>
              </a:rPr>
              <a:t>Figure 15: Simulation A results</a:t>
            </a:r>
          </a:p>
        </p:txBody>
      </p:sp>
    </p:spTree>
    <p:extLst>
      <p:ext uri="{BB962C8B-B14F-4D97-AF65-F5344CB8AC3E}">
        <p14:creationId xmlns:p14="http://schemas.microsoft.com/office/powerpoint/2010/main" val="1326264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319EB-0770-4CBA-A9EC-79B798DA068A}"/>
              </a:ext>
            </a:extLst>
          </p:cNvPr>
          <p:cNvSpPr>
            <a:spLocks noGrp="1"/>
          </p:cNvSpPr>
          <p:nvPr>
            <p:ph type="title"/>
          </p:nvPr>
        </p:nvSpPr>
        <p:spPr/>
        <p:txBody>
          <a:bodyPr/>
          <a:lstStyle/>
          <a:p>
            <a:r>
              <a:rPr lang="en-US" dirty="0"/>
              <a:t>Challenges in implementation</a:t>
            </a:r>
          </a:p>
        </p:txBody>
      </p:sp>
      <p:sp>
        <p:nvSpPr>
          <p:cNvPr id="3" name="Content Placeholder 2">
            <a:extLst>
              <a:ext uri="{FF2B5EF4-FFF2-40B4-BE49-F238E27FC236}">
                <a16:creationId xmlns:a16="http://schemas.microsoft.com/office/drawing/2014/main" id="{F078DBBC-E76A-4E0C-8A29-84B3A78BFF70}"/>
              </a:ext>
            </a:extLst>
          </p:cNvPr>
          <p:cNvSpPr>
            <a:spLocks noGrp="1"/>
          </p:cNvSpPr>
          <p:nvPr>
            <p:ph idx="1"/>
          </p:nvPr>
        </p:nvSpPr>
        <p:spPr>
          <a:xfrm>
            <a:off x="581193" y="1862763"/>
            <a:ext cx="11029615" cy="4995237"/>
          </a:xfrm>
        </p:spPr>
        <p:txBody>
          <a:bodyPr>
            <a:normAutofit/>
          </a:bodyPr>
          <a:lstStyle/>
          <a:p>
            <a:r>
              <a:rPr lang="en-US" dirty="0"/>
              <a:t>The 802.11p standard has been around for a long time – why hasn’t it or some similar standard been implemented in modern vehicles?</a:t>
            </a:r>
          </a:p>
          <a:p>
            <a:pPr lvl="1"/>
            <a:r>
              <a:rPr lang="en-US" dirty="0"/>
              <a:t>DSRC [802.11p] has been extensively studied and it has been shown to be satisfactory for most vehicular safety applications that require end-to-end latency to be around 100msec and the density of vehicles is moderate</a:t>
            </a:r>
          </a:p>
          <a:p>
            <a:pPr lvl="1"/>
            <a:r>
              <a:rPr lang="en-US" dirty="0"/>
              <a:t>Performance rapidly deteriorates when vehicle density exceeds a certain limit, due to packet collisions due to simultaneous transmissions and due to hidden nodes</a:t>
            </a:r>
            <a:r>
              <a:rPr lang="en-US" baseline="30000" dirty="0"/>
              <a:t>[7]</a:t>
            </a:r>
          </a:p>
          <a:p>
            <a:r>
              <a:rPr lang="en-US" dirty="0"/>
              <a:t>Another standard that was developed around 2016-2018 by 3GPP for cellular networks, aimed at the same purpose, also called </a:t>
            </a:r>
            <a:r>
              <a:rPr lang="en-US" dirty="0" err="1"/>
              <a:t>Sidelink</a:t>
            </a:r>
            <a:r>
              <a:rPr lang="en-US" dirty="0"/>
              <a:t> Cellular-V2X (C-V2X)</a:t>
            </a:r>
          </a:p>
          <a:p>
            <a:pPr lvl="1"/>
            <a:r>
              <a:rPr lang="en-US" dirty="0" err="1"/>
              <a:t>Sidelink</a:t>
            </a:r>
            <a:r>
              <a:rPr lang="en-US" dirty="0"/>
              <a:t> Mode 4 is for communication to nodes that may not have access to a satellite uplink/downlink (i.e. </a:t>
            </a:r>
            <a:r>
              <a:rPr lang="en-US" dirty="0" err="1"/>
              <a:t>sidelink</a:t>
            </a:r>
            <a:r>
              <a:rPr lang="en-US" dirty="0"/>
              <a:t>)</a:t>
            </a:r>
          </a:p>
          <a:p>
            <a:pPr lvl="2"/>
            <a:r>
              <a:rPr lang="en-US" dirty="0"/>
              <a:t>Can reserve resources anonymously by means of a resource reservation algorithm</a:t>
            </a:r>
          </a:p>
          <a:p>
            <a:pPr lvl="1"/>
            <a:r>
              <a:rPr lang="en-US" dirty="0"/>
              <a:t>Performance has been shown to be better than 802.11p in terms of a higher link budget and more efficient utilization of the spectrum</a:t>
            </a:r>
          </a:p>
          <a:p>
            <a:pPr lvl="1"/>
            <a:r>
              <a:rPr lang="en-US" dirty="0"/>
              <a:t>But performance of C-V2X also falls off rapidly when traffic density increases, especially in </a:t>
            </a:r>
            <a:r>
              <a:rPr lang="en-US" dirty="0" err="1"/>
              <a:t>Sidelink</a:t>
            </a:r>
            <a:r>
              <a:rPr lang="en-US" dirty="0"/>
              <a:t> Mode 4</a:t>
            </a:r>
            <a:r>
              <a:rPr lang="en-US" baseline="30000" dirty="0"/>
              <a:t>[7]</a:t>
            </a:r>
          </a:p>
          <a:p>
            <a:pPr lvl="2"/>
            <a:endParaRPr lang="en-US" dirty="0"/>
          </a:p>
        </p:txBody>
      </p:sp>
    </p:spTree>
    <p:extLst>
      <p:ext uri="{BB962C8B-B14F-4D97-AF65-F5344CB8AC3E}">
        <p14:creationId xmlns:p14="http://schemas.microsoft.com/office/powerpoint/2010/main" val="123843491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1756</TotalTime>
  <Words>2162</Words>
  <Application>Microsoft Office PowerPoint</Application>
  <PresentationFormat>Widescreen</PresentationFormat>
  <Paragraphs>144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Cambria Math</vt:lpstr>
      <vt:lpstr>Gill Sans MT</vt:lpstr>
      <vt:lpstr>Wingdings 2</vt:lpstr>
      <vt:lpstr>Dividend</vt:lpstr>
      <vt:lpstr>Comp eng 5430: Wireless communications Semester Project  examination of vehicular ad-hoc networks in gnuradio: 802.11p</vt:lpstr>
      <vt:lpstr>Background</vt:lpstr>
      <vt:lpstr>Vehicular ad-hoc networks</vt:lpstr>
      <vt:lpstr>Ieee 802.11p / WAVE / DSRC</vt:lpstr>
      <vt:lpstr>Previous Research and goals</vt:lpstr>
      <vt:lpstr>Building the wifi blocks in gnuradio</vt:lpstr>
      <vt:lpstr>SIMULATE CHANNEL WITH AWGN</vt:lpstr>
      <vt:lpstr>Simulate channel with Various channel models</vt:lpstr>
      <vt:lpstr>Challenges in implementation</vt:lpstr>
      <vt:lpstr>Going forward</vt:lpstr>
      <vt:lpstr>References</vt:lpstr>
      <vt:lpstr>appendix</vt:lpstr>
      <vt:lpstr>Improvements of 802.11p and C-v2x</vt:lpstr>
      <vt:lpstr>802.11p and c-v2x timeline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Igor Povarich</dc:creator>
  <cp:lastModifiedBy>Igor Povarich</cp:lastModifiedBy>
  <cp:revision>17</cp:revision>
  <cp:lastPrinted>2021-11-10T07:32:53Z</cp:lastPrinted>
  <dcterms:created xsi:type="dcterms:W3CDTF">2021-05-11T01:13:36Z</dcterms:created>
  <dcterms:modified xsi:type="dcterms:W3CDTF">2021-12-06T03:29:24Z</dcterms:modified>
</cp:coreProperties>
</file>