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aUv1HrErHbpDZZMacjSUse5xF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B51C2FE-ACBF-4187-8241-5D29C7EB97B1}">
  <a:tblStyle styleId="{9B51C2FE-ACBF-4187-8241-5D29C7EB97B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8D4E35F-E2B1-48C4-BED8-D2BCB1693F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aaaa11059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aaaa1105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aaaa11059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aaaa110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aaaa11059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aaaa1105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c085c9225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c085c922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aaaa11059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aaaa1105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085c922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6c085c9225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aaa1105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7aaaa11059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c085c92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6c085c922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aaaa11059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aaaa1105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c085c9225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c085c922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aaa11059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aaaa1105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5" Type="http://schemas.openxmlformats.org/officeDocument/2006/relationships/slide" Target="/ppt/slides/slide11.xml"/><Relationship Id="rId6" Type="http://schemas.openxmlformats.org/officeDocument/2006/relationships/slide" Target="/ppt/slides/slide13.xml"/><Relationship Id="rId7" Type="http://schemas.openxmlformats.org/officeDocument/2006/relationships/slide" Target="/ppt/slides/slide3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.xml"/><Relationship Id="rId4" Type="http://schemas.openxmlformats.org/officeDocument/2006/relationships/slide" Target="/ppt/slides/slide4.xml"/><Relationship Id="rId5" Type="http://schemas.openxmlformats.org/officeDocument/2006/relationships/slide" Target="/ppt/slides/slide11.xml"/><Relationship Id="rId6" Type="http://schemas.openxmlformats.org/officeDocument/2006/relationships/slide" Target="/ppt/slides/slide13.xml"/><Relationship Id="rId7" Type="http://schemas.openxmlformats.org/officeDocument/2006/relationships/slide" Target="/ppt/slides/slide1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2.xml"/><Relationship Id="rId4" Type="http://schemas.openxmlformats.org/officeDocument/2006/relationships/slide" Target="/ppt/slides/slide7.xml"/><Relationship Id="rId5" Type="http://schemas.openxmlformats.org/officeDocument/2006/relationships/slide" Target="/ppt/slides/slide1.xml"/><Relationship Id="rId6" Type="http://schemas.openxmlformats.org/officeDocument/2006/relationships/slide" Target="/ppt/slides/slide4.xml"/><Relationship Id="rId7" Type="http://schemas.openxmlformats.org/officeDocument/2006/relationships/slide" Target="/ppt/slides/slide1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.xml"/><Relationship Id="rId4" Type="http://schemas.openxmlformats.org/officeDocument/2006/relationships/slide" Target="/ppt/slides/slide4.xml"/><Relationship Id="rId5" Type="http://schemas.openxmlformats.org/officeDocument/2006/relationships/slide" Target="/ppt/slides/slide11.xml"/><Relationship Id="rId6" Type="http://schemas.openxmlformats.org/officeDocument/2006/relationships/slide" Target="/ppt/slides/slide1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4.xml"/><Relationship Id="rId4" Type="http://schemas.openxmlformats.org/officeDocument/2006/relationships/slide" Target="/ppt/slides/slide1.xml"/><Relationship Id="rId5" Type="http://schemas.openxmlformats.org/officeDocument/2006/relationships/slide" Target="/ppt/slides/slide4.xml"/><Relationship Id="rId6" Type="http://schemas.openxmlformats.org/officeDocument/2006/relationships/slide" Target="/ppt/slides/slide1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8.xml"/><Relationship Id="rId4" Type="http://schemas.openxmlformats.org/officeDocument/2006/relationships/slide" Target="/ppt/slides/slide2.xml"/><Relationship Id="rId5" Type="http://schemas.openxmlformats.org/officeDocument/2006/relationships/slide" Target="/ppt/slides/slide1.xml"/><Relationship Id="rId6" Type="http://schemas.openxmlformats.org/officeDocument/2006/relationships/slide" Target="/ppt/slides/slide4.xml"/><Relationship Id="rId7" Type="http://schemas.openxmlformats.org/officeDocument/2006/relationships/slide" Target="/ppt/slides/slide11.xml"/><Relationship Id="rId8" Type="http://schemas.openxmlformats.org/officeDocument/2006/relationships/slide" Target="/ppt/slides/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6.xml"/><Relationship Id="rId4" Type="http://schemas.openxmlformats.org/officeDocument/2006/relationships/slide" Target="/ppt/slides/slide3.xml"/><Relationship Id="rId5" Type="http://schemas.openxmlformats.org/officeDocument/2006/relationships/slide" Target="/ppt/slides/slide1.xml"/><Relationship Id="rId6" Type="http://schemas.openxmlformats.org/officeDocument/2006/relationships/slide" Target="/ppt/slides/slide4.xml"/><Relationship Id="rId7" Type="http://schemas.openxmlformats.org/officeDocument/2006/relationships/slide" Target="/ppt/slides/slide11.xml"/><Relationship Id="rId8" Type="http://schemas.openxmlformats.org/officeDocument/2006/relationships/slide" Target="/ppt/slides/slide1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8.xml"/><Relationship Id="rId4" Type="http://schemas.openxmlformats.org/officeDocument/2006/relationships/slide" Target="/ppt/slides/slide1.xml"/><Relationship Id="rId5" Type="http://schemas.openxmlformats.org/officeDocument/2006/relationships/slide" Target="/ppt/slides/slide4.xml"/><Relationship Id="rId6" Type="http://schemas.openxmlformats.org/officeDocument/2006/relationships/slide" Target="/ppt/slides/slide11.xml"/><Relationship Id="rId7" Type="http://schemas.openxmlformats.org/officeDocument/2006/relationships/slide" Target="/ppt/slides/slide1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8.xml"/><Relationship Id="rId4" Type="http://schemas.openxmlformats.org/officeDocument/2006/relationships/slide" Target="/ppt/slides/slide1.xml"/><Relationship Id="rId9" Type="http://schemas.openxmlformats.org/officeDocument/2006/relationships/slide" Target="/ppt/slides/slide3.xml"/><Relationship Id="rId5" Type="http://schemas.openxmlformats.org/officeDocument/2006/relationships/slide" Target="/ppt/slides/slide11.xml"/><Relationship Id="rId6" Type="http://schemas.openxmlformats.org/officeDocument/2006/relationships/slide" Target="/ppt/slides/slide13.xml"/><Relationship Id="rId7" Type="http://schemas.openxmlformats.org/officeDocument/2006/relationships/slide" Target="/ppt/slides/slide5.xml"/><Relationship Id="rId8" Type="http://schemas.openxmlformats.org/officeDocument/2006/relationships/slide" Target="/ppt/slides/slide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8.xml"/><Relationship Id="rId4" Type="http://schemas.openxmlformats.org/officeDocument/2006/relationships/slide" Target="/ppt/slides/slide1.xml"/><Relationship Id="rId5" Type="http://schemas.openxmlformats.org/officeDocument/2006/relationships/slide" Target="/ppt/slides/slide11.xml"/><Relationship Id="rId6" Type="http://schemas.openxmlformats.org/officeDocument/2006/relationships/slide" Target="/ppt/slides/slide13.xml"/><Relationship Id="rId7" Type="http://schemas.openxmlformats.org/officeDocument/2006/relationships/slide" Target="/ppt/slides/slide3.xml"/><Relationship Id="rId8" Type="http://schemas.openxmlformats.org/officeDocument/2006/relationships/slide" Target="/ppt/slides/slide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8.xml"/><Relationship Id="rId4" Type="http://schemas.openxmlformats.org/officeDocument/2006/relationships/slide" Target="/ppt/slides/slide1.xml"/><Relationship Id="rId5" Type="http://schemas.openxmlformats.org/officeDocument/2006/relationships/slide" Target="/ppt/slides/slide11.xml"/><Relationship Id="rId6" Type="http://schemas.openxmlformats.org/officeDocument/2006/relationships/slide" Target="/ppt/slides/slide13.xml"/><Relationship Id="rId7" Type="http://schemas.openxmlformats.org/officeDocument/2006/relationships/slide" Target="/ppt/slides/slide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0.xml"/><Relationship Id="rId4" Type="http://schemas.openxmlformats.org/officeDocument/2006/relationships/slide" Target="/ppt/slides/slide8.xml"/><Relationship Id="rId5" Type="http://schemas.openxmlformats.org/officeDocument/2006/relationships/slide" Target="/ppt/slides/slide1.xml"/><Relationship Id="rId6" Type="http://schemas.openxmlformats.org/officeDocument/2006/relationships/slide" Target="/ppt/slides/slide4.xml"/><Relationship Id="rId7" Type="http://schemas.openxmlformats.org/officeDocument/2006/relationships/slide" Target="/ppt/slides/slide11.xml"/><Relationship Id="rId8" Type="http://schemas.openxmlformats.org/officeDocument/2006/relationships/slide" Target="/ppt/slides/slide1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3.xml"/><Relationship Id="rId4" Type="http://schemas.openxmlformats.org/officeDocument/2006/relationships/slide" Target="/ppt/slides/slide9.xml"/><Relationship Id="rId9" Type="http://schemas.openxmlformats.org/officeDocument/2006/relationships/slide" Target="/ppt/slides/slide13.xml"/><Relationship Id="rId5" Type="http://schemas.openxmlformats.org/officeDocument/2006/relationships/slide" Target="/ppt/slides/slide9.xml"/><Relationship Id="rId6" Type="http://schemas.openxmlformats.org/officeDocument/2006/relationships/slide" Target="/ppt/slides/slide1.xml"/><Relationship Id="rId7" Type="http://schemas.openxmlformats.org/officeDocument/2006/relationships/slide" Target="/ppt/slides/slide4.xml"/><Relationship Id="rId8" Type="http://schemas.openxmlformats.org/officeDocument/2006/relationships/slide" Target="/ppt/slides/slide1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3.xml"/><Relationship Id="rId4" Type="http://schemas.openxmlformats.org/officeDocument/2006/relationships/slide" Target="/ppt/slides/slide1.xml"/><Relationship Id="rId9" Type="http://schemas.openxmlformats.org/officeDocument/2006/relationships/slide" Target="/ppt/slides/slide9.xml"/><Relationship Id="rId5" Type="http://schemas.openxmlformats.org/officeDocument/2006/relationships/slide" Target="/ppt/slides/slide4.xml"/><Relationship Id="rId6" Type="http://schemas.openxmlformats.org/officeDocument/2006/relationships/slide" Target="/ppt/slides/slide11.xml"/><Relationship Id="rId7" Type="http://schemas.openxmlformats.org/officeDocument/2006/relationships/slide" Target="/ppt/slides/slide13.xml"/><Relationship Id="rId8" Type="http://schemas.openxmlformats.org/officeDocument/2006/relationships/slide" Target="/ppt/slides/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2"/>
          <p:cNvGraphicFramePr/>
          <p:nvPr/>
        </p:nvGraphicFramePr>
        <p:xfrm>
          <a:off x="6109637" y="22549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{9B51C2FE-ACBF-4187-8241-5D29C7EB97B1}</a:tableStyleId>
              </a:tblPr>
              <a:tblGrid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Equipement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sng">
                          <a:solidFill>
                            <a:schemeClr val="hlink"/>
                          </a:solidFill>
                          <a:hlinkClick action="ppaction://hlinksldjump" r:id="rId3"/>
                        </a:rPr>
                        <a:t>Pompe 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Spectro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Étuve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5" name="Google Shape;85;p2"/>
          <p:cNvSpPr txBox="1"/>
          <p:nvPr/>
        </p:nvSpPr>
        <p:spPr>
          <a:xfrm>
            <a:off x="271463" y="719666"/>
            <a:ext cx="23622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Equipements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/>
              </a:rPr>
              <a:t>Pannes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Interventions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/>
              </a:rPr>
              <a:t>Solutions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6256075" y="897950"/>
            <a:ext cx="591900" cy="54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rgbClr val="FFFFFF"/>
                </a:solidFill>
              </a:rPr>
              <a:t>+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3286525" y="897950"/>
            <a:ext cx="296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Créer un équipement</a:t>
            </a:r>
            <a:endParaRPr sz="24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11130700" y="947300"/>
            <a:ext cx="591900" cy="54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rgbClr val="FFFFFF"/>
                </a:solidFill>
              </a:rPr>
              <a:t>+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7350525" y="828875"/>
            <a:ext cx="37803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Exporter un produit comme équipement</a:t>
            </a:r>
            <a:endParaRPr sz="24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>
            <a:hlinkClick action="ppaction://hlinksldjump" r:id="rId7"/>
          </p:cNvPr>
          <p:cNvSpPr/>
          <p:nvPr/>
        </p:nvSpPr>
        <p:spPr>
          <a:xfrm>
            <a:off x="4132475" y="5924787"/>
            <a:ext cx="1914600" cy="485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Déclarer une panne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Google Shape;218;g7aaaa11059_0_43"/>
          <p:cNvGraphicFramePr/>
          <p:nvPr/>
        </p:nvGraphicFramePr>
        <p:xfrm>
          <a:off x="1903850" y="6959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{9B51C2FE-ACBF-4187-8241-5D29C7EB97B1}</a:tableStyleId>
              </a:tblPr>
              <a:tblGrid>
                <a:gridCol w="4724975"/>
                <a:gridCol w="4724975"/>
              </a:tblGrid>
              <a:tr h="55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Description / nom intervention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Nettoyage moteur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5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Matériel concerné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Étuve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Éléments contrôlés/révisés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Étalonnage, vérification de l’affichage de la température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Date de début</a:t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</a:t>
                      </a:r>
                      <a:r>
                        <a:rPr lang="fr-FR" sz="1800"/>
                        <a:t>urée</a:t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Avancement actuel / résultat</a:t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Intervention extérieure ? (Oui / Non)</a:t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Intervenant interne</a:t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Monsieur X</a:t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800"/>
                        <a:t>(Solution associée)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19" name="Google Shape;219;g7aaaa11059_0_43"/>
          <p:cNvSpPr/>
          <p:nvPr/>
        </p:nvSpPr>
        <p:spPr>
          <a:xfrm>
            <a:off x="7401500" y="6094250"/>
            <a:ext cx="1517400" cy="462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Modifier</a:t>
            </a:r>
            <a:endParaRPr/>
          </a:p>
        </p:txBody>
      </p:sp>
      <p:sp>
        <p:nvSpPr>
          <p:cNvPr id="220" name="Google Shape;220;g7aaaa11059_0_43"/>
          <p:cNvSpPr txBox="1"/>
          <p:nvPr/>
        </p:nvSpPr>
        <p:spPr>
          <a:xfrm>
            <a:off x="113588" y="751666"/>
            <a:ext cx="23622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/>
              </a:rPr>
              <a:t>Liste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/>
              </a:rPr>
              <a:t>Pannes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Interventions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/>
              </a:rPr>
              <a:t>Solutions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" name="Google Shape;221;g7aaaa11059_0_43"/>
          <p:cNvGrpSpPr/>
          <p:nvPr/>
        </p:nvGrpSpPr>
        <p:grpSpPr>
          <a:xfrm>
            <a:off x="10469550" y="3626975"/>
            <a:ext cx="740100" cy="404700"/>
            <a:chOff x="10469550" y="3779375"/>
            <a:chExt cx="740100" cy="404700"/>
          </a:xfrm>
        </p:grpSpPr>
        <p:sp>
          <p:nvSpPr>
            <p:cNvPr id="222" name="Google Shape;222;g7aaaa11059_0_43"/>
            <p:cNvSpPr/>
            <p:nvPr/>
          </p:nvSpPr>
          <p:spPr>
            <a:xfrm>
              <a:off x="10469550" y="3779375"/>
              <a:ext cx="740100" cy="4047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g7aaaa11059_0_43"/>
            <p:cNvSpPr/>
            <p:nvPr/>
          </p:nvSpPr>
          <p:spPr>
            <a:xfrm rot="10800000">
              <a:off x="10573200" y="3848525"/>
              <a:ext cx="532800" cy="266400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g7aaaa11059_0_43"/>
          <p:cNvGrpSpPr/>
          <p:nvPr/>
        </p:nvGrpSpPr>
        <p:grpSpPr>
          <a:xfrm>
            <a:off x="10469550" y="4199200"/>
            <a:ext cx="740100" cy="404700"/>
            <a:chOff x="10469550" y="4351600"/>
            <a:chExt cx="740100" cy="404700"/>
          </a:xfrm>
        </p:grpSpPr>
        <p:sp>
          <p:nvSpPr>
            <p:cNvPr id="225" name="Google Shape;225;g7aaaa11059_0_43"/>
            <p:cNvSpPr/>
            <p:nvPr/>
          </p:nvSpPr>
          <p:spPr>
            <a:xfrm>
              <a:off x="10469550" y="4351600"/>
              <a:ext cx="740100" cy="4047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g7aaaa11059_0_43"/>
            <p:cNvSpPr/>
            <p:nvPr/>
          </p:nvSpPr>
          <p:spPr>
            <a:xfrm rot="10800000">
              <a:off x="10573200" y="4420750"/>
              <a:ext cx="532800" cy="266400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g7aaaa11059_0_43">
            <a:hlinkClick action="ppaction://hlinksldjump" r:id="rId7"/>
          </p:cNvPr>
          <p:cNvSpPr/>
          <p:nvPr/>
        </p:nvSpPr>
        <p:spPr>
          <a:xfrm>
            <a:off x="3360025" y="6038748"/>
            <a:ext cx="1914600" cy="57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Associer une solution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g7aaaa11059_0_11"/>
          <p:cNvGraphicFramePr/>
          <p:nvPr/>
        </p:nvGraphicFramePr>
        <p:xfrm>
          <a:off x="1557625" y="9489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{9B51C2FE-ACBF-4187-8241-5D29C7EB97B1}</a:tableStyleId>
              </a:tblPr>
              <a:tblGrid>
                <a:gridCol w="1517575"/>
                <a:gridCol w="1503850"/>
                <a:gridCol w="1613800"/>
                <a:gridCol w="1720325"/>
                <a:gridCol w="1720325"/>
                <a:gridCol w="1720325"/>
              </a:tblGrid>
              <a:tr h="55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N</a:t>
                      </a:r>
                      <a:r>
                        <a:rPr lang="fr-FR" sz="1800"/>
                        <a:t>om de l’intervention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Nature de l’intervention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Intervenant(s)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Durée de l’intervention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Date de début l’intervention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Intervention réalisée ?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5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/>
                        <a:t>Spectro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Maintenance préventive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sng">
                          <a:solidFill>
                            <a:schemeClr val="hlink"/>
                          </a:solidFill>
                          <a:hlinkClick action="ppaction://hlinksldjump" r:id="rId3"/>
                        </a:rPr>
                        <a:t>Monsieur X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1h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18/12/2019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Non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</a:tr>
              <a:tr h="55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Pompe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Panne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2h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10/10/2019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Oui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g7aaaa11059_0_11">
            <a:hlinkClick action="ppaction://hlinksldjump" r:id="rId4"/>
          </p:cNvPr>
          <p:cNvSpPr/>
          <p:nvPr/>
        </p:nvSpPr>
        <p:spPr>
          <a:xfrm>
            <a:off x="3293450" y="5676973"/>
            <a:ext cx="1914600" cy="57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Programmer une intervention</a:t>
            </a:r>
            <a:endParaRPr/>
          </a:p>
        </p:txBody>
      </p:sp>
      <p:sp>
        <p:nvSpPr>
          <p:cNvPr id="234" name="Google Shape;234;g7aaaa11059_0_11"/>
          <p:cNvSpPr/>
          <p:nvPr/>
        </p:nvSpPr>
        <p:spPr>
          <a:xfrm>
            <a:off x="7933600" y="5787975"/>
            <a:ext cx="1517400" cy="462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Modifier</a:t>
            </a:r>
            <a:endParaRPr/>
          </a:p>
        </p:txBody>
      </p:sp>
      <p:sp>
        <p:nvSpPr>
          <p:cNvPr id="235" name="Google Shape;235;g7aaaa11059_0_11"/>
          <p:cNvSpPr txBox="1"/>
          <p:nvPr/>
        </p:nvSpPr>
        <p:spPr>
          <a:xfrm>
            <a:off x="113596" y="751675"/>
            <a:ext cx="15174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Liste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/>
              </a:rPr>
              <a:t>Pannes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Interventions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7"/>
              </a:rPr>
              <a:t>Solutions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g7aaaa11059_0_11"/>
          <p:cNvGrpSpPr/>
          <p:nvPr/>
        </p:nvGrpSpPr>
        <p:grpSpPr>
          <a:xfrm>
            <a:off x="2950600" y="448950"/>
            <a:ext cx="2257450" cy="404700"/>
            <a:chOff x="2913200" y="1070600"/>
            <a:chExt cx="2257450" cy="404700"/>
          </a:xfrm>
        </p:grpSpPr>
        <p:sp>
          <p:nvSpPr>
            <p:cNvPr id="237" name="Google Shape;237;g7aaaa11059_0_11"/>
            <p:cNvSpPr txBox="1"/>
            <p:nvPr/>
          </p:nvSpPr>
          <p:spPr>
            <a:xfrm>
              <a:off x="2913200" y="1070600"/>
              <a:ext cx="1517400" cy="404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latin typeface="Calibri"/>
                  <a:ea typeface="Calibri"/>
                  <a:cs typeface="Calibri"/>
                  <a:sym typeface="Calibri"/>
                </a:rPr>
                <a:t>Trier par matériel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8" name="Google Shape;238;g7aaaa11059_0_11"/>
            <p:cNvGrpSpPr/>
            <p:nvPr/>
          </p:nvGrpSpPr>
          <p:grpSpPr>
            <a:xfrm>
              <a:off x="4430550" y="1070600"/>
              <a:ext cx="740100" cy="404700"/>
              <a:chOff x="10469550" y="3710225"/>
              <a:chExt cx="740100" cy="404700"/>
            </a:xfrm>
          </p:grpSpPr>
          <p:sp>
            <p:nvSpPr>
              <p:cNvPr id="239" name="Google Shape;239;g7aaaa11059_0_11"/>
              <p:cNvSpPr/>
              <p:nvPr/>
            </p:nvSpPr>
            <p:spPr>
              <a:xfrm>
                <a:off x="10469550" y="3710225"/>
                <a:ext cx="740100" cy="4047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g7aaaa11059_0_11"/>
              <p:cNvSpPr/>
              <p:nvPr/>
            </p:nvSpPr>
            <p:spPr>
              <a:xfrm rot="10800000">
                <a:off x="10573200" y="3779375"/>
                <a:ext cx="532800" cy="2664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1" name="Google Shape;241;g7aaaa11059_0_11"/>
          <p:cNvGrpSpPr/>
          <p:nvPr/>
        </p:nvGrpSpPr>
        <p:grpSpPr>
          <a:xfrm>
            <a:off x="6127325" y="448950"/>
            <a:ext cx="2526000" cy="404700"/>
            <a:chOff x="7538875" y="448950"/>
            <a:chExt cx="2526000" cy="404700"/>
          </a:xfrm>
        </p:grpSpPr>
        <p:sp>
          <p:nvSpPr>
            <p:cNvPr id="242" name="Google Shape;242;g7aaaa11059_0_11"/>
            <p:cNvSpPr txBox="1"/>
            <p:nvPr/>
          </p:nvSpPr>
          <p:spPr>
            <a:xfrm>
              <a:off x="7538875" y="448950"/>
              <a:ext cx="1785900" cy="404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latin typeface="Calibri"/>
                  <a:ea typeface="Calibri"/>
                  <a:cs typeface="Calibri"/>
                  <a:sym typeface="Calibri"/>
                </a:rPr>
                <a:t>Trier par panne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3" name="Google Shape;243;g7aaaa11059_0_11"/>
            <p:cNvGrpSpPr/>
            <p:nvPr/>
          </p:nvGrpSpPr>
          <p:grpSpPr>
            <a:xfrm>
              <a:off x="9324775" y="448950"/>
              <a:ext cx="740100" cy="404700"/>
              <a:chOff x="10469550" y="3710225"/>
              <a:chExt cx="740100" cy="404700"/>
            </a:xfrm>
          </p:grpSpPr>
          <p:sp>
            <p:nvSpPr>
              <p:cNvPr id="244" name="Google Shape;244;g7aaaa11059_0_11"/>
              <p:cNvSpPr/>
              <p:nvPr/>
            </p:nvSpPr>
            <p:spPr>
              <a:xfrm>
                <a:off x="10469550" y="3710225"/>
                <a:ext cx="740100" cy="4047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g7aaaa11059_0_11"/>
              <p:cNvSpPr/>
              <p:nvPr/>
            </p:nvSpPr>
            <p:spPr>
              <a:xfrm rot="10800000">
                <a:off x="10573200" y="3779375"/>
                <a:ext cx="532800" cy="2664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aaaa11059_0_159"/>
          <p:cNvSpPr txBox="1"/>
          <p:nvPr>
            <p:ph type="title"/>
          </p:nvPr>
        </p:nvSpPr>
        <p:spPr>
          <a:xfrm>
            <a:off x="1981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Agenda Monsieur X</a:t>
            </a:r>
            <a:endParaRPr/>
          </a:p>
        </p:txBody>
      </p:sp>
      <p:graphicFrame>
        <p:nvGraphicFramePr>
          <p:cNvPr id="251" name="Google Shape;251;g7aaaa11059_0_159"/>
          <p:cNvGraphicFramePr/>
          <p:nvPr/>
        </p:nvGraphicFramePr>
        <p:xfrm>
          <a:off x="1981200" y="145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{9B51C2FE-ACBF-4187-8241-5D29C7EB97B1}</a:tableStyleId>
              </a:tblPr>
              <a:tblGrid>
                <a:gridCol w="1332175"/>
                <a:gridCol w="1332175"/>
                <a:gridCol w="1493925"/>
                <a:gridCol w="1667925"/>
                <a:gridCol w="1667925"/>
                <a:gridCol w="1667925"/>
              </a:tblGrid>
              <a:tr h="63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Horaire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Lundi 16 Décembre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/>
                        <a:t>Mardi</a:t>
                      </a:r>
                      <a:r>
                        <a:rPr lang="fr-FR" sz="1800"/>
                        <a:t> 17 Décembre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Mercredi 18 </a:t>
                      </a:r>
                      <a:r>
                        <a:rPr lang="fr-FR" sz="1800"/>
                        <a:t>Décembre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Jeudi 19 </a:t>
                      </a:r>
                      <a:r>
                        <a:rPr lang="fr-FR" sz="1800"/>
                        <a:t>Décembre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Vendredi 20 </a:t>
                      </a:r>
                      <a:r>
                        <a:rPr lang="fr-FR" sz="1800"/>
                        <a:t>Décembre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4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9h-10h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10h-11h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Maintenance Spectro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11h-12h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12h-13h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13h-14h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14h-15h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15h-16h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16h-17h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g7aaaa11059_0_159"/>
          <p:cNvSpPr txBox="1"/>
          <p:nvPr/>
        </p:nvSpPr>
        <p:spPr>
          <a:xfrm>
            <a:off x="271463" y="719666"/>
            <a:ext cx="23622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/>
              </a:rPr>
              <a:t>Liste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/>
              </a:rPr>
              <a:t>Pannes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Interventions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/>
              </a:rPr>
              <a:t>Solutions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g6c085c9225_1_16"/>
          <p:cNvGraphicFramePr/>
          <p:nvPr/>
        </p:nvGraphicFramePr>
        <p:xfrm>
          <a:off x="2505250" y="14155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{9B51C2FE-ACBF-4187-8241-5D29C7EB97B1}</a:tableStyleId>
              </a:tblPr>
              <a:tblGrid>
                <a:gridCol w="4500475"/>
                <a:gridCol w="4500475"/>
              </a:tblGrid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</a:t>
                      </a:r>
                      <a:r>
                        <a:rPr lang="fr-FR" sz="1800"/>
                        <a:t>olution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Nombre de fois utilisée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sng">
                          <a:solidFill>
                            <a:schemeClr val="hlink"/>
                          </a:solidFill>
                          <a:hlinkClick action="ppaction://hlinksldjump" r:id="rId3"/>
                        </a:rPr>
                        <a:t>Nettoyage moteur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r-FR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Changer cuve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8" name="Google Shape;258;g6c085c9225_1_16"/>
          <p:cNvSpPr/>
          <p:nvPr/>
        </p:nvSpPr>
        <p:spPr>
          <a:xfrm>
            <a:off x="5489700" y="5521550"/>
            <a:ext cx="1517400" cy="462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Modifier</a:t>
            </a:r>
            <a:endParaRPr/>
          </a:p>
        </p:txBody>
      </p:sp>
      <p:sp>
        <p:nvSpPr>
          <p:cNvPr id="259" name="Google Shape;259;g6c085c9225_1_16"/>
          <p:cNvSpPr txBox="1"/>
          <p:nvPr/>
        </p:nvSpPr>
        <p:spPr>
          <a:xfrm>
            <a:off x="271463" y="719666"/>
            <a:ext cx="23622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/>
              </a:rPr>
              <a:t>Liste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Pannes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/>
              </a:rPr>
              <a:t>Interventions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Calibri"/>
                <a:ea typeface="Calibri"/>
                <a:cs typeface="Calibri"/>
                <a:sym typeface="Calibri"/>
              </a:rPr>
              <a:t>Solutions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" name="Google Shape;264;g7aaaa11059_0_82"/>
          <p:cNvGraphicFramePr/>
          <p:nvPr/>
        </p:nvGraphicFramePr>
        <p:xfrm>
          <a:off x="2505250" y="14155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{9B51C2FE-ACBF-4187-8241-5D29C7EB97B1}</a:tableStyleId>
              </a:tblPr>
              <a:tblGrid>
                <a:gridCol w="4500475"/>
                <a:gridCol w="4500475"/>
              </a:tblGrid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Nom solution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Nettoyage moteur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Intervention associée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r-FR" sz="1800" u="sng">
                          <a:solidFill>
                            <a:schemeClr val="hlink"/>
                          </a:solidFill>
                          <a:hlinkClick action="ppaction://hlinksldjump" r:id="rId3"/>
                        </a:rPr>
                        <a:t>Nettoyage moteur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Matériel associé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Pompe 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Panne associée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Panne moteur pompe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Description solution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5" name="Google Shape;265;g7aaaa11059_0_82"/>
          <p:cNvSpPr/>
          <p:nvPr/>
        </p:nvSpPr>
        <p:spPr>
          <a:xfrm>
            <a:off x="5489700" y="5521550"/>
            <a:ext cx="1517400" cy="462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Modifier</a:t>
            </a:r>
            <a:endParaRPr/>
          </a:p>
        </p:txBody>
      </p:sp>
      <p:sp>
        <p:nvSpPr>
          <p:cNvPr id="266" name="Google Shape;266;g7aaaa11059_0_82"/>
          <p:cNvSpPr txBox="1"/>
          <p:nvPr/>
        </p:nvSpPr>
        <p:spPr>
          <a:xfrm>
            <a:off x="271463" y="719666"/>
            <a:ext cx="23622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Liste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/>
              </a:rPr>
              <a:t>Pannes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7"/>
              </a:rPr>
              <a:t>Interventions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8"/>
              </a:rPr>
              <a:t>Solutions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3"/>
          <p:cNvGraphicFramePr/>
          <p:nvPr/>
        </p:nvGraphicFramePr>
        <p:xfrm>
          <a:off x="2086450" y="809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{9B51C2FE-ACBF-4187-8241-5D29C7EB97B1}</a:tableStyleId>
              </a:tblPr>
              <a:tblGrid>
                <a:gridCol w="4628750"/>
                <a:gridCol w="4628750"/>
              </a:tblGrid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Libellé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Pompe 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Réf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Po_03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sng">
                          <a:solidFill>
                            <a:schemeClr val="hlink"/>
                          </a:solidFill>
                          <a:hlinkClick action="ppaction://hlinksldjump" r:id="rId3"/>
                        </a:rPr>
                        <a:t>Nombre de pannes de ce matériel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6" name="Google Shape;96;p3">
            <a:hlinkClick action="ppaction://hlinksldjump" r:id="rId4"/>
          </p:cNvPr>
          <p:cNvSpPr/>
          <p:nvPr/>
        </p:nvSpPr>
        <p:spPr>
          <a:xfrm>
            <a:off x="4132475" y="5924787"/>
            <a:ext cx="1914600" cy="485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Déclarer une panne</a:t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8722975" y="5947875"/>
            <a:ext cx="1517400" cy="462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Modifier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74113" y="760916"/>
            <a:ext cx="23622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Equipements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Liste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/>
              </a:rPr>
              <a:t>Pannes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7"/>
              </a:rPr>
              <a:t>Interventions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8"/>
              </a:rPr>
              <a:t>Solutions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g6c085c9225_0_13"/>
          <p:cNvGraphicFramePr/>
          <p:nvPr/>
        </p:nvGraphicFramePr>
        <p:xfrm>
          <a:off x="1706500" y="1060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{9B51C2FE-ACBF-4187-8241-5D29C7EB97B1}</a:tableStyleId>
              </a:tblPr>
              <a:tblGrid>
                <a:gridCol w="4823650"/>
                <a:gridCol w="4823650"/>
              </a:tblGrid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Nom panne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>
                          <a:solidFill>
                            <a:srgbClr val="FFFFFF"/>
                          </a:solidFill>
                        </a:rPr>
                        <a:t>Encrassement moteur pompe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Matériel concerné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Pompe 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Date de déclaration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05/12/2019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Etat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En attente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Nombre d’interventions pour cette panne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4" name="Google Shape;104;g6c085c9225_0_13">
            <a:hlinkClick action="ppaction://hlinksldjump" r:id="rId3"/>
          </p:cNvPr>
          <p:cNvSpPr/>
          <p:nvPr/>
        </p:nvSpPr>
        <p:spPr>
          <a:xfrm>
            <a:off x="2582975" y="4883823"/>
            <a:ext cx="1914600" cy="57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Programmer une intervention</a:t>
            </a:r>
            <a:endParaRPr/>
          </a:p>
        </p:txBody>
      </p:sp>
      <p:sp>
        <p:nvSpPr>
          <p:cNvPr id="105" name="Google Shape;105;g6c085c9225_0_13"/>
          <p:cNvSpPr/>
          <p:nvPr/>
        </p:nvSpPr>
        <p:spPr>
          <a:xfrm>
            <a:off x="8385125" y="5028175"/>
            <a:ext cx="2331000" cy="62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Demande d’un intervenant extérieur</a:t>
            </a:r>
            <a:endParaRPr/>
          </a:p>
        </p:txBody>
      </p:sp>
      <p:sp>
        <p:nvSpPr>
          <p:cNvPr id="106" name="Google Shape;106;g6c085c9225_0_13"/>
          <p:cNvSpPr/>
          <p:nvPr/>
        </p:nvSpPr>
        <p:spPr>
          <a:xfrm>
            <a:off x="5594925" y="5028175"/>
            <a:ext cx="1517400" cy="462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Modifier</a:t>
            </a:r>
            <a:endParaRPr/>
          </a:p>
        </p:txBody>
      </p:sp>
      <p:sp>
        <p:nvSpPr>
          <p:cNvPr id="107" name="Google Shape;107;g6c085c9225_0_13"/>
          <p:cNvSpPr txBox="1"/>
          <p:nvPr/>
        </p:nvSpPr>
        <p:spPr>
          <a:xfrm>
            <a:off x="271463" y="719666"/>
            <a:ext cx="23622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/>
              </a:rPr>
              <a:t>Liste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Pannes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/>
              </a:rPr>
              <a:t>Interventions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7"/>
              </a:rPr>
              <a:t>Solutions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>
            <a:hlinkClick action="ppaction://hlinksldjump" r:id="rId3"/>
          </p:cNvPr>
          <p:cNvSpPr/>
          <p:nvPr/>
        </p:nvSpPr>
        <p:spPr>
          <a:xfrm>
            <a:off x="2582975" y="4883823"/>
            <a:ext cx="1914600" cy="57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Programmer une intervention</a:t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8385125" y="5028175"/>
            <a:ext cx="2331000" cy="62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Demande d’un intervenant extérieur</a:t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>
            <a:off x="5594925" y="5028175"/>
            <a:ext cx="1517400" cy="462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Modifier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271463" y="719666"/>
            <a:ext cx="23622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/>
              </a:rPr>
              <a:t>Liste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Pannes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Interventions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/>
              </a:rPr>
              <a:t>Solutions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1927775" y="1236325"/>
            <a:ext cx="1517400" cy="40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Trier par matériel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>
            <a:hlinkClick action="ppaction://hlinksldjump" r:id="rId7"/>
          </p:cNvPr>
          <p:cNvSpPr/>
          <p:nvPr/>
        </p:nvSpPr>
        <p:spPr>
          <a:xfrm>
            <a:off x="3445125" y="1236325"/>
            <a:ext cx="740100" cy="404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>
            <a:hlinkClick action="ppaction://hlinksldjump" r:id="rId8"/>
          </p:cNvPr>
          <p:cNvSpPr/>
          <p:nvPr/>
        </p:nvSpPr>
        <p:spPr>
          <a:xfrm rot="10800000">
            <a:off x="3548775" y="1305475"/>
            <a:ext cx="532800" cy="2664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4"/>
          <p:cNvGraphicFramePr/>
          <p:nvPr/>
        </p:nvGraphicFramePr>
        <p:xfrm>
          <a:off x="17065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{9B51C2FE-ACBF-4187-8241-5D29C7EB97B1}</a:tableStyleId>
              </a:tblPr>
              <a:tblGrid>
                <a:gridCol w="2846550"/>
                <a:gridCol w="2537250"/>
                <a:gridCol w="2145100"/>
                <a:gridCol w="2145100"/>
              </a:tblGrid>
              <a:tr h="59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Matériel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N</a:t>
                      </a:r>
                      <a:r>
                        <a:rPr lang="fr-FR" sz="1800"/>
                        <a:t>om panne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Etat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Date de déclaration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Pompe 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sng">
                          <a:solidFill>
                            <a:schemeClr val="hlink"/>
                          </a:solidFill>
                          <a:hlinkClick action="ppaction://hlinksldjump" r:id="rId9"/>
                        </a:rPr>
                        <a:t>Encrassement moteur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En attente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05/12/2019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Pompe 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/>
                        <a:t>Encrassement moteur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Résolu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20/11/2019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8EBF5"/>
                    </a:solidFill>
                  </a:tcPr>
                </a:tc>
              </a:tr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Spectro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Cuve cassée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En attente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23/10/2019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20" name="Google Shape;120;p4"/>
          <p:cNvGrpSpPr/>
          <p:nvPr/>
        </p:nvGrpSpPr>
        <p:grpSpPr>
          <a:xfrm>
            <a:off x="9395474" y="1236325"/>
            <a:ext cx="1770744" cy="404700"/>
            <a:chOff x="2913200" y="1070600"/>
            <a:chExt cx="2257450" cy="404700"/>
          </a:xfrm>
        </p:grpSpPr>
        <p:sp>
          <p:nvSpPr>
            <p:cNvPr id="121" name="Google Shape;121;p4"/>
            <p:cNvSpPr txBox="1"/>
            <p:nvPr/>
          </p:nvSpPr>
          <p:spPr>
            <a:xfrm>
              <a:off x="2913200" y="1070600"/>
              <a:ext cx="1517400" cy="404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latin typeface="Calibri"/>
                  <a:ea typeface="Calibri"/>
                  <a:cs typeface="Calibri"/>
                  <a:sym typeface="Calibri"/>
                </a:rPr>
                <a:t>Trier par date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4"/>
            <p:cNvGrpSpPr/>
            <p:nvPr/>
          </p:nvGrpSpPr>
          <p:grpSpPr>
            <a:xfrm>
              <a:off x="4430550" y="1070600"/>
              <a:ext cx="740100" cy="404700"/>
              <a:chOff x="10469550" y="3710225"/>
              <a:chExt cx="740100" cy="404700"/>
            </a:xfrm>
          </p:grpSpPr>
          <p:sp>
            <p:nvSpPr>
              <p:cNvPr id="123" name="Google Shape;123;p4"/>
              <p:cNvSpPr/>
              <p:nvPr/>
            </p:nvSpPr>
            <p:spPr>
              <a:xfrm>
                <a:off x="10469550" y="3710225"/>
                <a:ext cx="740100" cy="4047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 rot="10800000">
                <a:off x="10573200" y="3779375"/>
                <a:ext cx="532800" cy="2664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5" name="Google Shape;125;p4"/>
          <p:cNvGrpSpPr/>
          <p:nvPr/>
        </p:nvGrpSpPr>
        <p:grpSpPr>
          <a:xfrm>
            <a:off x="7332929" y="1236325"/>
            <a:ext cx="1762391" cy="404700"/>
            <a:chOff x="2913200" y="1070600"/>
            <a:chExt cx="2257450" cy="404700"/>
          </a:xfrm>
        </p:grpSpPr>
        <p:sp>
          <p:nvSpPr>
            <p:cNvPr id="126" name="Google Shape;126;p4"/>
            <p:cNvSpPr txBox="1"/>
            <p:nvPr/>
          </p:nvSpPr>
          <p:spPr>
            <a:xfrm>
              <a:off x="2913200" y="1070600"/>
              <a:ext cx="1517400" cy="404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latin typeface="Calibri"/>
                  <a:ea typeface="Calibri"/>
                  <a:cs typeface="Calibri"/>
                  <a:sym typeface="Calibri"/>
                </a:rPr>
                <a:t>Trier par état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" name="Google Shape;127;p4"/>
            <p:cNvGrpSpPr/>
            <p:nvPr/>
          </p:nvGrpSpPr>
          <p:grpSpPr>
            <a:xfrm>
              <a:off x="4430550" y="1070600"/>
              <a:ext cx="740100" cy="404700"/>
              <a:chOff x="10469550" y="3710225"/>
              <a:chExt cx="740100" cy="404700"/>
            </a:xfrm>
          </p:grpSpPr>
          <p:sp>
            <p:nvSpPr>
              <p:cNvPr id="128" name="Google Shape;128;p4"/>
              <p:cNvSpPr/>
              <p:nvPr/>
            </p:nvSpPr>
            <p:spPr>
              <a:xfrm>
                <a:off x="10469550" y="3710225"/>
                <a:ext cx="740100" cy="4047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 rot="10800000">
                <a:off x="10573200" y="3779375"/>
                <a:ext cx="532800" cy="2664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aaaa11059_0_115">
            <a:hlinkClick action="ppaction://hlinksldjump" r:id="rId3"/>
          </p:cNvPr>
          <p:cNvSpPr/>
          <p:nvPr/>
        </p:nvSpPr>
        <p:spPr>
          <a:xfrm>
            <a:off x="2582975" y="4883823"/>
            <a:ext cx="1914600" cy="57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Programmer une intervention</a:t>
            </a:r>
            <a:endParaRPr/>
          </a:p>
        </p:txBody>
      </p:sp>
      <p:sp>
        <p:nvSpPr>
          <p:cNvPr id="135" name="Google Shape;135;g7aaaa11059_0_115"/>
          <p:cNvSpPr/>
          <p:nvPr/>
        </p:nvSpPr>
        <p:spPr>
          <a:xfrm>
            <a:off x="8385125" y="5028175"/>
            <a:ext cx="2331000" cy="62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Demande d’un intervenant extérieur</a:t>
            </a:r>
            <a:endParaRPr/>
          </a:p>
        </p:txBody>
      </p:sp>
      <p:sp>
        <p:nvSpPr>
          <p:cNvPr id="136" name="Google Shape;136;g7aaaa11059_0_115"/>
          <p:cNvSpPr/>
          <p:nvPr/>
        </p:nvSpPr>
        <p:spPr>
          <a:xfrm>
            <a:off x="5594925" y="5028175"/>
            <a:ext cx="1517400" cy="462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Modifier</a:t>
            </a:r>
            <a:endParaRPr/>
          </a:p>
        </p:txBody>
      </p:sp>
      <p:sp>
        <p:nvSpPr>
          <p:cNvPr id="137" name="Google Shape;137;g7aaaa11059_0_115"/>
          <p:cNvSpPr txBox="1"/>
          <p:nvPr/>
        </p:nvSpPr>
        <p:spPr>
          <a:xfrm>
            <a:off x="271463" y="719666"/>
            <a:ext cx="23622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/>
              </a:rPr>
              <a:t>Liste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Pannes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Interventions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/>
              </a:rPr>
              <a:t>Solutions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g7aaaa11059_0_115"/>
          <p:cNvGrpSpPr/>
          <p:nvPr/>
        </p:nvGrpSpPr>
        <p:grpSpPr>
          <a:xfrm>
            <a:off x="1927775" y="1236325"/>
            <a:ext cx="2257450" cy="404700"/>
            <a:chOff x="2913200" y="1070600"/>
            <a:chExt cx="2257450" cy="404700"/>
          </a:xfrm>
        </p:grpSpPr>
        <p:sp>
          <p:nvSpPr>
            <p:cNvPr id="139" name="Google Shape;139;g7aaaa11059_0_115"/>
            <p:cNvSpPr txBox="1"/>
            <p:nvPr/>
          </p:nvSpPr>
          <p:spPr>
            <a:xfrm>
              <a:off x="2913200" y="1070600"/>
              <a:ext cx="1517400" cy="404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latin typeface="Calibri"/>
                  <a:ea typeface="Calibri"/>
                  <a:cs typeface="Calibri"/>
                  <a:sym typeface="Calibri"/>
                </a:rPr>
                <a:t>Trier par matériel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0" name="Google Shape;140;g7aaaa11059_0_115"/>
            <p:cNvGrpSpPr/>
            <p:nvPr/>
          </p:nvGrpSpPr>
          <p:grpSpPr>
            <a:xfrm>
              <a:off x="4430550" y="1070600"/>
              <a:ext cx="740100" cy="404700"/>
              <a:chOff x="10469550" y="3710225"/>
              <a:chExt cx="740100" cy="404700"/>
            </a:xfrm>
          </p:grpSpPr>
          <p:sp>
            <p:nvSpPr>
              <p:cNvPr id="141" name="Google Shape;141;g7aaaa11059_0_115"/>
              <p:cNvSpPr/>
              <p:nvPr/>
            </p:nvSpPr>
            <p:spPr>
              <a:xfrm>
                <a:off x="10469550" y="3710225"/>
                <a:ext cx="740100" cy="4047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g7aaaa11059_0_115"/>
              <p:cNvSpPr/>
              <p:nvPr/>
            </p:nvSpPr>
            <p:spPr>
              <a:xfrm rot="10800000">
                <a:off x="10573200" y="3779375"/>
                <a:ext cx="532800" cy="2664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aphicFrame>
        <p:nvGraphicFramePr>
          <p:cNvPr id="143" name="Google Shape;143;g7aaaa11059_0_115"/>
          <p:cNvGraphicFramePr/>
          <p:nvPr/>
        </p:nvGraphicFramePr>
        <p:xfrm>
          <a:off x="17065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{9B51C2FE-ACBF-4187-8241-5D29C7EB97B1}</a:tableStyleId>
              </a:tblPr>
              <a:tblGrid>
                <a:gridCol w="2846550"/>
                <a:gridCol w="2537250"/>
                <a:gridCol w="2145100"/>
                <a:gridCol w="2145100"/>
              </a:tblGrid>
              <a:tr h="59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Matériel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Description / nom panne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Etat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Date de déclaration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Pompe 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sng">
                          <a:solidFill>
                            <a:schemeClr val="hlink"/>
                          </a:solidFill>
                          <a:hlinkClick action="ppaction://hlinksldjump" r:id="rId7"/>
                        </a:rPr>
                        <a:t>Encrassement moteur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En attente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05/12/2019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Pompe 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Encrassement moteur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Résolu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20/11/2019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8EBF5"/>
                    </a:solidFill>
                  </a:tcPr>
                </a:tc>
              </a:tr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Spectro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Cuve cassée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En attente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23/10/2019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44" name="Google Shape;144;g7aaaa11059_0_115"/>
          <p:cNvGrpSpPr/>
          <p:nvPr/>
        </p:nvGrpSpPr>
        <p:grpSpPr>
          <a:xfrm>
            <a:off x="9395474" y="1236325"/>
            <a:ext cx="1770744" cy="404700"/>
            <a:chOff x="2913200" y="1070600"/>
            <a:chExt cx="2257450" cy="404700"/>
          </a:xfrm>
        </p:grpSpPr>
        <p:sp>
          <p:nvSpPr>
            <p:cNvPr id="145" name="Google Shape;145;g7aaaa11059_0_115"/>
            <p:cNvSpPr txBox="1"/>
            <p:nvPr/>
          </p:nvSpPr>
          <p:spPr>
            <a:xfrm>
              <a:off x="2913200" y="1070600"/>
              <a:ext cx="1517400" cy="404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latin typeface="Calibri"/>
                  <a:ea typeface="Calibri"/>
                  <a:cs typeface="Calibri"/>
                  <a:sym typeface="Calibri"/>
                </a:rPr>
                <a:t>Trier par date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" name="Google Shape;146;g7aaaa11059_0_115"/>
            <p:cNvGrpSpPr/>
            <p:nvPr/>
          </p:nvGrpSpPr>
          <p:grpSpPr>
            <a:xfrm>
              <a:off x="4430550" y="1070600"/>
              <a:ext cx="740100" cy="404700"/>
              <a:chOff x="10469550" y="3710225"/>
              <a:chExt cx="740100" cy="404700"/>
            </a:xfrm>
          </p:grpSpPr>
          <p:sp>
            <p:nvSpPr>
              <p:cNvPr id="147" name="Google Shape;147;g7aaaa11059_0_115"/>
              <p:cNvSpPr/>
              <p:nvPr/>
            </p:nvSpPr>
            <p:spPr>
              <a:xfrm>
                <a:off x="10469550" y="3710225"/>
                <a:ext cx="740100" cy="4047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g7aaaa11059_0_115"/>
              <p:cNvSpPr/>
              <p:nvPr/>
            </p:nvSpPr>
            <p:spPr>
              <a:xfrm rot="10800000">
                <a:off x="10573200" y="3779375"/>
                <a:ext cx="532800" cy="2664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" name="Google Shape;149;g7aaaa11059_0_115"/>
          <p:cNvGrpSpPr/>
          <p:nvPr/>
        </p:nvGrpSpPr>
        <p:grpSpPr>
          <a:xfrm>
            <a:off x="7332929" y="1236325"/>
            <a:ext cx="1762391" cy="404700"/>
            <a:chOff x="2913200" y="1070600"/>
            <a:chExt cx="2257450" cy="404700"/>
          </a:xfrm>
        </p:grpSpPr>
        <p:sp>
          <p:nvSpPr>
            <p:cNvPr id="150" name="Google Shape;150;g7aaaa11059_0_115"/>
            <p:cNvSpPr txBox="1"/>
            <p:nvPr/>
          </p:nvSpPr>
          <p:spPr>
            <a:xfrm>
              <a:off x="2913200" y="1070600"/>
              <a:ext cx="1517400" cy="404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latin typeface="Calibri"/>
                  <a:ea typeface="Calibri"/>
                  <a:cs typeface="Calibri"/>
                  <a:sym typeface="Calibri"/>
                </a:rPr>
                <a:t>Trier par état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" name="Google Shape;151;g7aaaa11059_0_115"/>
            <p:cNvGrpSpPr/>
            <p:nvPr/>
          </p:nvGrpSpPr>
          <p:grpSpPr>
            <a:xfrm>
              <a:off x="4430550" y="1070600"/>
              <a:ext cx="740100" cy="404700"/>
              <a:chOff x="10469550" y="3710225"/>
              <a:chExt cx="740100" cy="404700"/>
            </a:xfrm>
          </p:grpSpPr>
          <p:sp>
            <p:nvSpPr>
              <p:cNvPr id="152" name="Google Shape;152;g7aaaa11059_0_115"/>
              <p:cNvSpPr/>
              <p:nvPr/>
            </p:nvSpPr>
            <p:spPr>
              <a:xfrm>
                <a:off x="10469550" y="3710225"/>
                <a:ext cx="740100" cy="4047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g7aaaa11059_0_115"/>
              <p:cNvSpPr/>
              <p:nvPr/>
            </p:nvSpPr>
            <p:spPr>
              <a:xfrm rot="10800000">
                <a:off x="10573200" y="3779375"/>
                <a:ext cx="532800" cy="2664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aphicFrame>
        <p:nvGraphicFramePr>
          <p:cNvPr id="154" name="Google Shape;154;g7aaaa11059_0_115"/>
          <p:cNvGraphicFramePr/>
          <p:nvPr/>
        </p:nvGraphicFramePr>
        <p:xfrm>
          <a:off x="1927775" y="164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{D8D4E35F-E2B1-48C4-BED8-D2BCB1693F72}</a:tableStyleId>
              </a:tblPr>
              <a:tblGrid>
                <a:gridCol w="225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u="sng">
                          <a:solidFill>
                            <a:schemeClr val="hlink"/>
                          </a:solidFill>
                          <a:hlinkClick action="ppaction://hlinksldjump" r:id="rId8"/>
                        </a:rPr>
                        <a:t>Pompe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Spectro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Étuve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085c9225_0_0">
            <a:hlinkClick action="ppaction://hlinksldjump" r:id="rId3"/>
          </p:cNvPr>
          <p:cNvSpPr/>
          <p:nvPr/>
        </p:nvSpPr>
        <p:spPr>
          <a:xfrm>
            <a:off x="2582975" y="4883823"/>
            <a:ext cx="1914600" cy="57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Programmer une intervention</a:t>
            </a:r>
            <a:endParaRPr/>
          </a:p>
        </p:txBody>
      </p:sp>
      <p:sp>
        <p:nvSpPr>
          <p:cNvPr id="160" name="Google Shape;160;g6c085c9225_0_0"/>
          <p:cNvSpPr/>
          <p:nvPr/>
        </p:nvSpPr>
        <p:spPr>
          <a:xfrm>
            <a:off x="8385125" y="5028175"/>
            <a:ext cx="2331000" cy="62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Demande d’un intervenant extérieur</a:t>
            </a:r>
            <a:endParaRPr/>
          </a:p>
        </p:txBody>
      </p:sp>
      <p:sp>
        <p:nvSpPr>
          <p:cNvPr id="161" name="Google Shape;161;g6c085c9225_0_0"/>
          <p:cNvSpPr/>
          <p:nvPr/>
        </p:nvSpPr>
        <p:spPr>
          <a:xfrm>
            <a:off x="5594925" y="5028175"/>
            <a:ext cx="1517400" cy="462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Modifier</a:t>
            </a:r>
            <a:endParaRPr/>
          </a:p>
        </p:txBody>
      </p:sp>
      <p:sp>
        <p:nvSpPr>
          <p:cNvPr id="162" name="Google Shape;162;g6c085c9225_0_0"/>
          <p:cNvSpPr txBox="1"/>
          <p:nvPr/>
        </p:nvSpPr>
        <p:spPr>
          <a:xfrm>
            <a:off x="271463" y="719666"/>
            <a:ext cx="23622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/>
              </a:rPr>
              <a:t>Liste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Pannes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Interventions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/>
              </a:rPr>
              <a:t>Solutions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g6c085c9225_0_0"/>
          <p:cNvGrpSpPr/>
          <p:nvPr/>
        </p:nvGrpSpPr>
        <p:grpSpPr>
          <a:xfrm>
            <a:off x="1944825" y="1236325"/>
            <a:ext cx="2257450" cy="404700"/>
            <a:chOff x="2913200" y="1070600"/>
            <a:chExt cx="2257450" cy="404700"/>
          </a:xfrm>
        </p:grpSpPr>
        <p:sp>
          <p:nvSpPr>
            <p:cNvPr id="164" name="Google Shape;164;g6c085c9225_0_0"/>
            <p:cNvSpPr txBox="1"/>
            <p:nvPr/>
          </p:nvSpPr>
          <p:spPr>
            <a:xfrm>
              <a:off x="2913200" y="1070600"/>
              <a:ext cx="1517400" cy="404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latin typeface="Calibri"/>
                  <a:ea typeface="Calibri"/>
                  <a:cs typeface="Calibri"/>
                  <a:sym typeface="Calibri"/>
                </a:rPr>
                <a:t>Pompe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5" name="Google Shape;165;g6c085c9225_0_0"/>
            <p:cNvGrpSpPr/>
            <p:nvPr/>
          </p:nvGrpSpPr>
          <p:grpSpPr>
            <a:xfrm>
              <a:off x="4430550" y="1070600"/>
              <a:ext cx="740100" cy="404700"/>
              <a:chOff x="10469550" y="3710225"/>
              <a:chExt cx="740100" cy="404700"/>
            </a:xfrm>
          </p:grpSpPr>
          <p:sp>
            <p:nvSpPr>
              <p:cNvPr id="166" name="Google Shape;166;g6c085c9225_0_0"/>
              <p:cNvSpPr/>
              <p:nvPr/>
            </p:nvSpPr>
            <p:spPr>
              <a:xfrm>
                <a:off x="10469550" y="3710225"/>
                <a:ext cx="740100" cy="4047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g6c085c9225_0_0"/>
              <p:cNvSpPr/>
              <p:nvPr/>
            </p:nvSpPr>
            <p:spPr>
              <a:xfrm rot="10800000">
                <a:off x="10573200" y="3779375"/>
                <a:ext cx="532800" cy="2664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aphicFrame>
        <p:nvGraphicFramePr>
          <p:cNvPr id="168" name="Google Shape;168;g6c085c9225_0_0"/>
          <p:cNvGraphicFramePr/>
          <p:nvPr/>
        </p:nvGraphicFramePr>
        <p:xfrm>
          <a:off x="17065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{9B51C2FE-ACBF-4187-8241-5D29C7EB97B1}</a:tableStyleId>
              </a:tblPr>
              <a:tblGrid>
                <a:gridCol w="2846550"/>
                <a:gridCol w="2537250"/>
                <a:gridCol w="2145100"/>
                <a:gridCol w="2145100"/>
              </a:tblGrid>
              <a:tr h="59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Matériel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Description / nom panne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Etat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Date de déclaration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Pompe 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sng">
                          <a:solidFill>
                            <a:schemeClr val="hlink"/>
                          </a:solidFill>
                          <a:hlinkClick action="ppaction://hlinksldjump" r:id="rId7"/>
                        </a:rPr>
                        <a:t>Encrassement moteur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En attente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05/12/2019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Pompe 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Encrassement moteur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Résolu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20/11/2019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8EBF5"/>
                    </a:solidFill>
                  </a:tcPr>
                </a:tc>
              </a:tr>
            </a:tbl>
          </a:graphicData>
        </a:graphic>
      </p:graphicFrame>
      <p:grpSp>
        <p:nvGrpSpPr>
          <p:cNvPr id="169" name="Google Shape;169;g6c085c9225_0_0"/>
          <p:cNvGrpSpPr/>
          <p:nvPr/>
        </p:nvGrpSpPr>
        <p:grpSpPr>
          <a:xfrm>
            <a:off x="9395474" y="1236325"/>
            <a:ext cx="1770744" cy="404700"/>
            <a:chOff x="2913200" y="1070600"/>
            <a:chExt cx="2257450" cy="404700"/>
          </a:xfrm>
        </p:grpSpPr>
        <p:sp>
          <p:nvSpPr>
            <p:cNvPr id="170" name="Google Shape;170;g6c085c9225_0_0"/>
            <p:cNvSpPr txBox="1"/>
            <p:nvPr/>
          </p:nvSpPr>
          <p:spPr>
            <a:xfrm>
              <a:off x="2913200" y="1070600"/>
              <a:ext cx="1517400" cy="404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latin typeface="Calibri"/>
                  <a:ea typeface="Calibri"/>
                  <a:cs typeface="Calibri"/>
                  <a:sym typeface="Calibri"/>
                </a:rPr>
                <a:t>Trier par date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" name="Google Shape;171;g6c085c9225_0_0"/>
            <p:cNvGrpSpPr/>
            <p:nvPr/>
          </p:nvGrpSpPr>
          <p:grpSpPr>
            <a:xfrm>
              <a:off x="4430550" y="1070600"/>
              <a:ext cx="740100" cy="404700"/>
              <a:chOff x="10469550" y="3710225"/>
              <a:chExt cx="740100" cy="404700"/>
            </a:xfrm>
          </p:grpSpPr>
          <p:sp>
            <p:nvSpPr>
              <p:cNvPr id="172" name="Google Shape;172;g6c085c9225_0_0"/>
              <p:cNvSpPr/>
              <p:nvPr/>
            </p:nvSpPr>
            <p:spPr>
              <a:xfrm>
                <a:off x="10469550" y="3710225"/>
                <a:ext cx="740100" cy="4047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g6c085c9225_0_0"/>
              <p:cNvSpPr/>
              <p:nvPr/>
            </p:nvSpPr>
            <p:spPr>
              <a:xfrm rot="10800000">
                <a:off x="10573200" y="3779375"/>
                <a:ext cx="532800" cy="2664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4" name="Google Shape;174;g6c085c9225_0_0"/>
          <p:cNvGrpSpPr/>
          <p:nvPr/>
        </p:nvGrpSpPr>
        <p:grpSpPr>
          <a:xfrm>
            <a:off x="7332929" y="1236325"/>
            <a:ext cx="1762391" cy="404700"/>
            <a:chOff x="2913200" y="1070600"/>
            <a:chExt cx="2257450" cy="404700"/>
          </a:xfrm>
        </p:grpSpPr>
        <p:sp>
          <p:nvSpPr>
            <p:cNvPr id="175" name="Google Shape;175;g6c085c9225_0_0"/>
            <p:cNvSpPr txBox="1"/>
            <p:nvPr/>
          </p:nvSpPr>
          <p:spPr>
            <a:xfrm>
              <a:off x="2913200" y="1070600"/>
              <a:ext cx="1517400" cy="404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>
                  <a:latin typeface="Calibri"/>
                  <a:ea typeface="Calibri"/>
                  <a:cs typeface="Calibri"/>
                  <a:sym typeface="Calibri"/>
                </a:rPr>
                <a:t>Trier par état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6" name="Google Shape;176;g6c085c9225_0_0"/>
            <p:cNvGrpSpPr/>
            <p:nvPr/>
          </p:nvGrpSpPr>
          <p:grpSpPr>
            <a:xfrm>
              <a:off x="4430550" y="1070600"/>
              <a:ext cx="740100" cy="404700"/>
              <a:chOff x="10469550" y="3710225"/>
              <a:chExt cx="740100" cy="404700"/>
            </a:xfrm>
          </p:grpSpPr>
          <p:sp>
            <p:nvSpPr>
              <p:cNvPr id="177" name="Google Shape;177;g6c085c9225_0_0"/>
              <p:cNvSpPr/>
              <p:nvPr/>
            </p:nvSpPr>
            <p:spPr>
              <a:xfrm>
                <a:off x="10469550" y="3710225"/>
                <a:ext cx="740100" cy="4047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g6c085c9225_0_0"/>
              <p:cNvSpPr/>
              <p:nvPr/>
            </p:nvSpPr>
            <p:spPr>
              <a:xfrm rot="10800000">
                <a:off x="10573200" y="3779375"/>
                <a:ext cx="532800" cy="266400"/>
              </a:xfrm>
              <a:prstGeom prst="triangle">
                <a:avLst>
                  <a:gd fmla="val 50000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aaaa11059_0_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Nature de l’intervention</a:t>
            </a:r>
            <a:endParaRPr/>
          </a:p>
        </p:txBody>
      </p:sp>
      <p:sp>
        <p:nvSpPr>
          <p:cNvPr id="184" name="Google Shape;184;g7aaaa11059_0_35">
            <a:hlinkClick action="ppaction://hlinksldjump" r:id="rId3"/>
          </p:cNvPr>
          <p:cNvSpPr/>
          <p:nvPr/>
        </p:nvSpPr>
        <p:spPr>
          <a:xfrm>
            <a:off x="7303550" y="4607975"/>
            <a:ext cx="2331000" cy="62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Maintenance Préventive</a:t>
            </a:r>
            <a:endParaRPr/>
          </a:p>
        </p:txBody>
      </p:sp>
      <p:sp>
        <p:nvSpPr>
          <p:cNvPr id="185" name="Google Shape;185;g7aaaa11059_0_35">
            <a:hlinkClick action="ppaction://hlinksldjump" r:id="rId4"/>
          </p:cNvPr>
          <p:cNvSpPr/>
          <p:nvPr/>
        </p:nvSpPr>
        <p:spPr>
          <a:xfrm>
            <a:off x="2422300" y="4607975"/>
            <a:ext cx="2331000" cy="62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Panne</a:t>
            </a:r>
            <a:endParaRPr/>
          </a:p>
        </p:txBody>
      </p:sp>
      <p:sp>
        <p:nvSpPr>
          <p:cNvPr id="186" name="Google Shape;186;g7aaaa11059_0_35"/>
          <p:cNvSpPr txBox="1"/>
          <p:nvPr/>
        </p:nvSpPr>
        <p:spPr>
          <a:xfrm>
            <a:off x="271463" y="719666"/>
            <a:ext cx="23622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Liste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/>
              </a:rPr>
              <a:t>Pannes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7"/>
              </a:rPr>
              <a:t>Interventions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8"/>
              </a:rPr>
              <a:t>Solutions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g6c085c9225_1_2"/>
          <p:cNvGraphicFramePr/>
          <p:nvPr/>
        </p:nvGraphicFramePr>
        <p:xfrm>
          <a:off x="1903850" y="4155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{9B51C2FE-ACBF-4187-8241-5D29C7EB97B1}</a:tableStyleId>
              </a:tblPr>
              <a:tblGrid>
                <a:gridCol w="4724975"/>
                <a:gridCol w="4724975"/>
              </a:tblGrid>
              <a:tr h="50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N</a:t>
                      </a:r>
                      <a:r>
                        <a:rPr lang="fr-FR" sz="1800"/>
                        <a:t>om intervention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Nettoyage moteur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Panne concernée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Panne moteur pompe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Matériel concerné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Pompe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Date de début</a:t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Durée</a:t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Avancement actuel / résultat</a:t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Intervention extérieure ? (Oui / Non)</a:t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Intervenant interne</a:t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(Solution associée)</a:t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92" name="Google Shape;192;g6c085c9225_1_2">
            <a:hlinkClick action="ppaction://hlinksldjump" r:id="rId3"/>
          </p:cNvPr>
          <p:cNvSpPr/>
          <p:nvPr/>
        </p:nvSpPr>
        <p:spPr>
          <a:xfrm>
            <a:off x="3293450" y="5676973"/>
            <a:ext cx="1914600" cy="57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Associer une solution</a:t>
            </a:r>
            <a:endParaRPr/>
          </a:p>
        </p:txBody>
      </p:sp>
      <p:sp>
        <p:nvSpPr>
          <p:cNvPr id="193" name="Google Shape;193;g6c085c9225_1_2"/>
          <p:cNvSpPr/>
          <p:nvPr/>
        </p:nvSpPr>
        <p:spPr>
          <a:xfrm>
            <a:off x="7933600" y="5787975"/>
            <a:ext cx="1517400" cy="462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Modifier</a:t>
            </a:r>
            <a:endParaRPr/>
          </a:p>
        </p:txBody>
      </p:sp>
      <p:sp>
        <p:nvSpPr>
          <p:cNvPr id="194" name="Google Shape;194;g6c085c9225_1_2">
            <a:hlinkClick action="ppaction://hlinksldjump" r:id="rId4"/>
          </p:cNvPr>
          <p:cNvSpPr/>
          <p:nvPr/>
        </p:nvSpPr>
        <p:spPr>
          <a:xfrm>
            <a:off x="10469550" y="3485475"/>
            <a:ext cx="740100" cy="404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6c085c9225_1_2">
            <a:hlinkClick action="ppaction://hlinksldjump" r:id="rId5"/>
          </p:cNvPr>
          <p:cNvSpPr/>
          <p:nvPr/>
        </p:nvSpPr>
        <p:spPr>
          <a:xfrm rot="10800000">
            <a:off x="10573200" y="3554625"/>
            <a:ext cx="532800" cy="2664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6c085c9225_1_2"/>
          <p:cNvSpPr txBox="1"/>
          <p:nvPr/>
        </p:nvSpPr>
        <p:spPr>
          <a:xfrm>
            <a:off x="113600" y="751675"/>
            <a:ext cx="15174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/>
              </a:rPr>
              <a:t>Liste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7"/>
              </a:rPr>
              <a:t>Pannes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8"/>
              </a:rPr>
              <a:t>Interventions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9"/>
              </a:rPr>
              <a:t>Solutions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g6c085c9225_1_2"/>
          <p:cNvGrpSpPr/>
          <p:nvPr/>
        </p:nvGrpSpPr>
        <p:grpSpPr>
          <a:xfrm>
            <a:off x="10469550" y="3970600"/>
            <a:ext cx="740100" cy="404700"/>
            <a:chOff x="10469550" y="4351600"/>
            <a:chExt cx="740100" cy="404700"/>
          </a:xfrm>
        </p:grpSpPr>
        <p:sp>
          <p:nvSpPr>
            <p:cNvPr id="198" name="Google Shape;198;g6c085c9225_1_2"/>
            <p:cNvSpPr/>
            <p:nvPr/>
          </p:nvSpPr>
          <p:spPr>
            <a:xfrm>
              <a:off x="10469550" y="4351600"/>
              <a:ext cx="740100" cy="4047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g6c085c9225_1_2"/>
            <p:cNvSpPr/>
            <p:nvPr/>
          </p:nvSpPr>
          <p:spPr>
            <a:xfrm rot="10800000">
              <a:off x="10573200" y="4420750"/>
              <a:ext cx="532800" cy="266400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aaaa11059_0_165">
            <a:hlinkClick action="ppaction://hlinksldjump" r:id="rId3"/>
          </p:cNvPr>
          <p:cNvSpPr/>
          <p:nvPr/>
        </p:nvSpPr>
        <p:spPr>
          <a:xfrm>
            <a:off x="3293450" y="5676973"/>
            <a:ext cx="1914600" cy="57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Associer une solution</a:t>
            </a:r>
            <a:endParaRPr/>
          </a:p>
        </p:txBody>
      </p:sp>
      <p:sp>
        <p:nvSpPr>
          <p:cNvPr id="205" name="Google Shape;205;g7aaaa11059_0_165"/>
          <p:cNvSpPr/>
          <p:nvPr/>
        </p:nvSpPr>
        <p:spPr>
          <a:xfrm>
            <a:off x="7933600" y="5787975"/>
            <a:ext cx="1517400" cy="462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Modifier</a:t>
            </a:r>
            <a:endParaRPr/>
          </a:p>
        </p:txBody>
      </p:sp>
      <p:sp>
        <p:nvSpPr>
          <p:cNvPr id="206" name="Google Shape;206;g7aaaa11059_0_165"/>
          <p:cNvSpPr txBox="1"/>
          <p:nvPr/>
        </p:nvSpPr>
        <p:spPr>
          <a:xfrm>
            <a:off x="113588" y="751666"/>
            <a:ext cx="23622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/>
              </a:rPr>
              <a:t>Liste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Pannes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/>
              </a:rPr>
              <a:t>Interventions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7"/>
              </a:rPr>
              <a:t>Solutions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7" name="Google Shape;207;g7aaaa11059_0_165"/>
          <p:cNvGraphicFramePr/>
          <p:nvPr/>
        </p:nvGraphicFramePr>
        <p:xfrm>
          <a:off x="1903850" y="4155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{9B51C2FE-ACBF-4187-8241-5D29C7EB97B1}</a:tableStyleId>
              </a:tblPr>
              <a:tblGrid>
                <a:gridCol w="4724975"/>
                <a:gridCol w="4724975"/>
              </a:tblGrid>
              <a:tr h="50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Nom intervention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Nettoyage moteur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Panne concernée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Panne moteur pompe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Matériel concerné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Pompe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Date de début</a:t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Durée</a:t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Avancement actuel / résultat</a:t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Intervention extérieure ? (Oui / Non)</a:t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Intervenant interne</a:t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(Solution associée)</a:t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08" name="Google Shape;208;g7aaaa11059_0_165">
            <a:hlinkClick action="ppaction://hlinksldjump" r:id="rId8"/>
          </p:cNvPr>
          <p:cNvSpPr/>
          <p:nvPr/>
        </p:nvSpPr>
        <p:spPr>
          <a:xfrm>
            <a:off x="10469550" y="3485475"/>
            <a:ext cx="740100" cy="404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7aaaa11059_0_165">
            <a:hlinkClick action="ppaction://hlinksldjump" r:id="rId9"/>
          </p:cNvPr>
          <p:cNvSpPr/>
          <p:nvPr/>
        </p:nvSpPr>
        <p:spPr>
          <a:xfrm rot="10800000">
            <a:off x="10573200" y="3554625"/>
            <a:ext cx="532800" cy="2664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g7aaaa11059_0_165"/>
          <p:cNvGrpSpPr/>
          <p:nvPr/>
        </p:nvGrpSpPr>
        <p:grpSpPr>
          <a:xfrm>
            <a:off x="10469550" y="3970600"/>
            <a:ext cx="740100" cy="404700"/>
            <a:chOff x="10469550" y="4351600"/>
            <a:chExt cx="740100" cy="404700"/>
          </a:xfrm>
        </p:grpSpPr>
        <p:sp>
          <p:nvSpPr>
            <p:cNvPr id="211" name="Google Shape;211;g7aaaa11059_0_165"/>
            <p:cNvSpPr/>
            <p:nvPr/>
          </p:nvSpPr>
          <p:spPr>
            <a:xfrm>
              <a:off x="10469550" y="4351600"/>
              <a:ext cx="740100" cy="4047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g7aaaa11059_0_165"/>
            <p:cNvSpPr/>
            <p:nvPr/>
          </p:nvSpPr>
          <p:spPr>
            <a:xfrm rot="10800000">
              <a:off x="10573200" y="4420750"/>
              <a:ext cx="532800" cy="266400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13" name="Google Shape;213;g7aaaa11059_0_165"/>
          <p:cNvGraphicFramePr/>
          <p:nvPr/>
        </p:nvGraphicFramePr>
        <p:xfrm>
          <a:off x="9692250" y="389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{D8D4E35F-E2B1-48C4-BED8-D2BCB1693F72}</a:tableStyleId>
              </a:tblPr>
              <a:tblGrid>
                <a:gridCol w="151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Résolu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En attente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En cours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Panne définitive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2019-12-05T09:36:45Z</dcterms:created>
  <dc:creator>Axelle Caminade</dc:creator>
</cp:coreProperties>
</file>