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ff14066f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ff14066f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cff14066f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cff14066f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cff14066f6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cff14066f6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ff14066f6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ff14066f6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Monocular Depth Estimation for Endoscopic Applications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Phase 1</a:t>
            </a:r>
            <a:endParaRPr/>
          </a:p>
          <a:p>
            <a:pPr indent="0" lvl="0" marL="0" rtl="0" algn="ctr">
              <a:spcBef>
                <a:spcPts val="0"/>
              </a:spcBef>
              <a:spcAft>
                <a:spcPts val="0"/>
              </a:spcAft>
              <a:buNone/>
            </a:pPr>
            <a:r>
              <a:rPr lang="en"/>
              <a:t>Vicente Lagarrigue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a:t>
            </a:r>
            <a:endParaRPr/>
          </a:p>
        </p:txBody>
      </p:sp>
      <p:sp>
        <p:nvSpPr>
          <p:cNvPr id="61" name="Google Shape;61;p14"/>
          <p:cNvSpPr txBox="1"/>
          <p:nvPr>
            <p:ph idx="1" type="body"/>
          </p:nvPr>
        </p:nvSpPr>
        <p:spPr>
          <a:xfrm>
            <a:off x="311700" y="1152475"/>
            <a:ext cx="8520600" cy="14193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Incorporating techniques and information from the original Depth Estimation Model provided by Keras, I built my own sequential model and trained it on the synthetic data. Initial results were not promising, but through refinement of the model’s training parameters and predicted image smoothing, favorable results were achieved.</a:t>
            </a:r>
            <a:endParaRPr/>
          </a:p>
        </p:txBody>
      </p:sp>
      <p:pic>
        <p:nvPicPr>
          <p:cNvPr id="62" name="Google Shape;62;p14"/>
          <p:cNvPicPr preferRelativeResize="0"/>
          <p:nvPr/>
        </p:nvPicPr>
        <p:blipFill>
          <a:blip r:embed="rId3">
            <a:alphaModFix/>
          </a:blip>
          <a:stretch>
            <a:fillRect/>
          </a:stretch>
        </p:blipFill>
        <p:spPr>
          <a:xfrm>
            <a:off x="81275" y="3138377"/>
            <a:ext cx="4490726" cy="1500600"/>
          </a:xfrm>
          <a:prstGeom prst="rect">
            <a:avLst/>
          </a:prstGeom>
          <a:noFill/>
          <a:ln>
            <a:noFill/>
          </a:ln>
        </p:spPr>
      </p:pic>
      <p:pic>
        <p:nvPicPr>
          <p:cNvPr id="63" name="Google Shape;63;p14"/>
          <p:cNvPicPr preferRelativeResize="0"/>
          <p:nvPr/>
        </p:nvPicPr>
        <p:blipFill>
          <a:blip r:embed="rId4">
            <a:alphaModFix/>
          </a:blip>
          <a:stretch>
            <a:fillRect/>
          </a:stretch>
        </p:blipFill>
        <p:spPr>
          <a:xfrm>
            <a:off x="4572000" y="3138381"/>
            <a:ext cx="4490726" cy="1500594"/>
          </a:xfrm>
          <a:prstGeom prst="rect">
            <a:avLst/>
          </a:prstGeom>
          <a:noFill/>
          <a:ln>
            <a:noFill/>
          </a:ln>
        </p:spPr>
      </p:pic>
      <p:sp>
        <p:nvSpPr>
          <p:cNvPr id="64" name="Google Shape;64;p14"/>
          <p:cNvSpPr txBox="1"/>
          <p:nvPr/>
        </p:nvSpPr>
        <p:spPr>
          <a:xfrm>
            <a:off x="3545425" y="2667125"/>
            <a:ext cx="1680000" cy="37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800">
                <a:solidFill>
                  <a:schemeClr val="lt2"/>
                </a:solidFill>
              </a:rPr>
              <a:t>Initial results</a:t>
            </a:r>
            <a:endParaRPr i="1" sz="180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and Solutions</a:t>
            </a:r>
            <a:endParaRPr/>
          </a:p>
        </p:txBody>
      </p:sp>
      <p:sp>
        <p:nvSpPr>
          <p:cNvPr id="70" name="Google Shape;70;p15"/>
          <p:cNvSpPr txBox="1"/>
          <p:nvPr>
            <p:ph idx="1" type="body"/>
          </p:nvPr>
        </p:nvSpPr>
        <p:spPr>
          <a:xfrm>
            <a:off x="311700" y="1152475"/>
            <a:ext cx="8520600" cy="3808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Problem: Model from Keras</a:t>
            </a:r>
            <a:endParaRPr/>
          </a:p>
          <a:p>
            <a:pPr indent="-317500" lvl="1" marL="914400" rtl="0" algn="l">
              <a:spcBef>
                <a:spcPts val="0"/>
              </a:spcBef>
              <a:spcAft>
                <a:spcPts val="0"/>
              </a:spcAft>
              <a:buSzPts val="1400"/>
              <a:buChar char="○"/>
            </a:pPr>
            <a:r>
              <a:rPr lang="en"/>
              <a:t>Leaky ReLU activation function</a:t>
            </a:r>
            <a:endParaRPr/>
          </a:p>
          <a:p>
            <a:pPr indent="-317500" lvl="1" marL="914400" rtl="0" algn="l">
              <a:spcBef>
                <a:spcPts val="0"/>
              </a:spcBef>
              <a:spcAft>
                <a:spcPts val="0"/>
              </a:spcAft>
              <a:buSzPts val="1400"/>
              <a:buChar char="○"/>
            </a:pPr>
            <a:r>
              <a:rPr lang="en"/>
              <a:t>Vanishing gradients due to negative values</a:t>
            </a:r>
            <a:endParaRPr/>
          </a:p>
          <a:p>
            <a:pPr indent="-342900" lvl="0" marL="457200" rtl="0" algn="l">
              <a:spcBef>
                <a:spcPts val="0"/>
              </a:spcBef>
              <a:spcAft>
                <a:spcPts val="0"/>
              </a:spcAft>
              <a:buSzPts val="1800"/>
              <a:buChar char="●"/>
            </a:pPr>
            <a:r>
              <a:rPr lang="en"/>
              <a:t>Solution: ReLU</a:t>
            </a:r>
            <a:endParaRPr/>
          </a:p>
          <a:p>
            <a:pPr indent="-317500" lvl="1" marL="914400" rtl="0" algn="l">
              <a:spcBef>
                <a:spcPts val="0"/>
              </a:spcBef>
              <a:spcAft>
                <a:spcPts val="0"/>
              </a:spcAft>
              <a:buSzPts val="1400"/>
              <a:buChar char="○"/>
            </a:pPr>
            <a:r>
              <a:rPr lang="en"/>
              <a:t>Eliminates vanishing gradient issue</a:t>
            </a:r>
            <a:endParaRPr/>
          </a:p>
          <a:p>
            <a:pPr indent="-317500" lvl="1" marL="914400" rtl="0" algn="l">
              <a:spcBef>
                <a:spcPts val="0"/>
              </a:spcBef>
              <a:spcAft>
                <a:spcPts val="0"/>
              </a:spcAft>
              <a:buSzPts val="1400"/>
              <a:buChar char="○"/>
            </a:pPr>
            <a:r>
              <a:rPr lang="en"/>
              <a:t>Increased learning rate during backpropagation</a:t>
            </a:r>
            <a:endParaRPr/>
          </a:p>
          <a:p>
            <a:pPr indent="-317500" lvl="1" marL="914400" rtl="0" algn="l">
              <a:spcBef>
                <a:spcPts val="0"/>
              </a:spcBef>
              <a:spcAft>
                <a:spcPts val="0"/>
              </a:spcAft>
              <a:buSzPts val="1400"/>
              <a:buChar char="○"/>
            </a:pPr>
            <a:r>
              <a:rPr lang="en"/>
              <a:t>Takes more resources</a:t>
            </a:r>
            <a:endParaRPr/>
          </a:p>
          <a:p>
            <a:pPr indent="-342900" lvl="0" marL="457200" rtl="0" algn="l">
              <a:spcBef>
                <a:spcPts val="0"/>
              </a:spcBef>
              <a:spcAft>
                <a:spcPts val="0"/>
              </a:spcAft>
              <a:buSzPts val="1800"/>
              <a:buChar char="●"/>
            </a:pPr>
            <a:r>
              <a:rPr lang="en"/>
              <a:t>Problem: Depth map roughness</a:t>
            </a:r>
            <a:endParaRPr/>
          </a:p>
          <a:p>
            <a:pPr indent="-317500" lvl="1" marL="914400" rtl="0" algn="l">
              <a:spcBef>
                <a:spcPts val="0"/>
              </a:spcBef>
              <a:spcAft>
                <a:spcPts val="0"/>
              </a:spcAft>
              <a:buSzPts val="1400"/>
              <a:buChar char="○"/>
            </a:pPr>
            <a:r>
              <a:rPr lang="en"/>
              <a:t>Dimpling due to uneven surfaces</a:t>
            </a:r>
            <a:endParaRPr/>
          </a:p>
          <a:p>
            <a:pPr indent="-317500" lvl="1" marL="914400" rtl="0" algn="l">
              <a:spcBef>
                <a:spcPts val="0"/>
              </a:spcBef>
              <a:spcAft>
                <a:spcPts val="0"/>
              </a:spcAft>
              <a:buSzPts val="1400"/>
              <a:buChar char="○"/>
            </a:pPr>
            <a:r>
              <a:rPr lang="en"/>
              <a:t>Lack of hard edges when present in ground-truth map</a:t>
            </a:r>
            <a:endParaRPr/>
          </a:p>
          <a:p>
            <a:pPr indent="-342900" lvl="0" marL="457200" rtl="0" algn="l">
              <a:spcBef>
                <a:spcPts val="0"/>
              </a:spcBef>
              <a:spcAft>
                <a:spcPts val="0"/>
              </a:spcAft>
              <a:buSzPts val="1800"/>
              <a:buChar char="●"/>
            </a:pPr>
            <a:r>
              <a:rPr lang="en"/>
              <a:t>Solution: Bilateral Filter and Gaussian Smoothing</a:t>
            </a:r>
            <a:endParaRPr/>
          </a:p>
          <a:p>
            <a:pPr indent="-317500" lvl="1" marL="914400" rtl="0" algn="l">
              <a:spcBef>
                <a:spcPts val="0"/>
              </a:spcBef>
              <a:spcAft>
                <a:spcPts val="0"/>
              </a:spcAft>
              <a:buSzPts val="1400"/>
              <a:buChar char="○"/>
            </a:pPr>
            <a:r>
              <a:rPr lang="en"/>
              <a:t>Bilateral filtering helps maintain edges while smoothing within larger areas</a:t>
            </a:r>
            <a:endParaRPr/>
          </a:p>
          <a:p>
            <a:pPr indent="-317500" lvl="1" marL="914400" rtl="0" algn="l">
              <a:spcBef>
                <a:spcPts val="0"/>
              </a:spcBef>
              <a:spcAft>
                <a:spcPts val="0"/>
              </a:spcAft>
              <a:buSzPts val="1400"/>
              <a:buChar char="○"/>
            </a:pPr>
            <a:r>
              <a:rPr lang="en"/>
              <a:t>Gaussian smoothing smooths hard edges and dimpling, improves quality of point-cloud</a:t>
            </a:r>
            <a:endParaRPr/>
          </a:p>
        </p:txBody>
      </p:sp>
      <p:pic>
        <p:nvPicPr>
          <p:cNvPr id="71" name="Google Shape;71;p15"/>
          <p:cNvPicPr preferRelativeResize="0"/>
          <p:nvPr/>
        </p:nvPicPr>
        <p:blipFill>
          <a:blip r:embed="rId3">
            <a:alphaModFix/>
          </a:blip>
          <a:stretch>
            <a:fillRect/>
          </a:stretch>
        </p:blipFill>
        <p:spPr>
          <a:xfrm>
            <a:off x="5192725" y="1152475"/>
            <a:ext cx="3560200" cy="8683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167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Results</a:t>
            </a:r>
            <a:endParaRPr/>
          </a:p>
        </p:txBody>
      </p:sp>
      <p:pic>
        <p:nvPicPr>
          <p:cNvPr id="77" name="Google Shape;77;p16"/>
          <p:cNvPicPr preferRelativeResize="0"/>
          <p:nvPr/>
        </p:nvPicPr>
        <p:blipFill>
          <a:blip r:embed="rId3">
            <a:alphaModFix/>
          </a:blip>
          <a:stretch>
            <a:fillRect/>
          </a:stretch>
        </p:blipFill>
        <p:spPr>
          <a:xfrm>
            <a:off x="311700" y="966813"/>
            <a:ext cx="2357691" cy="1831824"/>
          </a:xfrm>
          <a:prstGeom prst="rect">
            <a:avLst/>
          </a:prstGeom>
          <a:noFill/>
          <a:ln>
            <a:noFill/>
          </a:ln>
        </p:spPr>
      </p:pic>
      <p:pic>
        <p:nvPicPr>
          <p:cNvPr id="78" name="Google Shape;78;p16"/>
          <p:cNvPicPr preferRelativeResize="0"/>
          <p:nvPr/>
        </p:nvPicPr>
        <p:blipFill>
          <a:blip r:embed="rId4">
            <a:alphaModFix/>
          </a:blip>
          <a:stretch>
            <a:fillRect/>
          </a:stretch>
        </p:blipFill>
        <p:spPr>
          <a:xfrm>
            <a:off x="311700" y="3025513"/>
            <a:ext cx="2357701" cy="1833511"/>
          </a:xfrm>
          <a:prstGeom prst="rect">
            <a:avLst/>
          </a:prstGeom>
          <a:noFill/>
          <a:ln>
            <a:noFill/>
          </a:ln>
        </p:spPr>
      </p:pic>
      <p:pic>
        <p:nvPicPr>
          <p:cNvPr id="79" name="Google Shape;79;p16"/>
          <p:cNvPicPr preferRelativeResize="0"/>
          <p:nvPr/>
        </p:nvPicPr>
        <p:blipFill>
          <a:blip r:embed="rId5">
            <a:alphaModFix/>
          </a:blip>
          <a:stretch>
            <a:fillRect/>
          </a:stretch>
        </p:blipFill>
        <p:spPr>
          <a:xfrm>
            <a:off x="3393145" y="911900"/>
            <a:ext cx="2357699" cy="1831822"/>
          </a:xfrm>
          <a:prstGeom prst="rect">
            <a:avLst/>
          </a:prstGeom>
          <a:noFill/>
          <a:ln>
            <a:noFill/>
          </a:ln>
        </p:spPr>
      </p:pic>
      <p:pic>
        <p:nvPicPr>
          <p:cNvPr id="80" name="Google Shape;80;p16"/>
          <p:cNvPicPr preferRelativeResize="0"/>
          <p:nvPr/>
        </p:nvPicPr>
        <p:blipFill>
          <a:blip r:embed="rId6">
            <a:alphaModFix/>
          </a:blip>
          <a:stretch>
            <a:fillRect/>
          </a:stretch>
        </p:blipFill>
        <p:spPr>
          <a:xfrm>
            <a:off x="3393148" y="3026350"/>
            <a:ext cx="2357699" cy="1831826"/>
          </a:xfrm>
          <a:prstGeom prst="rect">
            <a:avLst/>
          </a:prstGeom>
          <a:noFill/>
          <a:ln>
            <a:noFill/>
          </a:ln>
        </p:spPr>
      </p:pic>
      <p:pic>
        <p:nvPicPr>
          <p:cNvPr id="81" name="Google Shape;81;p16"/>
          <p:cNvPicPr preferRelativeResize="0"/>
          <p:nvPr/>
        </p:nvPicPr>
        <p:blipFill>
          <a:blip r:embed="rId7">
            <a:alphaModFix/>
          </a:blip>
          <a:stretch>
            <a:fillRect/>
          </a:stretch>
        </p:blipFill>
        <p:spPr>
          <a:xfrm>
            <a:off x="6474598" y="911050"/>
            <a:ext cx="2357701" cy="1833521"/>
          </a:xfrm>
          <a:prstGeom prst="rect">
            <a:avLst/>
          </a:prstGeom>
          <a:noFill/>
          <a:ln>
            <a:noFill/>
          </a:ln>
        </p:spPr>
      </p:pic>
      <p:pic>
        <p:nvPicPr>
          <p:cNvPr id="82" name="Google Shape;82;p16"/>
          <p:cNvPicPr preferRelativeResize="0"/>
          <p:nvPr/>
        </p:nvPicPr>
        <p:blipFill>
          <a:blip r:embed="rId8">
            <a:alphaModFix/>
          </a:blip>
          <a:stretch>
            <a:fillRect/>
          </a:stretch>
        </p:blipFill>
        <p:spPr>
          <a:xfrm>
            <a:off x="6474599" y="3026362"/>
            <a:ext cx="2357699" cy="18318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Improve point-cloud mapping function to increase smoothing, remove random spiking</a:t>
            </a:r>
            <a:endParaRPr/>
          </a:p>
          <a:p>
            <a:pPr indent="-342900" lvl="0" marL="457200" rtl="0" algn="l">
              <a:spcBef>
                <a:spcPts val="0"/>
              </a:spcBef>
              <a:spcAft>
                <a:spcPts val="0"/>
              </a:spcAft>
              <a:buSzPts val="1800"/>
              <a:buChar char="●"/>
            </a:pPr>
            <a:r>
              <a:rPr lang="en"/>
              <a:t>Map RGB images onto point cloud, 3D model creation</a:t>
            </a:r>
            <a:endParaRPr/>
          </a:p>
          <a:p>
            <a:pPr indent="-342900" lvl="0" marL="457200" rtl="0" algn="l">
              <a:spcBef>
                <a:spcPts val="0"/>
              </a:spcBef>
              <a:spcAft>
                <a:spcPts val="0"/>
              </a:spcAft>
              <a:buSzPts val="1800"/>
              <a:buChar char="●"/>
            </a:pPr>
            <a:r>
              <a:rPr lang="en"/>
              <a:t>Begin training model on real data set</a:t>
            </a:r>
            <a:endParaRPr/>
          </a:p>
          <a:p>
            <a:pPr indent="-317500" lvl="1" marL="914400" rtl="0" algn="l">
              <a:spcBef>
                <a:spcPts val="0"/>
              </a:spcBef>
              <a:spcAft>
                <a:spcPts val="0"/>
              </a:spcAft>
              <a:buSzPts val="1400"/>
              <a:buChar char="○"/>
            </a:pPr>
            <a:r>
              <a:rPr lang="en"/>
              <a:t>Normalize real data set</a:t>
            </a:r>
            <a:endParaRPr/>
          </a:p>
          <a:p>
            <a:pPr indent="-317500" lvl="1" marL="914400" rtl="0" algn="l">
              <a:spcBef>
                <a:spcPts val="0"/>
              </a:spcBef>
              <a:spcAft>
                <a:spcPts val="0"/>
              </a:spcAft>
              <a:buSzPts val="1400"/>
              <a:buChar char="○"/>
            </a:pPr>
            <a:r>
              <a:rPr lang="en"/>
              <a:t>Lots of testing for 3D modelling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