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4" r:id="rId3"/>
    <p:sldId id="265" r:id="rId4"/>
    <p:sldId id="290" r:id="rId5"/>
    <p:sldId id="286" r:id="rId6"/>
    <p:sldId id="287" r:id="rId7"/>
    <p:sldId id="288" r:id="rId8"/>
    <p:sldId id="289" r:id="rId9"/>
    <p:sldId id="292" r:id="rId10"/>
    <p:sldId id="291" r:id="rId11"/>
    <p:sldId id="293" r:id="rId12"/>
    <p:sldId id="294" r:id="rId13"/>
    <p:sldId id="297" r:id="rId14"/>
    <p:sldId id="298" r:id="rId15"/>
    <p:sldId id="295" r:id="rId16"/>
    <p:sldId id="296" r:id="rId17"/>
    <p:sldId id="299" r:id="rId18"/>
    <p:sldId id="300" r:id="rId19"/>
    <p:sldId id="301" r:id="rId20"/>
    <p:sldId id="302" r:id="rId21"/>
    <p:sldId id="304" r:id="rId22"/>
    <p:sldId id="305" r:id="rId23"/>
    <p:sldId id="303" r:id="rId24"/>
    <p:sldId id="306" r:id="rId25"/>
    <p:sldId id="266" r:id="rId26"/>
    <p:sldId id="269" r:id="rId27"/>
    <p:sldId id="268" r:id="rId28"/>
    <p:sldId id="270" r:id="rId29"/>
    <p:sldId id="271" r:id="rId30"/>
    <p:sldId id="308" r:id="rId31"/>
    <p:sldId id="309" r:id="rId32"/>
    <p:sldId id="276" r:id="rId33"/>
    <p:sldId id="310" r:id="rId34"/>
    <p:sldId id="277" r:id="rId35"/>
    <p:sldId id="313" r:id="rId36"/>
    <p:sldId id="315" r:id="rId37"/>
    <p:sldId id="312" r:id="rId38"/>
    <p:sldId id="314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01E0F-F07D-9442-867F-EF17D7077570}" type="datetimeFigureOut">
              <a:rPr kumimoji="1" lang="ja-JP" altLang="en-US" smtClean="0"/>
              <a:t>2014/12/04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2925-7828-E74A-92D2-E89283D0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0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41013-4DF8-F240-A35C-24D0765C506C}" type="datetimeFigureOut">
              <a:rPr kumimoji="1" lang="ja-JP" altLang="en-US" smtClean="0"/>
              <a:t>2014/12/04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B914-0673-7E49-A054-FC186BDDA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2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B914-0673-7E49-A054-FC186BDDAE0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61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B914-0673-7E49-A054-FC186BDDAE0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2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153871-C636-0D48-B9E4-0F9BC0989728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EAFA-504E-7447-8F00-9B8CD42D9F72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FD26-84DC-AF43-A0F0-9CB77AB9E21B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2E2-D862-A946-B6EF-4289B2C97E15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348F81-9D07-3040-8856-A758EEFA4BB0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CC2-03EA-E940-9FF3-421015491A97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5D72-2F1F-A64E-94B1-05832AFA18F7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4B9A6-D2C2-4441-B439-BC2AA79A036E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597F-9AD8-8F46-BA73-5015D393F7BB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24B3A-81E8-A943-B142-C790317CD3F3}" type="datetime4">
              <a:rPr lang="ja-JP" altLang="en-US" smtClean="0"/>
              <a:t>2014年 12月 4日 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F91F0B-8098-2B43-9CAD-38201B30894E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515F5F9-D36E-9D45-8CF1-15C13CCF8C93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1pPr>
    </p:titleStyle>
    <p:bodyStyle>
      <a:lvl1pPr marL="342000" indent="-342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charset="2"/>
        <a:buChar char="v"/>
        <a:defRPr kumimoji="1" sz="2200" b="0" i="0" kern="1200" cap="none" spc="3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1pPr>
      <a:lvl2pPr marL="5148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20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2pPr>
      <a:lvl3pPr marL="6876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8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3pPr>
      <a:lvl4pPr marL="8604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6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4pPr>
      <a:lvl5pPr marL="10332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600" kern="120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rawgithub.com/tweeeety/logFiddle/master/execLogFiddle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PAAK勉強会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JS</a:t>
            </a:r>
            <a:r>
              <a:rPr lang="ja-JP" altLang="en-US" dirty="0" smtClean="0"/>
              <a:t>・</a:t>
            </a:r>
            <a:r>
              <a:rPr lang="en-US" altLang="en-US" dirty="0" smtClean="0"/>
              <a:t>掲示板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髙橋一平</a:t>
            </a:r>
            <a:endParaRPr kumimoji="1" lang="en-US" altLang="ja-JP" dirty="0" smtClean="0"/>
          </a:p>
          <a:p>
            <a:r>
              <a:rPr lang="en-US" altLang="ja-JP" dirty="0" smtClean="0"/>
              <a:t>2014/</a:t>
            </a:r>
            <a:r>
              <a:rPr lang="en-US" altLang="ja-JP" dirty="0" smtClean="0"/>
              <a:t>12/05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7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</a:t>
            </a:r>
            <a:endParaRPr kumimoji="1" lang="ja-JP" altLang="en-US" dirty="0"/>
          </a:p>
        </p:txBody>
      </p:sp>
      <p:pic>
        <p:nvPicPr>
          <p:cNvPr id="7" name="コンテンツ プレースホルダー 6" descr="スクリーンショット 2014-12-04 14.12.0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76" b="-15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69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18.5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8" r="-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32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30.3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75" b="-8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37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結果画面に以下を出力するプログラムを書いてみよう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ヒント：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--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を引く，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&gt;= 0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以上という意味になる</a:t>
            </a:r>
            <a:endParaRPr kumimoji="1" lang="ja-JP" altLang="en-US" dirty="0"/>
          </a:p>
        </p:txBody>
      </p:sp>
      <p:pic>
        <p:nvPicPr>
          <p:cNvPr id="6" name="図 5" descr="スクリーンショット 2014-12-04 14.4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262413"/>
            <a:ext cx="4324350" cy="42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2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44.18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88" b="-17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633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演習（応用）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結果画面に以下を出力するプログラムを書いてみよう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ヒント：</a:t>
            </a:r>
            <a:r>
              <a:rPr kumimoji="1" lang="en-US" altLang="ja-JP" dirty="0" smtClean="0"/>
              <a:t>for</a:t>
            </a:r>
            <a:r>
              <a:rPr lang="ja-JP" altLang="en-US" dirty="0" smtClean="0"/>
              <a:t>文を二重に使う，文字列の連結には</a:t>
            </a:r>
            <a:r>
              <a:rPr lang="en-US" altLang="ja-JP" dirty="0" smtClean="0"/>
              <a:t>+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          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”a” + “</a:t>
            </a:r>
            <a:r>
              <a:rPr lang="en-US" altLang="ja-JP" dirty="0" err="1" smtClean="0"/>
              <a:t>bc</a:t>
            </a:r>
            <a:r>
              <a:rPr lang="en-US" altLang="ja-JP" dirty="0" smtClean="0"/>
              <a:t>” =&gt; “</a:t>
            </a:r>
            <a:r>
              <a:rPr lang="en-US" altLang="ja-JP" dirty="0" err="1" smtClean="0"/>
              <a:t>abc</a:t>
            </a:r>
            <a:r>
              <a:rPr lang="en-US" altLang="ja-JP" dirty="0" smtClean="0"/>
              <a:t>”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図 4" descr="スクリーンショット 2014-12-04 14.3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2633722"/>
            <a:ext cx="3229429" cy="40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37.24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71" r="-7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82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関数とは？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引数を受け取って何らかの処理をして返り値を返すもの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y = f(x)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f</a:t>
            </a:r>
            <a:endParaRPr kumimoji="1" lang="en-US" altLang="ja-JP" dirty="0" smtClean="0"/>
          </a:p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は関数型プログラミングをサポート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関数が第一級オブジェクト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関数は変数に代入できる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関数は関数の引数に渡せる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関数は関数の返り値にできる</a:t>
            </a:r>
            <a:endParaRPr lang="en-US" altLang="ja-JP" dirty="0" smtClean="0"/>
          </a:p>
          <a:p>
            <a:pPr lvl="2">
              <a:buFont typeface="ヒラギノ角ゴ ProN W3"/>
              <a:buChar char="→"/>
            </a:pPr>
            <a:r>
              <a:rPr kumimoji="1" lang="ja-JP" altLang="en-US" dirty="0" smtClean="0">
                <a:solidFill>
                  <a:srgbClr val="FF0000"/>
                </a:solidFill>
              </a:rPr>
              <a:t>関数は数値や文字列と同じように扱える！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8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6.41.0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7" b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43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関数を更に学ぶには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以下のことを調べてみよう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高階関数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スコープ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クロージャ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3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名前：髙橋</a:t>
            </a:r>
            <a:r>
              <a:rPr lang="ja-JP" altLang="en-US" dirty="0" smtClean="0"/>
              <a:t>一平</a:t>
            </a:r>
            <a:endParaRPr lang="en-US" altLang="ja-JP" dirty="0" smtClean="0"/>
          </a:p>
          <a:p>
            <a:r>
              <a:rPr lang="ja-JP" altLang="en-US" dirty="0" smtClean="0"/>
              <a:t>年齢：</a:t>
            </a:r>
            <a:r>
              <a:rPr lang="en-US" altLang="ja-JP" dirty="0" smtClean="0"/>
              <a:t>24</a:t>
            </a:r>
          </a:p>
          <a:p>
            <a:r>
              <a:rPr lang="en-US" altLang="en-US" dirty="0" smtClean="0"/>
              <a:t>所属</a:t>
            </a:r>
            <a:r>
              <a:rPr lang="ja-JP" altLang="en-US" dirty="0" smtClean="0"/>
              <a:t>：</a:t>
            </a:r>
            <a:r>
              <a:rPr lang="ja-JP" altLang="en-US" dirty="0" smtClean="0"/>
              <a:t>東京工業大学修士</a:t>
            </a:r>
            <a:r>
              <a:rPr lang="en-US" altLang="ja-JP" dirty="0" smtClean="0"/>
              <a:t>2</a:t>
            </a:r>
            <a:r>
              <a:rPr lang="ja-JP" altLang="en-US" dirty="0" smtClean="0"/>
              <a:t>年</a:t>
            </a:r>
            <a:r>
              <a:rPr lang="ja-JP" altLang="en-US" dirty="0" smtClean="0"/>
              <a:t>，リクルート内定者</a:t>
            </a:r>
            <a:endParaRPr lang="en-US" altLang="ja-JP" dirty="0" smtClean="0"/>
          </a:p>
          <a:p>
            <a:r>
              <a:rPr lang="ja-JP" altLang="en-US" dirty="0" smtClean="0"/>
              <a:t>趣味：ボルダリング，音ゲー</a:t>
            </a:r>
            <a:endParaRPr lang="en-US" altLang="ja-JP" dirty="0" smtClean="0"/>
          </a:p>
          <a:p>
            <a:r>
              <a:rPr lang="ja-JP" altLang="en-US" dirty="0" smtClean="0"/>
              <a:t>好きなプログラミング言語</a:t>
            </a:r>
            <a:r>
              <a:rPr lang="ja-JP" altLang="en-US" dirty="0" smtClean="0"/>
              <a:t>：</a:t>
            </a:r>
            <a:r>
              <a:rPr lang="en-US" altLang="ja-JP" dirty="0" smtClean="0"/>
              <a:t>Haskell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のオブジェクト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オブジェクトとは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キーと値によってデータをまとめた構造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例）名前（キー）が太郎（値）で，年齢（キー）が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歳（値）のオブジェクト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の配列はオブジェクトの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キーが数値のオブジェクト</a:t>
            </a:r>
            <a:endParaRPr lang="en-US" altLang="ja-JP" dirty="0" smtClean="0"/>
          </a:p>
          <a:p>
            <a:r>
              <a:rPr lang="en-US" altLang="ja-JP" dirty="0"/>
              <a:t>JavaScript</a:t>
            </a:r>
            <a:r>
              <a:rPr lang="ja-JP" altLang="en-US" dirty="0" smtClean="0"/>
              <a:t>は</a:t>
            </a:r>
            <a:r>
              <a:rPr lang="ja-JP" altLang="en-US" dirty="0" smtClean="0"/>
              <a:t>オブジェクト指向</a:t>
            </a:r>
            <a:r>
              <a:rPr lang="ja-JP" altLang="en-US" dirty="0" smtClean="0"/>
              <a:t>プログラミング</a:t>
            </a:r>
            <a:r>
              <a:rPr lang="ja-JP" altLang="en-US" dirty="0"/>
              <a:t>を</a:t>
            </a:r>
            <a:r>
              <a:rPr lang="ja-JP" altLang="en-US" dirty="0" smtClean="0"/>
              <a:t>サポート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クロージャによるカプセル化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プロトタイプによる継承</a:t>
            </a:r>
            <a:endParaRPr lang="en-US" altLang="ja-JP" dirty="0" smtClean="0"/>
          </a:p>
          <a:p>
            <a:pPr lvl="1">
              <a:buFont typeface="ヒラギノ角ゴ ProN W3"/>
              <a:buChar char="→"/>
            </a:pPr>
            <a:r>
              <a:rPr lang="ja-JP" altLang="en-US" dirty="0" smtClean="0"/>
              <a:t>ひとまず，</a:t>
            </a:r>
            <a:r>
              <a:rPr lang="ja-JP" altLang="en-US" dirty="0" smtClean="0">
                <a:solidFill>
                  <a:srgbClr val="FF0000"/>
                </a:solidFill>
              </a:rPr>
              <a:t>オブジェクトが便利だということを知っていれば</a:t>
            </a:r>
            <a:r>
              <a:rPr lang="en-US" altLang="ja-JP" dirty="0" smtClean="0">
                <a:solidFill>
                  <a:srgbClr val="FF0000"/>
                </a:solidFill>
              </a:rPr>
              <a:t>OK!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1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7.14.09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" r="-1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872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7.18.10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5" r="-1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921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JavaScript</a:t>
            </a:r>
            <a:r>
              <a:rPr lang="ja-JP" altLang="en-US" dirty="0"/>
              <a:t>の</a:t>
            </a:r>
            <a:r>
              <a:rPr lang="ja-JP" altLang="en-US" dirty="0" smtClean="0"/>
              <a:t>オブジェクト</a:t>
            </a:r>
            <a:r>
              <a:rPr lang="ja-JP" altLang="en-US" dirty="0" smtClean="0"/>
              <a:t>を更に学ぶには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以下のことを調べてみよう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コンストラクタ関数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プロトタイプ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2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サーバサイドの</a:t>
            </a:r>
            <a:r>
              <a:rPr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3366FF"/>
                </a:solidFill>
              </a:rPr>
              <a:t>Node.js</a:t>
            </a:r>
            <a:r>
              <a:rPr kumimoji="1" lang="ja-JP" altLang="en-US" dirty="0" smtClean="0"/>
              <a:t>の登場により，クライアントー</a:t>
            </a:r>
            <a:r>
              <a:rPr lang="ja-JP" altLang="en-US" dirty="0" smtClean="0"/>
              <a:t>サーバサイド両方を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で記述することが一般的に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サーバサイドで動作する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lang="ja-JP" altLang="en-US" dirty="0" smtClean="0"/>
              <a:t>さえ</a:t>
            </a:r>
            <a:r>
              <a:rPr kumimoji="1" lang="ja-JP" altLang="en-US" dirty="0" smtClean="0"/>
              <a:t>覚えれば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アプリケーションを一人で作れる！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同じ言語なので，もろもろの変換処理などが必要ない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を使うと，データは全て「</a:t>
            </a:r>
            <a:r>
              <a:rPr kumimoji="1" lang="en-US" altLang="ja-JP" dirty="0" smtClean="0"/>
              <a:t>JSON</a:t>
            </a:r>
            <a:r>
              <a:rPr lang="ja-JP" altLang="en-US" dirty="0" smtClean="0"/>
              <a:t>」として処理できる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23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Node.js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別個で</a:t>
            </a:r>
            <a:r>
              <a:rPr lang="en-US" altLang="ja-JP" dirty="0"/>
              <a:t>A</a:t>
            </a:r>
            <a:r>
              <a:rPr lang="en-US" altLang="ja-JP" dirty="0" smtClean="0"/>
              <a:t>pache</a:t>
            </a:r>
            <a:r>
              <a:rPr lang="ja-JP" altLang="en-US" dirty="0" smtClean="0"/>
              <a:t>などの</a:t>
            </a:r>
            <a:r>
              <a:rPr lang="en-US" altLang="ja-JP" dirty="0"/>
              <a:t>W</a:t>
            </a:r>
            <a:r>
              <a:rPr lang="en-US" altLang="ja-JP" dirty="0" smtClean="0"/>
              <a:t>eb</a:t>
            </a:r>
            <a:r>
              <a:rPr lang="ja-JP" altLang="en-US" dirty="0" smtClean="0"/>
              <a:t>サーバーを用意しなくてもよい</a:t>
            </a:r>
            <a:endParaRPr lang="en-US" altLang="ja-JP" dirty="0" smtClean="0"/>
          </a:p>
          <a:p>
            <a:r>
              <a:rPr kumimoji="1" lang="ja-JP" altLang="en-US" dirty="0" smtClean="0"/>
              <a:t>パッケージ管理ツールなど，開発に必要なものは一通りそろっている</a:t>
            </a:r>
            <a:endParaRPr kumimoji="1" lang="en-US" altLang="ja-JP" dirty="0" smtClean="0"/>
          </a:p>
          <a:p>
            <a:r>
              <a:rPr lang="ja-JP" altLang="en-US" dirty="0" smtClean="0"/>
              <a:t>たくさん</a:t>
            </a:r>
            <a:r>
              <a:rPr lang="ja-JP" altLang="en-US" dirty="0" smtClean="0"/>
              <a:t>のリクエストを処理するのが得意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チャットやメッセンジャーのような</a:t>
            </a:r>
            <a:r>
              <a:rPr kumimoji="1" lang="ja-JP" altLang="en-US" dirty="0" smtClean="0"/>
              <a:t>サービスには適任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重い計算処理は</a:t>
            </a:r>
            <a:r>
              <a:rPr kumimoji="1" lang="ja-JP" altLang="en-US" dirty="0" smtClean="0"/>
              <a:t>苦手</a:t>
            </a:r>
            <a:endParaRPr kumimoji="1" lang="en-US" altLang="ja-JP" dirty="0" smtClean="0"/>
          </a:p>
          <a:p>
            <a:r>
              <a:rPr lang="ja-JP" altLang="en-US" dirty="0" smtClean="0"/>
              <a:t>基本的に，</a:t>
            </a:r>
            <a:r>
              <a:rPr lang="ja-JP" altLang="en-US" dirty="0" smtClean="0">
                <a:solidFill>
                  <a:srgbClr val="FF0000"/>
                </a:solidFill>
              </a:rPr>
              <a:t>結構速い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www.techempower.com</a:t>
            </a:r>
            <a:r>
              <a:rPr lang="en-US" altLang="ja-JP" dirty="0"/>
              <a:t>/benchmarks/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24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さっそく，掲示板作りをスタート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ターミナルを開く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Launchpad -&gt; </a:t>
            </a:r>
            <a:r>
              <a:rPr lang="ja-JP" altLang="en-US" dirty="0" smtClean="0"/>
              <a:t>その他に入っている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cd &lt;zip</a:t>
            </a:r>
            <a:r>
              <a:rPr lang="ja-JP" altLang="en-US" dirty="0" smtClean="0"/>
              <a:t>解凍先フォルダ</a:t>
            </a:r>
            <a:r>
              <a:rPr lang="en-US" altLang="ja-JP" dirty="0" smtClean="0"/>
              <a:t>&gt;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msgboard</a:t>
            </a:r>
            <a:r>
              <a:rPr lang="en-US" altLang="ja-JP" dirty="0"/>
              <a:t> </a:t>
            </a:r>
            <a:r>
              <a:rPr lang="ja-JP" altLang="en-US" dirty="0" smtClean="0"/>
              <a:t>で掲示板アプリの土台があるフォルダに移動</a:t>
            </a:r>
            <a:endParaRPr kumimoji="1" lang="ja-JP" altLang="en-US" dirty="0"/>
          </a:p>
        </p:txBody>
      </p:sp>
      <p:pic>
        <p:nvPicPr>
          <p:cNvPr id="6" name="図 5" descr="スクリーンショット 2014-12-04 18.2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21" y="3659418"/>
            <a:ext cx="3059339" cy="23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npm</a:t>
            </a:r>
            <a:r>
              <a:rPr kumimoji="1" lang="en-US" altLang="ja-JP" dirty="0" smtClean="0"/>
              <a:t> install </a:t>
            </a:r>
            <a:r>
              <a:rPr kumimoji="1" lang="ja-JP" altLang="en-US" dirty="0" smtClean="0"/>
              <a:t>で必要モジュールをインストール</a:t>
            </a:r>
            <a:endParaRPr kumimoji="1" lang="en-US" altLang="ja-JP" dirty="0" smtClean="0"/>
          </a:p>
          <a:p>
            <a:r>
              <a:rPr kumimoji="1" lang="en-US" altLang="ja-JP" dirty="0" smtClean="0"/>
              <a:t>node </a:t>
            </a:r>
            <a:r>
              <a:rPr kumimoji="1" lang="en-US" altLang="ja-JP" dirty="0" err="1" smtClean="0"/>
              <a:t>app.js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で起動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ブラウザで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hlinkClick r:id="rId2"/>
              </a:rPr>
              <a:t>http://localhost:3000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にアクセスし，</a:t>
            </a:r>
            <a:r>
              <a:rPr kumimoji="1" lang="en-US" altLang="ja-JP" dirty="0" smtClean="0"/>
              <a:t>Hello World! </a:t>
            </a:r>
            <a:r>
              <a:rPr lang="ja-JP" altLang="en-US" dirty="0" smtClean="0"/>
              <a:t>と表示されれば成功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92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ソースコードの解説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今回，</a:t>
            </a:r>
            <a:r>
              <a:rPr lang="en-US" altLang="ja-JP" dirty="0">
                <a:solidFill>
                  <a:srgbClr val="FF0000"/>
                </a:solidFill>
              </a:rPr>
              <a:t>Express</a:t>
            </a:r>
            <a:r>
              <a:rPr lang="en-US" altLang="ja-JP" dirty="0"/>
              <a:t> </a:t>
            </a:r>
            <a:r>
              <a:rPr lang="ja-JP" altLang="en-US" dirty="0"/>
              <a:t>というフレームワークを</a:t>
            </a:r>
            <a:r>
              <a:rPr lang="ja-JP" altLang="en-US" dirty="0" smtClean="0"/>
              <a:t>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テキストエディタ</a:t>
            </a:r>
            <a:r>
              <a:rPr kumimoji="1" lang="en-US" altLang="ja-JP" dirty="0" smtClean="0"/>
              <a:t>(Sublime </a:t>
            </a:r>
            <a:r>
              <a:rPr kumimoji="1" lang="en-US" altLang="ja-JP" dirty="0" smtClean="0"/>
              <a:t>Text2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オススメ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で，</a:t>
            </a:r>
            <a:r>
              <a:rPr kumimoji="1" lang="en-US" altLang="ja-JP" dirty="0" err="1" smtClean="0"/>
              <a:t>routes.js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開く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サーバ側で動くコード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app.get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"/"</a:t>
            </a:r>
            <a:r>
              <a:rPr lang="en-US" altLang="ja-JP" dirty="0" smtClean="0"/>
              <a:t>, function(request, response) 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	</a:t>
            </a:r>
            <a:r>
              <a:rPr lang="en-US" altLang="ja-JP" dirty="0" err="1" smtClean="0"/>
              <a:t>response.redirect</a:t>
            </a:r>
            <a:r>
              <a:rPr lang="en-US" altLang="ja-JP" dirty="0" smtClean="0"/>
              <a:t>("/</a:t>
            </a:r>
            <a:r>
              <a:rPr lang="en-US" altLang="ja-JP" dirty="0" err="1" smtClean="0"/>
              <a:t>index.html</a:t>
            </a:r>
            <a:r>
              <a:rPr lang="en-US" altLang="ja-JP" dirty="0" smtClean="0"/>
              <a:t>");</a:t>
            </a:r>
          </a:p>
          <a:p>
            <a:pPr marL="0" indent="0">
              <a:buNone/>
            </a:pPr>
            <a:r>
              <a:rPr lang="en-US" altLang="ja-JP" dirty="0" smtClean="0"/>
              <a:t>});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この部分で，</a:t>
            </a:r>
            <a:r>
              <a:rPr lang="en-US" altLang="ja-JP" dirty="0" smtClean="0"/>
              <a:t>localhost:3000</a:t>
            </a:r>
            <a:r>
              <a:rPr lang="en-US" altLang="ja-JP" dirty="0"/>
              <a:t> </a:t>
            </a:r>
            <a:r>
              <a:rPr lang="ja-JP" altLang="en-US" dirty="0" smtClean="0"/>
              <a:t>にアクセスしたとき，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public/</a:t>
            </a:r>
            <a:r>
              <a:rPr lang="en-US" altLang="ja-JP" dirty="0" err="1" smtClean="0"/>
              <a:t>index.html</a:t>
            </a:r>
            <a:r>
              <a:rPr lang="ja-JP" altLang="en-US" dirty="0" smtClean="0"/>
              <a:t>の内容を表示するよう設定している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“/” </a:t>
            </a:r>
            <a:r>
              <a:rPr kumimoji="1" lang="ja-JP" altLang="en-US" dirty="0" smtClean="0"/>
              <a:t>という部分がパスで，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たとえばこれが</a:t>
            </a:r>
            <a:r>
              <a:rPr kumimoji="1" lang="en-US" altLang="ja-JP" dirty="0" smtClean="0"/>
              <a:t> ”/user” </a:t>
            </a:r>
            <a:r>
              <a:rPr kumimoji="1" lang="ja-JP" altLang="en-US" dirty="0" smtClean="0"/>
              <a:t>なら，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localhost:3000/user </a:t>
            </a:r>
            <a:r>
              <a:rPr kumimoji="1" lang="ja-JP" altLang="en-US" dirty="0" smtClean="0"/>
              <a:t>にアクセスしたときの設定になる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6556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localhost:3000 </a:t>
            </a:r>
            <a:r>
              <a:rPr lang="ja-JP" altLang="en-US" dirty="0" smtClean="0"/>
              <a:t>にアクセスしたときに，違う文字を表示する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localhost:</a:t>
            </a:r>
            <a:r>
              <a:rPr lang="en-US" altLang="ja-JP" dirty="0" smtClean="0"/>
              <a:t>3000/index </a:t>
            </a:r>
            <a:r>
              <a:rPr lang="ja-JP" altLang="en-US" dirty="0" smtClean="0"/>
              <a:t>にアクセスしたときも，</a:t>
            </a:r>
            <a:r>
              <a:rPr lang="en-US" altLang="ja-JP" dirty="0" err="1" smtClean="0"/>
              <a:t>index.html</a:t>
            </a:r>
            <a:r>
              <a:rPr lang="ja-JP" altLang="en-US" dirty="0" smtClean="0"/>
              <a:t>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3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基本的な文法や，考え方など</a:t>
            </a:r>
            <a:endParaRPr lang="en-US" altLang="ja-JP" dirty="0" smtClean="0"/>
          </a:p>
          <a:p>
            <a:r>
              <a:rPr kumimoji="1" lang="ja-JP" altLang="en-US" dirty="0" smtClean="0"/>
              <a:t>掲示板の作成を通して，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の基礎を学ぶ</a:t>
            </a:r>
            <a:endParaRPr kumimoji="1" lang="en-US" altLang="ja-JP" dirty="0" smtClean="0"/>
          </a:p>
          <a:p>
            <a:r>
              <a:rPr lang="ja-JP" altLang="en-US" dirty="0" smtClean="0"/>
              <a:t>アンケート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102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掲示板画面を開く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以下のように，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</a:t>
            </a:r>
            <a:r>
              <a:rPr lang="ja-JP" altLang="en-US" dirty="0" smtClean="0"/>
              <a:t>にアクセスしたときに</a:t>
            </a:r>
            <a:r>
              <a:rPr lang="en-US" altLang="ja-JP" dirty="0" err="1" smtClean="0"/>
              <a:t>msgboard.html</a:t>
            </a:r>
            <a:r>
              <a:rPr lang="ja-JP" altLang="en-US" dirty="0" smtClean="0"/>
              <a:t>を開くようにする</a:t>
            </a: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app.get</a:t>
            </a:r>
            <a:r>
              <a:rPr lang="en-US" altLang="ja-JP" dirty="0"/>
              <a:t>("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</a:t>
            </a:r>
            <a:r>
              <a:rPr lang="en-US" altLang="ja-JP" dirty="0" smtClean="0"/>
              <a:t>"</a:t>
            </a:r>
            <a:r>
              <a:rPr lang="en-US" altLang="ja-JP" dirty="0"/>
              <a:t>, function(request, response)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response.redirect</a:t>
            </a:r>
            <a:r>
              <a:rPr lang="en-US" altLang="ja-JP" dirty="0"/>
              <a:t>("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msgboard.html</a:t>
            </a:r>
            <a:r>
              <a:rPr lang="en-US" altLang="ja-JP" dirty="0" smtClean="0"/>
              <a:t>"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r>
              <a:rPr lang="en-US" altLang="ja-JP" dirty="0"/>
              <a:t>)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サーバ</a:t>
            </a:r>
            <a:r>
              <a:rPr lang="ja-JP" altLang="en-US" dirty="0"/>
              <a:t>書き換え</a:t>
            </a:r>
            <a:r>
              <a:rPr lang="ja-JP" altLang="en-US" dirty="0" smtClean="0"/>
              <a:t>時には</a:t>
            </a:r>
            <a:r>
              <a:rPr lang="ja-JP" altLang="en-US" dirty="0" smtClean="0"/>
              <a:t>アプリの再起動が</a:t>
            </a:r>
            <a:r>
              <a:rPr lang="ja-JP" altLang="en-US" dirty="0" smtClean="0"/>
              <a:t>必要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node </a:t>
            </a:r>
            <a:r>
              <a:rPr lang="en-US" altLang="ja-JP" dirty="0" err="1" smtClean="0"/>
              <a:t>app.js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したターミナルで</a:t>
            </a:r>
            <a:r>
              <a:rPr lang="en-US" altLang="ja-JP" dirty="0" smtClean="0"/>
              <a:t>Ctrl + C</a:t>
            </a:r>
            <a:endParaRPr lang="en-US" altLang="ja-JP" dirty="0"/>
          </a:p>
          <a:p>
            <a:pPr lvl="1"/>
            <a:r>
              <a:rPr lang="en-US" altLang="ja-JP" dirty="0" smtClean="0"/>
              <a:t>node </a:t>
            </a:r>
            <a:r>
              <a:rPr lang="en-US" altLang="ja-JP" dirty="0" err="1" smtClean="0"/>
              <a:t>app.s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でアプリを再起動）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</a:t>
            </a:r>
            <a:r>
              <a:rPr lang="ja-JP" altLang="en-US" dirty="0"/>
              <a:t>で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http://localhost:3000</a:t>
            </a:r>
            <a:r>
              <a:rPr lang="en-US" altLang="ja-JP" dirty="0"/>
              <a:t> 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，</a:t>
            </a:r>
            <a:r>
              <a:rPr lang="ja-JP" altLang="en-US" dirty="0" smtClean="0"/>
              <a:t>掲示板っぽい画面が</a:t>
            </a:r>
            <a:r>
              <a:rPr lang="ja-JP" altLang="en-US" dirty="0" smtClean="0"/>
              <a:t>表示</a:t>
            </a:r>
            <a:r>
              <a:rPr lang="ja-JP" altLang="en-US" dirty="0"/>
              <a:t>されれば</a:t>
            </a:r>
            <a:r>
              <a:rPr lang="ja-JP" altLang="en-US" dirty="0" smtClean="0"/>
              <a:t>成功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16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（抜粋）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&lt;</a:t>
            </a:r>
            <a:r>
              <a:rPr lang="en-US" altLang="ja-JP" dirty="0">
                <a:solidFill>
                  <a:srgbClr val="FF0000"/>
                </a:solidFill>
              </a:rPr>
              <a:t>!-- </a:t>
            </a:r>
            <a:r>
              <a:rPr lang="ja-JP" altLang="en-US" dirty="0">
                <a:solidFill>
                  <a:srgbClr val="FF0000"/>
                </a:solidFill>
              </a:rPr>
              <a:t>フォームの中身をサーバに送信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&lt;form name="form" action="/</a:t>
            </a:r>
            <a:r>
              <a:rPr lang="en-US" altLang="ja-JP" dirty="0" err="1"/>
              <a:t>sendmsg</a:t>
            </a:r>
            <a:r>
              <a:rPr lang="en-US" altLang="ja-JP" dirty="0"/>
              <a:t>" method="POST"&gt;</a:t>
            </a:r>
          </a:p>
          <a:p>
            <a:pPr marL="0" indent="0">
              <a:buNone/>
            </a:pPr>
            <a:r>
              <a:rPr lang="en-US" altLang="ja-JP" dirty="0"/>
              <a:t>      &lt;span&gt;</a:t>
            </a:r>
            <a:r>
              <a:rPr lang="ja-JP" altLang="en-US" dirty="0"/>
              <a:t>名前：</a:t>
            </a:r>
            <a:r>
              <a:rPr lang="en-US" altLang="ja-JP" dirty="0"/>
              <a:t>&lt;/span&gt;</a:t>
            </a:r>
          </a:p>
          <a:p>
            <a:pPr marL="0" indent="0">
              <a:buNone/>
            </a:pPr>
            <a:r>
              <a:rPr lang="en-US" altLang="ja-JP" dirty="0"/>
              <a:t>      &lt;div class="form-group"&gt;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&lt;!-- name</a:t>
            </a:r>
            <a:r>
              <a:rPr lang="ja-JP" altLang="en-US" dirty="0">
                <a:solidFill>
                  <a:srgbClr val="FF0000"/>
                </a:solidFill>
              </a:rPr>
              <a:t>を付けた要素の値が送られる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  &lt;input class="form-control" type="text" name="name" style="width: 200px;"/&gt;</a:t>
            </a:r>
          </a:p>
          <a:p>
            <a:pPr marL="0" indent="0">
              <a:buNone/>
            </a:pPr>
            <a:r>
              <a:rPr lang="en-US" altLang="ja-JP" dirty="0"/>
              <a:t>      &lt;/div&gt;</a:t>
            </a:r>
          </a:p>
          <a:p>
            <a:pPr marL="0" indent="0">
              <a:buNone/>
            </a:pPr>
            <a:r>
              <a:rPr lang="en-US" altLang="ja-JP" dirty="0"/>
              <a:t>      &lt;span&gt;</a:t>
            </a:r>
            <a:r>
              <a:rPr lang="ja-JP" altLang="en-US" dirty="0"/>
              <a:t>内容：</a:t>
            </a:r>
            <a:r>
              <a:rPr lang="en-US" altLang="ja-JP" dirty="0"/>
              <a:t>&lt;/span&gt;</a:t>
            </a:r>
          </a:p>
          <a:p>
            <a:pPr marL="0" indent="0">
              <a:buNone/>
            </a:pPr>
            <a:r>
              <a:rPr lang="en-US" altLang="ja-JP" dirty="0"/>
              <a:t>      &lt;div class="form-group"&gt;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&lt;!-- name</a:t>
            </a:r>
            <a:r>
              <a:rPr lang="ja-JP" altLang="en-US" dirty="0">
                <a:solidFill>
                  <a:srgbClr val="FF0000"/>
                </a:solidFill>
              </a:rPr>
              <a:t>を付けた要素の値が送られる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  &lt;</a:t>
            </a:r>
            <a:r>
              <a:rPr lang="en-US" altLang="ja-JP" dirty="0" err="1"/>
              <a:t>textarea</a:t>
            </a:r>
            <a:r>
              <a:rPr lang="en-US" altLang="ja-JP" dirty="0"/>
              <a:t>  class="form-control" name="body"&gt;&lt;/</a:t>
            </a:r>
            <a:r>
              <a:rPr lang="en-US" altLang="ja-JP" dirty="0" err="1"/>
              <a:t>textarea</a:t>
            </a:r>
            <a:r>
              <a:rPr lang="en-US" altLang="ja-JP" dirty="0"/>
              <a:t>&gt;</a:t>
            </a:r>
          </a:p>
          <a:p>
            <a:pPr marL="0" indent="0">
              <a:buNone/>
            </a:pPr>
            <a:r>
              <a:rPr lang="en-US" altLang="ja-JP" dirty="0"/>
              <a:t>      &lt;/div&gt;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&lt;!-- form</a:t>
            </a:r>
            <a:r>
              <a:rPr lang="ja-JP" altLang="en-US" dirty="0">
                <a:solidFill>
                  <a:srgbClr val="FF0000"/>
                </a:solidFill>
              </a:rPr>
              <a:t>の中身を送信するボタン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&lt;div class="</a:t>
            </a:r>
            <a:r>
              <a:rPr lang="en-US" altLang="ja-JP" dirty="0" err="1"/>
              <a:t>btn</a:t>
            </a:r>
            <a:r>
              <a:rPr lang="en-US" altLang="ja-JP" dirty="0"/>
              <a:t> </a:t>
            </a:r>
            <a:r>
              <a:rPr lang="en-US" altLang="ja-JP" dirty="0" err="1"/>
              <a:t>btn</a:t>
            </a:r>
            <a:r>
              <a:rPr lang="en-US" altLang="ja-JP" dirty="0"/>
              <a:t>-primary" </a:t>
            </a:r>
            <a:r>
              <a:rPr lang="en-US" altLang="ja-JP" dirty="0" err="1"/>
              <a:t>onclick</a:t>
            </a:r>
            <a:r>
              <a:rPr lang="en-US" altLang="ja-JP" dirty="0"/>
              <a:t>="</a:t>
            </a:r>
            <a:r>
              <a:rPr lang="en-US" altLang="ja-JP" dirty="0" err="1"/>
              <a:t>document.form.submit</a:t>
            </a:r>
            <a:r>
              <a:rPr lang="en-US" altLang="ja-JP" dirty="0"/>
              <a:t>();"&gt;</a:t>
            </a:r>
            <a:r>
              <a:rPr lang="ja-JP" altLang="en-US" dirty="0"/>
              <a:t>送信</a:t>
            </a:r>
            <a:r>
              <a:rPr lang="en-US" altLang="ja-JP" dirty="0"/>
              <a:t>&lt;/div&gt;</a:t>
            </a:r>
          </a:p>
          <a:p>
            <a:pPr marL="0" indent="0">
              <a:buNone/>
            </a:pPr>
            <a:r>
              <a:rPr lang="en-US" altLang="ja-JP" dirty="0"/>
              <a:t>    &lt;/form&gt;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45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サーバで受け取ったデータを処理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err="1" smtClean="0"/>
              <a:t>routes.js</a:t>
            </a:r>
            <a:r>
              <a:rPr kumimoji="1" lang="ja-JP" altLang="en-US" dirty="0" smtClean="0"/>
              <a:t>に以下を追記</a:t>
            </a:r>
            <a:endParaRPr kumimoji="1" lang="en-US" altLang="ja-JP" dirty="0" smtClean="0"/>
          </a:p>
          <a:p>
            <a:pPr marL="172800" lvl="1" indent="0">
              <a:buNone/>
            </a:pP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err="1" smtClean="0"/>
              <a:t>app.post</a:t>
            </a:r>
            <a:r>
              <a:rPr lang="en-US" altLang="ja-JP" dirty="0" smtClean="0"/>
              <a:t>(“/</a:t>
            </a:r>
            <a:r>
              <a:rPr lang="en-US" altLang="ja-JP" dirty="0" err="1" smtClean="0"/>
              <a:t>sendmsg</a:t>
            </a:r>
            <a:r>
              <a:rPr lang="en-US" altLang="ja-JP" dirty="0" smtClean="0"/>
              <a:t>”, </a:t>
            </a:r>
            <a:r>
              <a:rPr lang="en-US" altLang="ja-JP" dirty="0"/>
              <a:t>function(request, response) </a:t>
            </a:r>
            <a:r>
              <a:rPr lang="en-US" altLang="ja-JP" dirty="0" smtClean="0"/>
              <a:t>{</a:t>
            </a:r>
            <a:r>
              <a:rPr lang="en-US" altLang="ja-JP" dirty="0"/>
              <a:t> </a:t>
            </a:r>
            <a:r>
              <a:rPr lang="en-US" altLang="ja-JP" dirty="0" smtClean="0"/>
              <a:t>// </a:t>
            </a:r>
            <a:r>
              <a:rPr lang="en-US" altLang="ja-JP" dirty="0" err="1" smtClean="0"/>
              <a:t>sendmsg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POST</a:t>
            </a:r>
            <a:r>
              <a:rPr lang="ja-JP" altLang="en-US" dirty="0" smtClean="0"/>
              <a:t>されたときの処理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dbHandle.collection</a:t>
            </a:r>
            <a:r>
              <a:rPr lang="en-US" altLang="ja-JP" dirty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“</a:t>
            </a:r>
            <a:r>
              <a:rPr lang="en-US" altLang="ja-JP" dirty="0" err="1" smtClean="0"/>
              <a:t>msgboard</a:t>
            </a:r>
            <a:r>
              <a:rPr lang="en-US" altLang="ja-JP" dirty="0" smtClean="0"/>
              <a:t>”, </a:t>
            </a:r>
            <a:r>
              <a:rPr lang="en-US" altLang="ja-JP" dirty="0"/>
              <a:t>// </a:t>
            </a:r>
            <a:r>
              <a:rPr lang="en-US" altLang="ja-JP" dirty="0" err="1"/>
              <a:t>msgboard</a:t>
            </a:r>
            <a:r>
              <a:rPr lang="ja-JP" altLang="en-US" dirty="0"/>
              <a:t>テーブルにデータを追加する</a:t>
            </a:r>
          </a:p>
          <a:p>
            <a:pPr marL="172800" lvl="1" indent="0">
              <a:buNone/>
            </a:pPr>
            <a:r>
              <a:rPr lang="en-US" altLang="ja-JP" dirty="0" smtClean="0"/>
              <a:t>        function</a:t>
            </a:r>
            <a:r>
              <a:rPr lang="en-US" altLang="ja-JP" dirty="0"/>
              <a:t>(</a:t>
            </a:r>
            <a:r>
              <a:rPr lang="en-US" altLang="ja-JP" dirty="0" err="1"/>
              <a:t>outerError</a:t>
            </a:r>
            <a:r>
              <a:rPr lang="en-US" altLang="ja-JP" dirty="0"/>
              <a:t>, collection)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var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objMap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request.body</a:t>
            </a:r>
            <a:r>
              <a:rPr lang="en-US" altLang="ja-JP" dirty="0" smtClean="0"/>
              <a:t>, 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/</a:t>
            </a:r>
            <a:r>
              <a:rPr lang="en-US" altLang="ja-JP" dirty="0"/>
              <a:t>/ </a:t>
            </a:r>
            <a:r>
              <a:rPr lang="ja-JP" altLang="en-US" dirty="0"/>
              <a:t>ここに，</a:t>
            </a:r>
            <a:r>
              <a:rPr lang="en-US" altLang="ja-JP" dirty="0"/>
              <a:t>form</a:t>
            </a:r>
            <a:r>
              <a:rPr lang="ja-JP" altLang="en-US" dirty="0"/>
              <a:t>の内容がオブジェクトとして格納される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 smtClean="0"/>
              <a:t> </a:t>
            </a:r>
            <a:r>
              <a:rPr lang="en-US" altLang="ja-JP" dirty="0"/>
              <a:t>= {};</a:t>
            </a:r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collection.insert</a:t>
            </a:r>
            <a:r>
              <a:rPr lang="en-US" altLang="ja-JP" dirty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objMap</a:t>
            </a:r>
            <a:r>
              <a:rPr lang="en-US" altLang="ja-JP" dirty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function</a:t>
            </a:r>
            <a:r>
              <a:rPr lang="en-US" altLang="ja-JP" dirty="0"/>
              <a:t>(</a:t>
            </a:r>
            <a:r>
              <a:rPr lang="en-US" altLang="ja-JP" dirty="0" err="1"/>
              <a:t>innerError</a:t>
            </a:r>
            <a:r>
              <a:rPr lang="en-US" altLang="ja-JP" dirty="0"/>
              <a:t>, </a:t>
            </a:r>
            <a:r>
              <a:rPr lang="en-US" altLang="ja-JP" dirty="0" err="1"/>
              <a:t>mapList</a:t>
            </a:r>
            <a:r>
              <a:rPr lang="en-US" altLang="ja-JP" dirty="0"/>
              <a:t>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    </a:t>
            </a:r>
            <a:r>
              <a:rPr lang="en-US" altLang="ja-JP" dirty="0" err="1" smtClean="0"/>
              <a:t>response.redirect</a:t>
            </a:r>
            <a:r>
              <a:rPr lang="en-US" altLang="ja-JP" dirty="0"/>
              <a:t>("/</a:t>
            </a:r>
            <a:r>
              <a:rPr lang="en-US" altLang="ja-JP" dirty="0" err="1"/>
              <a:t>msgboard.html</a:t>
            </a:r>
            <a:r>
              <a:rPr lang="en-US" altLang="ja-JP" dirty="0"/>
              <a:t>");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}</a:t>
            </a:r>
            <a:r>
              <a:rPr lang="en-US" altLang="ja-JP" dirty="0"/>
              <a:t>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}</a:t>
            </a:r>
            <a:r>
              <a:rPr lang="en-US" altLang="ja-JP" dirty="0"/>
              <a:t>);</a:t>
            </a:r>
          </a:p>
          <a:p>
            <a:pPr marL="172800" lvl="1" indent="0">
              <a:buNone/>
            </a:pPr>
            <a:r>
              <a:rPr lang="en-US" altLang="ja-JP" dirty="0" smtClean="0"/>
              <a:t>}</a:t>
            </a:r>
            <a:r>
              <a:rPr lang="en-US" altLang="ja-JP" dirty="0"/>
              <a:t>)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59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に追加する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サーバを再起動する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localhost:3000/</a:t>
            </a:r>
            <a:r>
              <a:rPr lang="en-US" altLang="ja-JP" dirty="0" err="1" smtClean="0"/>
              <a:t>msgboard</a:t>
            </a:r>
            <a:r>
              <a:rPr lang="ja-JP" altLang="en-US" dirty="0" smtClean="0"/>
              <a:t>にアクセスし，下部にある入力フォームに名前と内容を適当に入力し，送信ボタンを押す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ターミナルで以下の操作を行う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mongo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mongo</a:t>
            </a:r>
            <a:r>
              <a:rPr lang="ja-JP" altLang="en-US" dirty="0" smtClean="0"/>
              <a:t>シェルを開く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/>
              <a:t>use </a:t>
            </a:r>
            <a:r>
              <a:rPr lang="en-US" altLang="ja-JP" dirty="0" err="1"/>
              <a:t>msgboard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db.msgboard.find</a:t>
            </a:r>
            <a:r>
              <a:rPr lang="en-US" altLang="ja-JP" dirty="0"/>
              <a:t>(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ここで，何らかの値が入っていれば成功</a:t>
            </a:r>
            <a:endParaRPr kumimoji="1" lang="en-US" altLang="ja-JP" dirty="0" smtClean="0"/>
          </a:p>
          <a:p>
            <a:r>
              <a:rPr lang="ja-JP" altLang="en-US" dirty="0" smtClean="0"/>
              <a:t>このように，</a:t>
            </a:r>
            <a:r>
              <a:rPr lang="en-US" altLang="ja-JP" dirty="0" err="1">
                <a:solidFill>
                  <a:srgbClr val="FF0000"/>
                </a:solidFill>
              </a:rPr>
              <a:t>M</a:t>
            </a:r>
            <a:r>
              <a:rPr lang="en-US" altLang="ja-JP" dirty="0" err="1" smtClean="0">
                <a:solidFill>
                  <a:srgbClr val="FF0000"/>
                </a:solidFill>
              </a:rPr>
              <a:t>ongoDB</a:t>
            </a:r>
            <a:r>
              <a:rPr lang="ja-JP" altLang="en-US" dirty="0" smtClean="0">
                <a:solidFill>
                  <a:srgbClr val="FF0000"/>
                </a:solidFill>
              </a:rPr>
              <a:t>では事前にテーブル作成等をすることなく，データを追加したり取得することができる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の中身を画面に表示する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サーバからデータを取得するのに，</a:t>
            </a:r>
            <a:r>
              <a:rPr lang="en-US" altLang="ja-JP" dirty="0" smtClean="0">
                <a:solidFill>
                  <a:srgbClr val="3366FF"/>
                </a:solidFill>
              </a:rPr>
              <a:t>Ajax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Ajax: </a:t>
            </a:r>
            <a:r>
              <a:rPr kumimoji="1" lang="ja-JP" altLang="en-US" dirty="0" smtClean="0"/>
              <a:t>画面遷移をせずにデータをやり取りする仕組み</a:t>
            </a:r>
            <a:endParaRPr kumimoji="1" lang="en-US" altLang="ja-JP" dirty="0" smtClean="0"/>
          </a:p>
          <a:p>
            <a:r>
              <a:rPr lang="ja-JP" altLang="en-US" dirty="0" smtClean="0"/>
              <a:t>サーバは</a:t>
            </a:r>
            <a:r>
              <a:rPr lang="en-US" altLang="ja-JP" dirty="0" smtClean="0">
                <a:solidFill>
                  <a:srgbClr val="3366FF"/>
                </a:solidFill>
              </a:rPr>
              <a:t>JSON</a:t>
            </a:r>
            <a:r>
              <a:rPr lang="ja-JP" altLang="en-US" dirty="0" smtClean="0"/>
              <a:t>としてデータを返し，クライアント側で処理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JSON: JavaScript</a:t>
            </a:r>
            <a:r>
              <a:rPr lang="ja-JP" altLang="en-US" dirty="0" smtClean="0"/>
              <a:t>のオブジェクトとほぼ同等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例）</a:t>
            </a:r>
            <a:r>
              <a:rPr lang="en-US" altLang="ja-JP" dirty="0" smtClean="0"/>
              <a:t>{“name”: “taro”, “age”: 20}</a:t>
            </a:r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286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サーバサイド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err="1"/>
              <a:t>routes.js</a:t>
            </a:r>
            <a:r>
              <a:rPr lang="ja-JP" altLang="en-US" dirty="0"/>
              <a:t>に以下を追記</a:t>
            </a:r>
            <a:endParaRPr lang="en-US" altLang="ja-JP" dirty="0"/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err="1" smtClean="0"/>
              <a:t>app.</a:t>
            </a:r>
            <a:r>
              <a:rPr lang="en-US" altLang="ja-JP" dirty="0" err="1" smtClean="0"/>
              <a:t>get</a:t>
            </a:r>
            <a:r>
              <a:rPr lang="en-US" altLang="ja-JP" dirty="0" smtClean="0"/>
              <a:t>(</a:t>
            </a:r>
            <a:r>
              <a:rPr lang="en-US" altLang="ja-JP" dirty="0"/>
              <a:t>“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fetchmsg</a:t>
            </a:r>
            <a:r>
              <a:rPr lang="en-US" altLang="ja-JP" dirty="0" smtClean="0"/>
              <a:t>”</a:t>
            </a:r>
            <a:r>
              <a:rPr lang="en-US" altLang="ja-JP" dirty="0"/>
              <a:t>, function(request, response) { // </a:t>
            </a:r>
            <a:r>
              <a:rPr lang="en-US" altLang="ja-JP" dirty="0" err="1" smtClean="0"/>
              <a:t>sendmsg</a:t>
            </a:r>
            <a:r>
              <a:rPr lang="ja-JP" altLang="en-US" dirty="0" smtClean="0"/>
              <a:t>に</a:t>
            </a:r>
            <a:r>
              <a:rPr lang="en-US" altLang="ja-JP" dirty="0" smtClean="0"/>
              <a:t>GET</a:t>
            </a:r>
            <a:r>
              <a:rPr lang="ja-JP" altLang="en-US" dirty="0" smtClean="0"/>
              <a:t>された</a:t>
            </a:r>
            <a:r>
              <a:rPr lang="ja-JP" altLang="en-US" dirty="0"/>
              <a:t>ときの処理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</a:t>
            </a:r>
            <a:r>
              <a:rPr lang="en-US" altLang="ja-JP" dirty="0" err="1" smtClean="0"/>
              <a:t>dbHandle.collection</a:t>
            </a:r>
            <a:r>
              <a:rPr lang="en-US" altLang="ja-JP" dirty="0" smtClean="0"/>
              <a:t>(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    “</a:t>
            </a:r>
            <a:r>
              <a:rPr lang="en-US" altLang="ja-JP" dirty="0" err="1"/>
              <a:t>msgboard</a:t>
            </a:r>
            <a:r>
              <a:rPr lang="en-US" altLang="ja-JP" dirty="0"/>
              <a:t>”, // </a:t>
            </a:r>
            <a:r>
              <a:rPr lang="en-US" altLang="ja-JP" dirty="0" err="1"/>
              <a:t>msgboard</a:t>
            </a:r>
            <a:r>
              <a:rPr lang="ja-JP" altLang="en-US" dirty="0" smtClean="0"/>
              <a:t>テーブル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データ</a:t>
            </a:r>
            <a:r>
              <a:rPr lang="ja-JP" altLang="en-US" dirty="0" smtClean="0"/>
              <a:t>を取得</a:t>
            </a:r>
            <a:endParaRPr lang="ja-JP" altLang="en-US" dirty="0"/>
          </a:p>
          <a:p>
            <a:pPr marL="172800" lvl="1" indent="0">
              <a:buNone/>
            </a:pPr>
            <a:r>
              <a:rPr lang="en-US" altLang="ja-JP" dirty="0"/>
              <a:t>        function(</a:t>
            </a:r>
            <a:r>
              <a:rPr lang="en-US" altLang="ja-JP" dirty="0" err="1"/>
              <a:t>outerError</a:t>
            </a:r>
            <a:r>
              <a:rPr lang="en-US" altLang="ja-JP" dirty="0"/>
              <a:t>, collection) {</a:t>
            </a:r>
          </a:p>
          <a:p>
            <a:pPr marL="172800" lvl="1" indent="0">
              <a:buNone/>
            </a:pPr>
            <a:r>
              <a:rPr lang="en-US" altLang="ja-JP" dirty="0"/>
              <a:t>            </a:t>
            </a:r>
            <a:r>
              <a:rPr lang="en-US" altLang="ja-JP" dirty="0" err="1"/>
              <a:t>var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 smtClean="0"/>
              <a:t>findMap</a:t>
            </a:r>
            <a:r>
              <a:rPr lang="en-US" altLang="ja-JP" dirty="0" smtClean="0"/>
              <a:t>= {}, 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 smtClean="0"/>
              <a:t> </a:t>
            </a:r>
            <a:r>
              <a:rPr lang="en-US" altLang="ja-JP" dirty="0"/>
              <a:t>= {};</a:t>
            </a:r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collection.find</a:t>
            </a:r>
            <a:r>
              <a:rPr lang="en-US" altLang="ja-JP" dirty="0" smtClean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/>
              <a:t>findMap</a:t>
            </a:r>
            <a:r>
              <a:rPr lang="en-US" altLang="ja-JP" dirty="0" smtClean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).</a:t>
            </a:r>
            <a:r>
              <a:rPr lang="en-US" altLang="ja-JP" dirty="0" err="1" smtClean="0"/>
              <a:t>toArray</a:t>
            </a:r>
            <a:r>
              <a:rPr lang="en-US" altLang="ja-JP" dirty="0" smtClean="0"/>
              <a:t>(</a:t>
            </a:r>
          </a:p>
          <a:p>
            <a:pPr marL="1728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function(</a:t>
            </a:r>
            <a:r>
              <a:rPr lang="en-US" altLang="ja-JP" dirty="0" err="1" smtClean="0"/>
              <a:t>innerError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mapList</a:t>
            </a:r>
            <a:r>
              <a:rPr lang="en-US" altLang="ja-JP" dirty="0" smtClean="0"/>
              <a:t>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   </a:t>
            </a:r>
            <a:r>
              <a:rPr lang="en-US" altLang="ja-JP" dirty="0"/>
              <a:t> </a:t>
            </a:r>
            <a:r>
              <a:rPr lang="en-US" altLang="ja-JP" dirty="0" err="1" smtClean="0"/>
              <a:t>response.send</a:t>
            </a:r>
            <a:r>
              <a:rPr lang="en-US" altLang="ja-JP" dirty="0"/>
              <a:t>(</a:t>
            </a:r>
            <a:r>
              <a:rPr lang="en-US" altLang="ja-JP" dirty="0" err="1"/>
              <a:t>mapList</a:t>
            </a:r>
            <a:r>
              <a:rPr lang="en-US" altLang="ja-JP" dirty="0"/>
              <a:t>)</a:t>
            </a:r>
            <a:r>
              <a:rPr lang="en-US" altLang="ja-JP" dirty="0" smtClean="0"/>
              <a:t>; //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から取得したデータを全て返す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    });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});</a:t>
            </a:r>
          </a:p>
          <a:p>
            <a:pPr marL="172800" lvl="1" indent="0">
              <a:buNone/>
            </a:pPr>
            <a:r>
              <a:rPr lang="en-US" altLang="ja-JP" dirty="0" smtClean="0"/>
              <a:t>});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4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を見てみる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アプリを再起動し，</a:t>
            </a:r>
            <a:r>
              <a:rPr lang="ja-JP" altLang="en-US" dirty="0" smtClean="0"/>
              <a:t>ブラウザ</a:t>
            </a:r>
            <a:r>
              <a:rPr lang="ja-JP" altLang="en-US" dirty="0"/>
              <a:t>から</a:t>
            </a:r>
            <a:r>
              <a:rPr lang="en-US" altLang="ja-JP" dirty="0"/>
              <a:t>localhost:3000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fetchmsg</a:t>
            </a:r>
            <a:r>
              <a:rPr lang="ja-JP" altLang="en-US" dirty="0" smtClean="0"/>
              <a:t>に</a:t>
            </a:r>
            <a:r>
              <a:rPr lang="ja-JP" altLang="en-US" dirty="0"/>
              <a:t>アクセス</a:t>
            </a:r>
            <a:r>
              <a:rPr lang="ja-JP" altLang="en-US" dirty="0" smtClean="0"/>
              <a:t>し</a:t>
            </a:r>
            <a:r>
              <a:rPr lang="ja-JP" altLang="en-US" dirty="0" smtClean="0"/>
              <a:t>，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が返ってくることを確認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693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クライアントサイド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public/</a:t>
            </a:r>
            <a:r>
              <a:rPr kumimoji="1" lang="en-US" altLang="ja-JP" dirty="0" err="1" smtClean="0"/>
              <a:t>js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main.js</a:t>
            </a:r>
            <a:r>
              <a:rPr kumimoji="1" lang="ja-JP" altLang="en-US" dirty="0" smtClean="0"/>
              <a:t>に以下を記述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$</a:t>
            </a:r>
            <a:r>
              <a:rPr lang="en-US" altLang="ja-JP" dirty="0"/>
              <a:t>(document).ready(function() 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$</a:t>
            </a:r>
            <a:r>
              <a:rPr lang="en-US" altLang="ja-JP" dirty="0"/>
              <a:t>.</a:t>
            </a:r>
            <a:r>
              <a:rPr lang="en-US" altLang="ja-JP" dirty="0" err="1"/>
              <a:t>ajax</a:t>
            </a:r>
            <a:r>
              <a:rPr lang="en-US" altLang="ja-JP" dirty="0"/>
              <a:t>({ // </a:t>
            </a:r>
            <a:r>
              <a:rPr lang="ja-JP" altLang="en-US" dirty="0"/>
              <a:t>非同期通信でデータを取得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 err="1" smtClean="0"/>
              <a:t>url</a:t>
            </a:r>
            <a:r>
              <a:rPr lang="en-US" altLang="ja-JP" dirty="0"/>
              <a:t>: </a:t>
            </a:r>
            <a:r>
              <a:rPr lang="en-US" altLang="ja-JP" dirty="0" smtClean="0"/>
              <a:t>“/</a:t>
            </a:r>
            <a:r>
              <a:rPr lang="en-US" altLang="ja-JP" dirty="0" err="1" smtClean="0"/>
              <a:t>fetchmsg</a:t>
            </a:r>
            <a:r>
              <a:rPr lang="en-US" altLang="ja-JP" dirty="0" smtClean="0"/>
              <a:t>”, </a:t>
            </a:r>
            <a:r>
              <a:rPr lang="en-US" altLang="ja-JP" dirty="0"/>
              <a:t>// </a:t>
            </a:r>
            <a:r>
              <a:rPr lang="en-US" altLang="ja-JP" dirty="0" err="1" smtClean="0"/>
              <a:t>fetchmsg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からデータを取得</a:t>
            </a:r>
          </a:p>
          <a:p>
            <a:pPr marL="0" indent="0">
              <a:buNone/>
            </a:pPr>
            <a:r>
              <a:rPr lang="en-US" altLang="ja-JP" dirty="0" smtClean="0"/>
              <a:t>        success</a:t>
            </a:r>
            <a:r>
              <a:rPr lang="en-US" altLang="ja-JP" dirty="0"/>
              <a:t>: function(</a:t>
            </a:r>
            <a:r>
              <a:rPr lang="en-US" altLang="ja-JP" dirty="0" err="1"/>
              <a:t>json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 smtClean="0"/>
              <a:t>            </a:t>
            </a:r>
            <a:r>
              <a:rPr lang="cs-CZ" altLang="ja-JP" dirty="0"/>
              <a:t>var i, data;</a:t>
            </a:r>
          </a:p>
          <a:p>
            <a:pPr marL="0" indent="0">
              <a:buNone/>
            </a:pPr>
            <a:r>
              <a:rPr lang="cs-CZ" altLang="ja-JP" dirty="0" smtClean="0"/>
              <a:t>            </a:t>
            </a:r>
            <a:r>
              <a:rPr lang="cs-CZ" altLang="ja-JP" dirty="0" err="1" smtClean="0"/>
              <a:t>for</a:t>
            </a:r>
            <a:r>
              <a:rPr lang="cs-CZ" altLang="ja-JP" dirty="0" smtClean="0"/>
              <a:t> </a:t>
            </a:r>
            <a:r>
              <a:rPr lang="cs-CZ" altLang="ja-JP" dirty="0"/>
              <a:t>(i = 0; i &lt; </a:t>
            </a:r>
            <a:r>
              <a:rPr lang="cs-CZ" altLang="ja-JP" dirty="0" err="1"/>
              <a:t>json.length</a:t>
            </a:r>
            <a:r>
              <a:rPr lang="cs-CZ" altLang="ja-JP" dirty="0"/>
              <a:t>; i++) </a:t>
            </a:r>
            <a:r>
              <a:rPr lang="cs-CZ" altLang="ja-JP" dirty="0" smtClean="0"/>
              <a:t>{</a:t>
            </a:r>
          </a:p>
          <a:p>
            <a:pPr marL="0" indent="0">
              <a:buNone/>
            </a:pPr>
            <a:r>
              <a:rPr lang="cs-CZ" altLang="ja-JP" dirty="0" smtClean="0"/>
              <a:t>                data </a:t>
            </a:r>
            <a:r>
              <a:rPr lang="cs-CZ" altLang="ja-JP" dirty="0"/>
              <a:t>= </a:t>
            </a:r>
            <a:r>
              <a:rPr lang="cs-CZ" altLang="ja-JP" dirty="0" err="1"/>
              <a:t>json</a:t>
            </a:r>
            <a:r>
              <a:rPr lang="cs-CZ" altLang="ja-JP" dirty="0"/>
              <a:t>[i]</a:t>
            </a:r>
            <a:r>
              <a:rPr lang="cs-CZ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               $</a:t>
            </a:r>
            <a:r>
              <a:rPr lang="en-US" altLang="ja-JP" dirty="0"/>
              <a:t>("#messages")</a:t>
            </a:r>
          </a:p>
          <a:p>
            <a:pPr marL="0" indent="0">
              <a:buNone/>
            </a:pPr>
            <a:r>
              <a:rPr lang="en-US" altLang="ja-JP" dirty="0" smtClean="0"/>
              <a:t>                   .</a:t>
            </a:r>
            <a:r>
              <a:rPr lang="en-US" altLang="ja-JP" dirty="0"/>
              <a:t>append($("&lt;li /&gt;").</a:t>
            </a:r>
            <a:r>
              <a:rPr lang="en-US" altLang="ja-JP" dirty="0" err="1"/>
              <a:t>addClass</a:t>
            </a:r>
            <a:r>
              <a:rPr lang="en-US" altLang="ja-JP" dirty="0"/>
              <a:t>("list-group-</a:t>
            </a:r>
            <a:r>
              <a:rPr lang="en-US" altLang="ja-JP" dirty="0" smtClean="0"/>
              <a:t>item”)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.</a:t>
            </a:r>
            <a:r>
              <a:rPr lang="en-US" altLang="ja-JP" dirty="0"/>
              <a:t>append($("&lt;p /&gt;").text(</a:t>
            </a:r>
            <a:r>
              <a:rPr lang="en-US" altLang="ja-JP" dirty="0" err="1"/>
              <a:t>data.name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 smtClean="0"/>
              <a:t>                       .</a:t>
            </a:r>
            <a:r>
              <a:rPr lang="en-US" altLang="ja-JP" dirty="0"/>
              <a:t>append($("&lt;p /&gt;").text(</a:t>
            </a:r>
            <a:r>
              <a:rPr lang="en-US" altLang="ja-JP" dirty="0" err="1" smtClean="0"/>
              <a:t>data.body</a:t>
            </a:r>
            <a:r>
              <a:rPr lang="en-US" altLang="ja-JP" dirty="0" smtClean="0"/>
              <a:t>)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               )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          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}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})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377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結果を確認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ブラウザから</a:t>
            </a:r>
            <a:r>
              <a:rPr kumimoji="1" lang="en-US" altLang="ja-JP" dirty="0" smtClean="0"/>
              <a:t>localhost:3000/</a:t>
            </a:r>
            <a:r>
              <a:rPr kumimoji="1" lang="en-US" altLang="ja-JP" dirty="0" err="1" smtClean="0"/>
              <a:t>msgboard</a:t>
            </a:r>
            <a:r>
              <a:rPr kumimoji="1" lang="ja-JP" altLang="en-US" dirty="0" smtClean="0"/>
              <a:t>にアクセスし，先ほど送信した内容が表示されるか確認</a:t>
            </a:r>
            <a:endParaRPr kumimoji="1" lang="en-US" altLang="ja-JP" dirty="0" smtClean="0"/>
          </a:p>
          <a:p>
            <a:r>
              <a:rPr lang="ja-JP" altLang="en-US" dirty="0" smtClean="0"/>
              <a:t>下部のフォームから新たなデータを追加すると，上部に追加されていくことを確認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これで，掲示板が完成！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6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274320" y="935590"/>
            <a:ext cx="8595360" cy="4937760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r>
              <a:rPr lang="ja-JP" altLang="en-US" sz="5400" dirty="0" smtClean="0"/>
              <a:t>ありがとうございました！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6889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</a:t>
            </a:r>
            <a:r>
              <a:rPr kumimoji="1" lang="ja-JP" altLang="en-US" smtClean="0"/>
              <a:t>ファイルをダウンロード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2014-12-04 12.44.29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4" r="-6574"/>
          <a:stretch>
            <a:fillRect/>
          </a:stretch>
        </p:blipFill>
        <p:spPr>
          <a:xfrm>
            <a:off x="1695699" y="2944911"/>
            <a:ext cx="5781308" cy="3321177"/>
          </a:xfrm>
        </p:spPr>
      </p:pic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ippei-takahashi</a:t>
            </a:r>
            <a:r>
              <a:rPr lang="en-US" altLang="ja-JP" dirty="0"/>
              <a:t>/</a:t>
            </a:r>
            <a:r>
              <a:rPr lang="en-US" altLang="ja-JP" dirty="0" smtClean="0"/>
              <a:t>paak_2014_12_05</a:t>
            </a:r>
            <a:r>
              <a:rPr lang="ja-JP" altLang="en-US" dirty="0" smtClean="0"/>
              <a:t>にアクセス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右下のほうにある</a:t>
            </a:r>
            <a:r>
              <a:rPr lang="en-US" altLang="ja-JP" dirty="0" smtClean="0"/>
              <a:t>Download ZIP</a:t>
            </a:r>
            <a:r>
              <a:rPr lang="ja-JP" altLang="en-US" dirty="0" smtClean="0"/>
              <a:t>をクリックすればダウンロードできる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492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様々な環境で動く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ブラウザ</a:t>
            </a:r>
            <a:r>
              <a:rPr kumimoji="1" lang="ja-JP" altLang="en-US" dirty="0" smtClean="0"/>
              <a:t>，サーバサイド，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/Android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etc...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3366FF"/>
                </a:solidFill>
                <a:effectLst/>
              </a:rPr>
              <a:t>オブジェクト指向プログラミング</a:t>
            </a:r>
            <a:r>
              <a:rPr kumimoji="1" lang="ja-JP" altLang="en-US" dirty="0" smtClean="0">
                <a:effectLst/>
              </a:rPr>
              <a:t>をサポート</a:t>
            </a:r>
            <a:endParaRPr kumimoji="1" lang="en-US" altLang="ja-JP" dirty="0" smtClean="0">
              <a:effectLst/>
            </a:endParaRPr>
          </a:p>
          <a:p>
            <a:r>
              <a:rPr lang="ja-JP" altLang="en-US" dirty="0" smtClean="0">
                <a:solidFill>
                  <a:srgbClr val="3366FF"/>
                </a:solidFill>
                <a:effectLst/>
              </a:rPr>
              <a:t>関数型プログラミング</a:t>
            </a:r>
            <a:r>
              <a:rPr lang="ja-JP" altLang="en-US" dirty="0" smtClean="0">
                <a:effectLst/>
              </a:rPr>
              <a:t>をサポート</a:t>
            </a:r>
            <a:endParaRPr kumimoji="1" lang="en-US" altLang="ja-JP" dirty="0" smtClean="0">
              <a:effectLst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8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ブラウザで動かす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2.24.3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3" r="-4393"/>
          <a:stretch>
            <a:fillRect/>
          </a:stretch>
        </p:blipFill>
        <p:spPr>
          <a:xfrm>
            <a:off x="273050" y="2636838"/>
            <a:ext cx="8594725" cy="3365500"/>
          </a:xfrm>
        </p:spPr>
      </p:pic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例えば</a:t>
            </a:r>
            <a:r>
              <a:rPr lang="en-US" altLang="ja-JP" dirty="0" smtClean="0"/>
              <a:t>Google Chrome</a:t>
            </a:r>
            <a:r>
              <a:rPr lang="ja-JP" altLang="en-US" dirty="0" smtClean="0"/>
              <a:t>なら，</a:t>
            </a:r>
            <a:r>
              <a:rPr lang="en-US" altLang="ja-JP" dirty="0" smtClean="0"/>
              <a:t>Command + Option+ </a:t>
            </a:r>
            <a:r>
              <a:rPr lang="en-US" altLang="ja-JP" dirty="0"/>
              <a:t>J</a:t>
            </a:r>
            <a:r>
              <a:rPr lang="ja-JP" altLang="en-US" dirty="0" smtClean="0"/>
              <a:t>あるいは右クリックして要素の検証をクリックし，</a:t>
            </a:r>
            <a:r>
              <a:rPr lang="en-US" altLang="ja-JP" dirty="0" smtClean="0"/>
              <a:t>Console</a:t>
            </a:r>
            <a:r>
              <a:rPr lang="ja-JP" altLang="en-US" dirty="0" smtClean="0"/>
              <a:t>タブを選択することで，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コンソールが開ける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8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もっと便利な方法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err="1" smtClean="0"/>
              <a:t>JsFiddle</a:t>
            </a:r>
            <a:r>
              <a:rPr lang="ja-JP" altLang="en-US" dirty="0" smtClean="0"/>
              <a:t>を使う（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://jsfiddle.net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左下のボックスにコードを書いて，左上の</a:t>
            </a:r>
            <a:r>
              <a:rPr lang="en-US" altLang="ja-JP" dirty="0" smtClean="0"/>
              <a:t>Run</a:t>
            </a:r>
            <a:r>
              <a:rPr lang="ja-JP" altLang="en-US" dirty="0" smtClean="0"/>
              <a:t>ボタンで実行できる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を書くことも可能</a:t>
            </a:r>
            <a:endParaRPr kumimoji="1" lang="ja-JP" altLang="en-US" dirty="0"/>
          </a:p>
        </p:txBody>
      </p:sp>
      <p:pic>
        <p:nvPicPr>
          <p:cNvPr id="5" name="図 4" descr="スクリーンショット 2014-12-04 12.3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1" y="2661524"/>
            <a:ext cx="7299673" cy="36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下</a:t>
            </a:r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pic>
        <p:nvPicPr>
          <p:cNvPr id="5" name="コンテンツ プレースホルダー 4" descr="2014050122423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72" r="-27572"/>
          <a:stretch>
            <a:fillRect/>
          </a:stretch>
        </p:blipFill>
        <p:spPr>
          <a:xfrm>
            <a:off x="1771860" y="3231227"/>
            <a:ext cx="5593903" cy="3213519"/>
          </a:xfrm>
        </p:spPr>
      </p:pic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下記の位置にある</a:t>
            </a:r>
            <a:r>
              <a:rPr lang="en-US" altLang="ja-JP" dirty="0"/>
              <a:t>External 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をクリックし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://rawgithub.com/tweeeety/logFiddle/master/</a:t>
            </a:r>
            <a:r>
              <a:rPr lang="en-US" altLang="ja-JP" dirty="0" smtClean="0">
                <a:hlinkClick r:id="rId3"/>
              </a:rPr>
              <a:t>execLogFiddle.js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を</a:t>
            </a:r>
            <a:r>
              <a:rPr lang="ja-JP" altLang="en-US" dirty="0" smtClean="0"/>
              <a:t>追記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「＋」ボタンをクリック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の文法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を動かす準備ができたので，早速文法を学んでみよう！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92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ユーザー設定 1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3B1514"/>
      </a:hlink>
      <a:folHlink>
        <a:srgbClr val="3B1514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25512</TotalTime>
  <Words>1743</Words>
  <Application>Microsoft Macintosh PowerPoint</Application>
  <PresentationFormat>画面に合わせる (4:3)</PresentationFormat>
  <Paragraphs>267</Paragraphs>
  <Slides>39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アート</vt:lpstr>
      <vt:lpstr>PAAK勉強会 JS・掲示板編</vt:lpstr>
      <vt:lpstr>自己紹介</vt:lpstr>
      <vt:lpstr>今日の内容</vt:lpstr>
      <vt:lpstr>必要なファイルをダウンロード</vt:lpstr>
      <vt:lpstr>JavaScriptの特徴</vt:lpstr>
      <vt:lpstr>ブラウザで動かす</vt:lpstr>
      <vt:lpstr>もっと便利な方法</vt:lpstr>
      <vt:lpstr>下準備</vt:lpstr>
      <vt:lpstr>JavaScriptの文法</vt:lpstr>
      <vt:lpstr>変数</vt:lpstr>
      <vt:lpstr>if文</vt:lpstr>
      <vt:lpstr>for文</vt:lpstr>
      <vt:lpstr>演習</vt:lpstr>
      <vt:lpstr>解答例</vt:lpstr>
      <vt:lpstr>演習（応用）</vt:lpstr>
      <vt:lpstr>解答例</vt:lpstr>
      <vt:lpstr>JavaScriptの関数</vt:lpstr>
      <vt:lpstr>関数</vt:lpstr>
      <vt:lpstr>JavaScriptの関数を更に学ぶには</vt:lpstr>
      <vt:lpstr>JavaScriptのオブジェクト</vt:lpstr>
      <vt:lpstr>オブジェクト</vt:lpstr>
      <vt:lpstr>配列</vt:lpstr>
      <vt:lpstr>JavaScriptのオブジェクトを更に学ぶには</vt:lpstr>
      <vt:lpstr>サーバサイドのJavaScript</vt:lpstr>
      <vt:lpstr>Node.jsの特徴</vt:lpstr>
      <vt:lpstr>さっそく，掲示板作りをスタート</vt:lpstr>
      <vt:lpstr>動かしてみる</vt:lpstr>
      <vt:lpstr>ソースコードの解説</vt:lpstr>
      <vt:lpstr>演習</vt:lpstr>
      <vt:lpstr>掲示板画面を開く</vt:lpstr>
      <vt:lpstr>html（抜粋）</vt:lpstr>
      <vt:lpstr>サーバで受け取ったデータを処理</vt:lpstr>
      <vt:lpstr>データをDBに追加する</vt:lpstr>
      <vt:lpstr>DBの中身を画面に表示する</vt:lpstr>
      <vt:lpstr>サーバサイド</vt:lpstr>
      <vt:lpstr>JSONを見てみる</vt:lpstr>
      <vt:lpstr>クライアントサイド</vt:lpstr>
      <vt:lpstr>結果を確認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 </dc:title>
  <dc:creator>みつを ポニー村山</dc:creator>
  <cp:lastModifiedBy>みつを ポニー村山</cp:lastModifiedBy>
  <cp:revision>338</cp:revision>
  <dcterms:created xsi:type="dcterms:W3CDTF">2013-12-20T01:55:34Z</dcterms:created>
  <dcterms:modified xsi:type="dcterms:W3CDTF">2014-12-04T11:04:55Z</dcterms:modified>
</cp:coreProperties>
</file>