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7" r:id="rId1"/>
  </p:sldMasterIdLst>
  <p:notesMasterIdLst>
    <p:notesMasterId r:id="rId44"/>
  </p:notesMasterIdLst>
  <p:handoutMasterIdLst>
    <p:handoutMasterId r:id="rId45"/>
  </p:handoutMasterIdLst>
  <p:sldIdLst>
    <p:sldId id="562" r:id="rId2"/>
    <p:sldId id="583" r:id="rId3"/>
    <p:sldId id="577" r:id="rId4"/>
    <p:sldId id="624" r:id="rId5"/>
    <p:sldId id="689" r:id="rId6"/>
    <p:sldId id="688" r:id="rId7"/>
    <p:sldId id="668" r:id="rId8"/>
    <p:sldId id="669" r:id="rId9"/>
    <p:sldId id="670" r:id="rId10"/>
    <p:sldId id="693" r:id="rId11"/>
    <p:sldId id="676" r:id="rId12"/>
    <p:sldId id="678" r:id="rId13"/>
    <p:sldId id="671" r:id="rId14"/>
    <p:sldId id="673" r:id="rId15"/>
    <p:sldId id="648" r:id="rId16"/>
    <p:sldId id="695" r:id="rId17"/>
    <p:sldId id="679" r:id="rId18"/>
    <p:sldId id="674" r:id="rId19"/>
    <p:sldId id="675" r:id="rId20"/>
    <p:sldId id="652" r:id="rId21"/>
    <p:sldId id="654" r:id="rId22"/>
    <p:sldId id="653" r:id="rId23"/>
    <p:sldId id="655" r:id="rId24"/>
    <p:sldId id="658" r:id="rId25"/>
    <p:sldId id="657" r:id="rId26"/>
    <p:sldId id="660" r:id="rId27"/>
    <p:sldId id="662" r:id="rId28"/>
    <p:sldId id="690" r:id="rId29"/>
    <p:sldId id="667" r:id="rId30"/>
    <p:sldId id="664" r:id="rId31"/>
    <p:sldId id="694" r:id="rId32"/>
    <p:sldId id="680" r:id="rId33"/>
    <p:sldId id="681" r:id="rId34"/>
    <p:sldId id="682" r:id="rId35"/>
    <p:sldId id="683" r:id="rId36"/>
    <p:sldId id="691" r:id="rId37"/>
    <p:sldId id="684" r:id="rId38"/>
    <p:sldId id="687" r:id="rId39"/>
    <p:sldId id="685" r:id="rId40"/>
    <p:sldId id="686" r:id="rId41"/>
    <p:sldId id="692" r:id="rId42"/>
    <p:sldId id="599" r:id="rId43"/>
  </p:sldIdLst>
  <p:sldSz cx="9906000" cy="6858000" type="A4"/>
  <p:notesSz cx="6735763" cy="9866313"/>
  <p:custDataLst>
    <p:tags r:id="rId46"/>
  </p:custDataLst>
  <p:defaultTextStyle>
    <a:defPPr>
      <a:defRPr lang="en-US"/>
    </a:defPPr>
    <a:lvl1pPr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1pPr>
    <a:lvl2pPr marL="455493"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2pPr>
    <a:lvl3pPr marL="912573"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3pPr>
    <a:lvl4pPr marL="1369655"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4pPr>
    <a:lvl5pPr marL="1826734"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5pPr>
    <a:lvl6pPr marL="2285400" algn="l" defTabSz="914160" rtl="0" eaLnBrk="1" latinLnBrk="0" hangingPunct="1">
      <a:defRPr sz="2600" b="1" kern="1200">
        <a:solidFill>
          <a:schemeClr val="bg1"/>
        </a:solidFill>
        <a:latin typeface="Arial" charset="0"/>
        <a:ea typeface="メイリオ" pitchFamily="50" charset="-128"/>
        <a:cs typeface="メイリオ" pitchFamily="50" charset="-128"/>
      </a:defRPr>
    </a:lvl6pPr>
    <a:lvl7pPr marL="2742483" algn="l" defTabSz="914160" rtl="0" eaLnBrk="1" latinLnBrk="0" hangingPunct="1">
      <a:defRPr sz="2600" b="1" kern="1200">
        <a:solidFill>
          <a:schemeClr val="bg1"/>
        </a:solidFill>
        <a:latin typeface="Arial" charset="0"/>
        <a:ea typeface="メイリオ" pitchFamily="50" charset="-128"/>
        <a:cs typeface="メイリオ" pitchFamily="50" charset="-128"/>
      </a:defRPr>
    </a:lvl7pPr>
    <a:lvl8pPr marL="3199561" algn="l" defTabSz="914160" rtl="0" eaLnBrk="1" latinLnBrk="0" hangingPunct="1">
      <a:defRPr sz="2600" b="1" kern="1200">
        <a:solidFill>
          <a:schemeClr val="bg1"/>
        </a:solidFill>
        <a:latin typeface="Arial" charset="0"/>
        <a:ea typeface="メイリオ" pitchFamily="50" charset="-128"/>
        <a:cs typeface="メイリオ" pitchFamily="50" charset="-128"/>
      </a:defRPr>
    </a:lvl8pPr>
    <a:lvl9pPr marL="3656641" algn="l" defTabSz="914160" rtl="0" eaLnBrk="1" latinLnBrk="0" hangingPunct="1">
      <a:defRPr sz="2600" b="1" kern="1200">
        <a:solidFill>
          <a:schemeClr val="bg1"/>
        </a:solidFill>
        <a:latin typeface="Arial" charset="0"/>
        <a:ea typeface="メイリオ" pitchFamily="50" charset="-128"/>
        <a:cs typeface="メイリオ" pitchFamily="50" charset="-128"/>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00"/>
    <a:srgbClr val="0000CC"/>
    <a:srgbClr val="FF3399"/>
    <a:srgbClr val="E6F6FD"/>
    <a:srgbClr val="000000"/>
    <a:srgbClr val="0071CF"/>
    <a:srgbClr val="0C6CB0"/>
    <a:srgbClr val="9AC0D8"/>
    <a:srgbClr val="FFF3A8"/>
    <a:srgbClr val="FFD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76" autoAdjust="0"/>
    <p:restoredTop sz="94617" autoAdjust="0"/>
  </p:normalViewPr>
  <p:slideViewPr>
    <p:cSldViewPr snapToGrid="0">
      <p:cViewPr>
        <p:scale>
          <a:sx n="84" d="100"/>
          <a:sy n="84" d="100"/>
        </p:scale>
        <p:origin x="1434" y="78"/>
      </p:cViewPr>
      <p:guideLst>
        <p:guide orient="horz" pos="2160"/>
        <p:guide pos="312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1548"/>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194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3" name="Rectangle 3"/>
          <p:cNvSpPr>
            <a:spLocks noGrp="1" noChangeArrowheads="1"/>
          </p:cNvSpPr>
          <p:nvPr>
            <p:ph type="dt" sz="quarter" idx="1"/>
          </p:nvPr>
        </p:nvSpPr>
        <p:spPr bwMode="auto">
          <a:xfrm>
            <a:off x="3814763" y="0"/>
            <a:ext cx="2919412"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4" name="Rectangle 4"/>
          <p:cNvSpPr>
            <a:spLocks noGrp="1" noChangeArrowheads="1"/>
          </p:cNvSpPr>
          <p:nvPr>
            <p:ph type="ftr" sz="quarter" idx="2"/>
          </p:nvPr>
        </p:nvSpPr>
        <p:spPr bwMode="auto">
          <a:xfrm>
            <a:off x="0" y="9371013"/>
            <a:ext cx="2919413"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5" name="Rectangle 5"/>
          <p:cNvSpPr>
            <a:spLocks noGrp="1" noChangeArrowheads="1"/>
          </p:cNvSpPr>
          <p:nvPr>
            <p:ph type="sldNum" sz="quarter" idx="3"/>
          </p:nvPr>
        </p:nvSpPr>
        <p:spPr bwMode="auto">
          <a:xfrm>
            <a:off x="3814763" y="9371013"/>
            <a:ext cx="2919412"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fld id="{611456DF-A4B4-4A95-A712-C3C2FB0FEDE2}" type="slidenum">
              <a:rPr lang="ja-JP" altLang="en-US"/>
              <a:pPr>
                <a:defRPr/>
              </a:pPr>
              <a:t>‹#›</a:t>
            </a:fld>
            <a:endParaRPr lang="en-US" altLang="ja-JP" dirty="0"/>
          </a:p>
        </p:txBody>
      </p:sp>
    </p:spTree>
    <p:extLst>
      <p:ext uri="{BB962C8B-B14F-4D97-AF65-F5344CB8AC3E}">
        <p14:creationId xmlns:p14="http://schemas.microsoft.com/office/powerpoint/2010/main" val="1350569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194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6147" name="Rectangle 3"/>
          <p:cNvSpPr>
            <a:spLocks noGrp="1" noChangeArrowheads="1"/>
          </p:cNvSpPr>
          <p:nvPr>
            <p:ph type="dt" idx="1"/>
          </p:nvPr>
        </p:nvSpPr>
        <p:spPr bwMode="auto">
          <a:xfrm>
            <a:off x="3814763" y="0"/>
            <a:ext cx="2919412"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26628" name="Rectangle 4"/>
          <p:cNvSpPr>
            <a:spLocks noGrp="1" noRot="1" noChangeAspect="1" noChangeArrowheads="1" noTextEdit="1"/>
          </p:cNvSpPr>
          <p:nvPr>
            <p:ph type="sldImg" idx="2"/>
          </p:nvPr>
        </p:nvSpPr>
        <p:spPr bwMode="auto">
          <a:xfrm>
            <a:off x="696913" y="739775"/>
            <a:ext cx="5343525" cy="3700463"/>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73100" y="4686300"/>
            <a:ext cx="5389563" cy="4440238"/>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ja-JP" noProof="0" dirty="0"/>
              <a:t>Click to edit Master text styles</a:t>
            </a:r>
          </a:p>
          <a:p>
            <a:pPr lvl="1"/>
            <a:r>
              <a:rPr lang="en-US" altLang="ja-JP" noProof="0" dirty="0"/>
              <a:t>Second level</a:t>
            </a:r>
          </a:p>
          <a:p>
            <a:pPr lvl="2"/>
            <a:r>
              <a:rPr lang="en-US" altLang="ja-JP" noProof="0" dirty="0"/>
              <a:t>Third level</a:t>
            </a:r>
          </a:p>
          <a:p>
            <a:pPr lvl="3"/>
            <a:r>
              <a:rPr lang="en-US" altLang="ja-JP" noProof="0" dirty="0"/>
              <a:t>Fourth level</a:t>
            </a:r>
          </a:p>
          <a:p>
            <a:pPr lvl="4"/>
            <a:r>
              <a:rPr lang="en-US" altLang="ja-JP" noProof="0" dirty="0"/>
              <a:t>Fifth level</a:t>
            </a:r>
          </a:p>
        </p:txBody>
      </p:sp>
      <p:sp>
        <p:nvSpPr>
          <p:cNvPr id="6150" name="Rectangle 6"/>
          <p:cNvSpPr>
            <a:spLocks noGrp="1" noChangeArrowheads="1"/>
          </p:cNvSpPr>
          <p:nvPr>
            <p:ph type="ftr" sz="quarter" idx="4"/>
          </p:nvPr>
        </p:nvSpPr>
        <p:spPr bwMode="auto">
          <a:xfrm>
            <a:off x="0" y="9371013"/>
            <a:ext cx="2919413"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6151" name="Rectangle 7"/>
          <p:cNvSpPr>
            <a:spLocks noGrp="1" noChangeArrowheads="1"/>
          </p:cNvSpPr>
          <p:nvPr>
            <p:ph type="sldNum" sz="quarter" idx="5"/>
          </p:nvPr>
        </p:nvSpPr>
        <p:spPr bwMode="auto">
          <a:xfrm>
            <a:off x="3814763" y="9371013"/>
            <a:ext cx="2919412"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fld id="{CE1D3060-D7DE-40FA-9166-85DE9D336D3F}" type="slidenum">
              <a:rPr lang="ja-JP" altLang="en-US"/>
              <a:pPr>
                <a:defRPr/>
              </a:pPr>
              <a:t>‹#›</a:t>
            </a:fld>
            <a:endParaRPr lang="en-US" altLang="ja-JP" dirty="0"/>
          </a:p>
        </p:txBody>
      </p:sp>
    </p:spTree>
    <p:extLst>
      <p:ext uri="{BB962C8B-B14F-4D97-AF65-F5344CB8AC3E}">
        <p14:creationId xmlns:p14="http://schemas.microsoft.com/office/powerpoint/2010/main" val="610742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1pPr>
    <a:lvl2pPr marL="455493"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2pPr>
    <a:lvl3pPr marL="912573"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3pPr>
    <a:lvl4pPr marL="1369655"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4pPr>
    <a:lvl5pPr marL="1826734"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5pPr>
    <a:lvl6pPr marL="2285251" algn="l" defTabSz="457050" rtl="0" eaLnBrk="1" latinLnBrk="0" hangingPunct="1">
      <a:defRPr kumimoji="1" sz="1200" kern="1200">
        <a:solidFill>
          <a:schemeClr val="tx1"/>
        </a:solidFill>
        <a:latin typeface="+mn-lt"/>
        <a:ea typeface="+mn-ea"/>
        <a:cs typeface="+mn-cs"/>
      </a:defRPr>
    </a:lvl6pPr>
    <a:lvl7pPr marL="2742304" algn="l" defTabSz="457050" rtl="0" eaLnBrk="1" latinLnBrk="0" hangingPunct="1">
      <a:defRPr kumimoji="1" sz="1200" kern="1200">
        <a:solidFill>
          <a:schemeClr val="tx1"/>
        </a:solidFill>
        <a:latin typeface="+mn-lt"/>
        <a:ea typeface="+mn-ea"/>
        <a:cs typeface="+mn-cs"/>
      </a:defRPr>
    </a:lvl7pPr>
    <a:lvl8pPr marL="3199351" algn="l" defTabSz="457050" rtl="0" eaLnBrk="1" latinLnBrk="0" hangingPunct="1">
      <a:defRPr kumimoji="1" sz="1200" kern="1200">
        <a:solidFill>
          <a:schemeClr val="tx1"/>
        </a:solidFill>
        <a:latin typeface="+mn-lt"/>
        <a:ea typeface="+mn-ea"/>
        <a:cs typeface="+mn-cs"/>
      </a:defRPr>
    </a:lvl8pPr>
    <a:lvl9pPr marL="3656401" algn="l" defTabSz="45705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 1"/>
          <p:cNvSpPr>
            <a:spLocks noGrp="1" noRot="1" noChangeAspect="1" noTextEdit="1"/>
          </p:cNvSpPr>
          <p:nvPr>
            <p:ph type="sldImg"/>
          </p:nvPr>
        </p:nvSpPr>
        <p:spPr>
          <a:ln/>
        </p:spPr>
      </p:sp>
      <p:sp>
        <p:nvSpPr>
          <p:cNvPr id="29699"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mtClean="0">
              <a:latin typeface="Arial" panose="020B0604020202020204" pitchFamily="34" charset="0"/>
            </a:endParaRPr>
          </a:p>
        </p:txBody>
      </p:sp>
      <p:sp>
        <p:nvSpPr>
          <p:cNvPr id="29700"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eaLnBrk="1" hangingPunct="1"/>
            <a:fld id="{CFD2C5DC-79FF-44CC-8171-A8B7AC6726F1}" type="slidenum">
              <a:rPr lang="en-US" altLang="ja-JP">
                <a:solidFill>
                  <a:schemeClr val="tx1"/>
                </a:solidFill>
                <a:latin typeface="Arial" panose="020B0604020202020204" pitchFamily="34" charset="0"/>
                <a:ea typeface="ＭＳ Ｐゴシック" panose="020B0600070205080204" pitchFamily="50" charset="-128"/>
              </a:rPr>
              <a:pPr eaLnBrk="1" hangingPunct="1"/>
              <a:t>2</a:t>
            </a:fld>
            <a:endParaRPr lang="en-US" altLang="ja-JP" dirty="0">
              <a:solidFill>
                <a:schemeClr val="tx1"/>
              </a:solidFill>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3473938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CE1D3060-D7DE-40FA-9166-85DE9D336D3F}" type="slidenum">
              <a:rPr lang="ja-JP" altLang="en-US" smtClean="0"/>
              <a:pPr>
                <a:defRPr/>
              </a:pPr>
              <a:t>18</a:t>
            </a:fld>
            <a:endParaRPr lang="en-US" altLang="ja-JP" dirty="0"/>
          </a:p>
        </p:txBody>
      </p:sp>
    </p:spTree>
    <p:extLst>
      <p:ext uri="{BB962C8B-B14F-4D97-AF65-F5344CB8AC3E}">
        <p14:creationId xmlns:p14="http://schemas.microsoft.com/office/powerpoint/2010/main" val="454393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ln>
            <a:miter lim="800000"/>
            <a:headEnd/>
            <a:tailEnd/>
          </a:ln>
        </p:spPr>
        <p:txBody>
          <a:bodyPr/>
          <a:lstStyle/>
          <a:p>
            <a:fld id="{19C0A29B-41F2-48C8-9ADE-24BEB67ABE3B}" type="slidenum">
              <a:rPr lang="ja-JP" altLang="en-US" smtClean="0">
                <a:ea typeface="Meiryo UI" pitchFamily="50" charset="-128"/>
                <a:cs typeface="Meiryo UI" pitchFamily="50" charset="-128"/>
              </a:rPr>
              <a:pPr/>
              <a:t>42</a:t>
            </a:fld>
            <a:endParaRPr lang="en-US" altLang="ja-JP" smtClean="0">
              <a:ea typeface="Meiryo UI" pitchFamily="50" charset="-128"/>
              <a:cs typeface="Meiryo UI" pitchFamily="50" charset="-128"/>
            </a:endParaRPr>
          </a:p>
        </p:txBody>
      </p:sp>
      <p:sp>
        <p:nvSpPr>
          <p:cNvPr id="101378" name="Slide Image Placeholder 1"/>
          <p:cNvSpPr>
            <a:spLocks noGrp="1" noRot="1" noChangeAspect="1" noTextEdit="1"/>
          </p:cNvSpPr>
          <p:nvPr>
            <p:ph type="sldImg"/>
          </p:nvPr>
        </p:nvSpPr>
        <p:spPr>
          <a:xfrm>
            <a:off x="696913" y="739775"/>
            <a:ext cx="5343525" cy="3700463"/>
          </a:xfrm>
          <a:ln w="12700" cap="rnd"/>
        </p:spPr>
      </p:sp>
      <p:sp>
        <p:nvSpPr>
          <p:cNvPr id="101379" name="Notes Placeholder 2"/>
          <p:cNvSpPr>
            <a:spLocks noGrp="1"/>
          </p:cNvSpPr>
          <p:nvPr>
            <p:ph type="body" idx="1"/>
          </p:nvPr>
        </p:nvSpPr>
        <p:spPr>
          <a:noFill/>
        </p:spPr>
        <p:txBody>
          <a:bodyPr/>
          <a:lstStyle/>
          <a:p>
            <a:pPr eaLnBrk="1" hangingPunct="1"/>
            <a:endParaRPr lang="ja-JP" altLang="en-US" smtClean="0">
              <a:ea typeface="Meiryo UI" pitchFamily="50" charset="-128"/>
            </a:endParaRPr>
          </a:p>
        </p:txBody>
      </p:sp>
      <p:sp>
        <p:nvSpPr>
          <p:cNvPr id="101380" name="Slide Number Placeholder 3"/>
          <p:cNvSpPr txBox="1">
            <a:spLocks noGrp="1"/>
          </p:cNvSpPr>
          <p:nvPr/>
        </p:nvSpPr>
        <p:spPr bwMode="auto">
          <a:xfrm>
            <a:off x="3814763" y="9371013"/>
            <a:ext cx="2919412" cy="493712"/>
          </a:xfrm>
          <a:prstGeom prst="rect">
            <a:avLst/>
          </a:prstGeom>
          <a:noFill/>
          <a:ln w="9525">
            <a:noFill/>
            <a:miter lim="800000"/>
            <a:headEnd/>
            <a:tailEnd/>
          </a:ln>
        </p:spPr>
        <p:txBody>
          <a:bodyPr anchor="b"/>
          <a:lstStyle/>
          <a:p>
            <a:pPr algn="r"/>
            <a:fld id="{2CC99D4C-BCAB-4296-8352-02E72088DA26}" type="slidenum">
              <a:rPr lang="ja-JP" altLang="en-US" sz="1200" b="0">
                <a:solidFill>
                  <a:schemeClr val="tx1"/>
                </a:solidFill>
                <a:latin typeface="Calibri" pitchFamily="34" charset="0"/>
                <a:ea typeface="Meiryo UI" pitchFamily="50" charset="-128"/>
                <a:cs typeface="Meiryo UI" pitchFamily="50" charset="-128"/>
                <a:sym typeface="HelvNeue Light for IBM"/>
              </a:rPr>
              <a:pPr algn="r"/>
              <a:t>42</a:t>
            </a:fld>
            <a:endParaRPr lang="en-US" altLang="ja-JP" sz="1200" b="0">
              <a:solidFill>
                <a:schemeClr val="tx1"/>
              </a:solidFill>
              <a:latin typeface="Calibri" pitchFamily="34" charset="0"/>
              <a:ea typeface="Meiryo UI" pitchFamily="50" charset="-128"/>
              <a:cs typeface="Meiryo UI" pitchFamily="50" charset="-128"/>
              <a:sym typeface="HelvNeue Light for IBM"/>
            </a:endParaRPr>
          </a:p>
        </p:txBody>
      </p:sp>
    </p:spTree>
    <p:extLst>
      <p:ext uri="{BB962C8B-B14F-4D97-AF65-F5344CB8AC3E}">
        <p14:creationId xmlns:p14="http://schemas.microsoft.com/office/powerpoint/2010/main" val="3371089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9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905000"/>
            <a:ext cx="99060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3" descr="ibm_sp_lockup_western-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7365" y="503239"/>
            <a:ext cx="1148821" cy="403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28482" y="158751"/>
            <a:ext cx="739510" cy="677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44"/>
          <p:cNvSpPr txBox="1">
            <a:spLocks noChangeArrowheads="1"/>
          </p:cNvSpPr>
          <p:nvPr userDrawn="1"/>
        </p:nvSpPr>
        <p:spPr bwMode="auto">
          <a:xfrm>
            <a:off x="990600" y="149225"/>
            <a:ext cx="2168658"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lgn="ctr">
                <a:solidFill>
                  <a:srgbClr val="3B4B54"/>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buFont typeface="Wingdings" panose="05000000000000000000" pitchFamily="2" charset="2"/>
              <a:buNone/>
              <a:defRPr/>
            </a:pPr>
            <a:r>
              <a:rPr lang="en-US" altLang="ja-JP" sz="2000" b="0" dirty="0" smtClean="0">
                <a:solidFill>
                  <a:srgbClr val="00849E"/>
                </a:solidFill>
                <a:ea typeface="Gulim" panose="020B0600000101010101" pitchFamily="34" charset="-127"/>
                <a:cs typeface="Times New Roman" panose="02020603050405020304" pitchFamily="18" charset="0"/>
              </a:rPr>
              <a:t>IBM </a:t>
            </a:r>
            <a:r>
              <a:rPr lang="en-US" altLang="ja-JP" sz="2400" dirty="0" smtClean="0">
                <a:solidFill>
                  <a:srgbClr val="00849E"/>
                </a:solidFill>
                <a:ea typeface="Gulim" panose="020B0600000101010101" pitchFamily="34" charset="-127"/>
                <a:cs typeface="Times New Roman" panose="02020603050405020304" pitchFamily="18" charset="0"/>
              </a:rPr>
              <a:t>Bluemix</a:t>
            </a:r>
            <a:endParaRPr lang="en-US" altLang="ja-JP" sz="1600" b="0" dirty="0" smtClean="0">
              <a:solidFill>
                <a:srgbClr val="00849E"/>
              </a:solidFill>
              <a:ea typeface="Gulim" panose="020B0600000101010101" pitchFamily="34" charset="-127"/>
              <a:cs typeface="Times New Roman" panose="02020603050405020304" pitchFamily="18" charset="0"/>
            </a:endParaRPr>
          </a:p>
        </p:txBody>
      </p:sp>
      <p:sp>
        <p:nvSpPr>
          <p:cNvPr id="9" name="Text Box 45"/>
          <p:cNvSpPr txBox="1">
            <a:spLocks noChangeArrowheads="1"/>
          </p:cNvSpPr>
          <p:nvPr userDrawn="1"/>
        </p:nvSpPr>
        <p:spPr bwMode="auto">
          <a:xfrm>
            <a:off x="1148822" y="500063"/>
            <a:ext cx="1721818"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lgn="ctr">
                <a:solidFill>
                  <a:srgbClr val="3B4B54"/>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600" b="0" smtClean="0">
                <a:solidFill>
                  <a:srgbClr val="00849E"/>
                </a:solidFill>
                <a:ea typeface="Gulim" panose="020B0600000101010101" pitchFamily="34" charset="-127"/>
                <a:cs typeface="Times New Roman" panose="02020603050405020304" pitchFamily="18" charset="0"/>
              </a:rPr>
              <a:t>www.bluemix.net</a:t>
            </a:r>
          </a:p>
        </p:txBody>
      </p:sp>
      <p:sp>
        <p:nvSpPr>
          <p:cNvPr id="11" name="Text Box 19"/>
          <p:cNvSpPr txBox="1">
            <a:spLocks noChangeArrowheads="1"/>
          </p:cNvSpPr>
          <p:nvPr userDrawn="1"/>
        </p:nvSpPr>
        <p:spPr bwMode="auto">
          <a:xfrm>
            <a:off x="955752" y="1050995"/>
            <a:ext cx="5559920" cy="707886"/>
          </a:xfrm>
          <a:prstGeom prst="rect">
            <a:avLst/>
          </a:prstGeom>
          <a:noFill/>
          <a:ln>
            <a:noFill/>
          </a:ln>
          <a:effectLst/>
          <a:extLst>
            <a:ext uri="{909E8E84-426E-40dd-AFC4-6F175D3DCCD1}">
              <a14:hiddenFill xmlns:a14="http://schemas.microsoft.com/office/drawing/2010/main" xmlns="">
                <a:solidFill>
                  <a:srgbClr val="CCECFF"/>
                </a:solidFill>
              </a14:hiddenFill>
            </a:ext>
            <a:ext uri="{91240B29-F687-4f45-9708-019B960494DF}">
              <a14:hiddenLine xmlns:a14="http://schemas.microsoft.com/office/drawing/2010/main" xmlns="" w="31750" algn="ctr">
                <a:solidFill>
                  <a:schemeClr val="accent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spcBef>
                <a:spcPct val="0"/>
              </a:spcBef>
              <a:buSzTx/>
              <a:buFontTx/>
              <a:buNone/>
              <a:defRPr/>
            </a:pPr>
            <a:r>
              <a:rPr kumimoji="0" lang="en-US" altLang="ja-JP" sz="4000" dirty="0" smtClean="0">
                <a:solidFill>
                  <a:srgbClr val="00849E"/>
                </a:solidFill>
              </a:rPr>
              <a:t>Technical Enablement</a:t>
            </a:r>
            <a:endParaRPr kumimoji="0" lang="en-US" altLang="ja-JP" sz="1000" b="0" dirty="0" smtClean="0">
              <a:solidFill>
                <a:srgbClr val="00849E"/>
              </a:solidFill>
              <a:latin typeface="Arial" panose="020B0604020202020204" pitchFamily="34" charset="0"/>
            </a:endParaRPr>
          </a:p>
        </p:txBody>
      </p:sp>
      <p:pic>
        <p:nvPicPr>
          <p:cNvPr id="14" name="Picture 29" descr="Bluemix_logo445x44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18621" y="3500439"/>
            <a:ext cx="3042312" cy="277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8050" name="Rectangle 2"/>
          <p:cNvSpPr>
            <a:spLocks noGrp="1" noChangeArrowheads="1"/>
          </p:cNvSpPr>
          <p:nvPr>
            <p:ph type="ctrTitle"/>
          </p:nvPr>
        </p:nvSpPr>
        <p:spPr>
          <a:xfrm>
            <a:off x="662121" y="1758882"/>
            <a:ext cx="8581760" cy="1524000"/>
          </a:xfrm>
        </p:spPr>
        <p:txBody>
          <a:bodyPr anchor="b"/>
          <a:lstStyle>
            <a:lvl1pPr algn="ctr">
              <a:defRPr sz="3200">
                <a:solidFill>
                  <a:srgbClr val="26343F"/>
                </a:solidFill>
              </a:defRPr>
            </a:lvl1pPr>
          </a:lstStyle>
          <a:p>
            <a:pPr lvl="0"/>
            <a:r>
              <a:rPr lang="ja-JP" altLang="en-US" noProof="0" dirty="0" smtClean="0"/>
              <a:t>マスター タイトルの書式設定</a:t>
            </a:r>
            <a:endParaRPr lang="ja-JP" altLang="ja-JP" noProof="0" dirty="0" smtClean="0"/>
          </a:p>
        </p:txBody>
      </p:sp>
      <p:sp>
        <p:nvSpPr>
          <p:cNvPr id="898062" name="Rectangle 14"/>
          <p:cNvSpPr>
            <a:spLocks noGrp="1" noChangeArrowheads="1"/>
          </p:cNvSpPr>
          <p:nvPr>
            <p:ph type="subTitle" sz="quarter" idx="1"/>
          </p:nvPr>
        </p:nvSpPr>
        <p:spPr>
          <a:xfrm>
            <a:off x="4448944" y="4301753"/>
            <a:ext cx="5142607" cy="1968873"/>
          </a:xfrm>
        </p:spPr>
        <p:txBody>
          <a:bodyPr/>
          <a:lstStyle>
            <a:lvl1pPr marL="0" indent="0">
              <a:spcBef>
                <a:spcPct val="50000"/>
              </a:spcBef>
              <a:buFont typeface="Wingdings" panose="05000000000000000000" pitchFamily="2" charset="2"/>
              <a:buNone/>
              <a:defRPr kumimoji="0" sz="2000"/>
            </a:lvl1pPr>
          </a:lstStyle>
          <a:p>
            <a:pPr lvl="0"/>
            <a:r>
              <a:rPr lang="ja-JP" altLang="en-US" noProof="0" smtClean="0"/>
              <a:t>マスター サブタイトルの書式設定</a:t>
            </a:r>
            <a:endParaRPr lang="ja-JP" altLang="ja-JP" noProof="0" dirty="0" smtClean="0"/>
          </a:p>
        </p:txBody>
      </p:sp>
      <p:sp>
        <p:nvSpPr>
          <p:cNvPr id="12" name="Line 4"/>
          <p:cNvSpPr>
            <a:spLocks noChangeShapeType="1"/>
          </p:cNvSpPr>
          <p:nvPr userDrawn="1"/>
        </p:nvSpPr>
        <p:spPr bwMode="auto">
          <a:xfrm>
            <a:off x="128464" y="908720"/>
            <a:ext cx="964907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0" hangingPunct="0"/>
            <a:endParaRPr kumimoji="1" lang="ja-JP" altLang="en-US" sz="1800" b="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164793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704528" y="3212976"/>
            <a:ext cx="5328592" cy="647700"/>
          </a:xfrm>
        </p:spPr>
        <p:txBody>
          <a:bodyPr/>
          <a:lstStyle>
            <a:lvl1pPr>
              <a:defRPr sz="2800" b="1"/>
            </a:lvl1pPr>
          </a:lstStyle>
          <a:p>
            <a:r>
              <a:rPr kumimoji="1" lang="ja-JP" altLang="en-US" dirty="0" smtClean="0"/>
              <a:t>マスター タイトルの書式設定</a:t>
            </a:r>
            <a:endParaRPr kumimoji="1" lang="ja-JP" altLang="en-US" dirty="0"/>
          </a:p>
        </p:txBody>
      </p:sp>
      <p:pic>
        <p:nvPicPr>
          <p:cNvPr id="3" name="Picture 4" descr="Bluemix_logo445x44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32725" y="5013326"/>
            <a:ext cx="1511300" cy="1490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Line 5"/>
          <p:cNvSpPr>
            <a:spLocks noChangeShapeType="1"/>
          </p:cNvSpPr>
          <p:nvPr userDrawn="1"/>
        </p:nvSpPr>
        <p:spPr bwMode="auto">
          <a:xfrm>
            <a:off x="704850" y="3789363"/>
            <a:ext cx="7056438" cy="0"/>
          </a:xfrm>
          <a:prstGeom prst="line">
            <a:avLst/>
          </a:prstGeom>
          <a:noFill/>
          <a:ln w="31750">
            <a:solidFill>
              <a:srgbClr val="00B299"/>
            </a:solidFill>
            <a:round/>
            <a:headEnd/>
            <a:tailEnd/>
          </a:ln>
          <a:effectLst>
            <a:outerShdw dist="107763" dir="2700000" algn="ctr" rotWithShape="0">
              <a:srgbClr val="3B4B54">
                <a:alpha val="50000"/>
              </a:srgbClr>
            </a:outerShdw>
          </a:effectLst>
          <a:extLst>
            <a:ext uri="{909E8E84-426E-40dd-AFC4-6F175D3DCCD1}">
              <a14:hiddenFill xmlns:a14="http://schemas.microsoft.com/office/drawing/2010/main" xmlns="">
                <a:noFill/>
              </a14:hiddenFill>
            </a:ext>
          </a:extLst>
        </p:spPr>
        <p:txBody>
          <a:bodyPr wrap="none" anchor="ctr"/>
          <a:lstStyle/>
          <a:p>
            <a:endParaRPr lang="ja-JP" altLang="en-US"/>
          </a:p>
        </p:txBody>
      </p:sp>
    </p:spTree>
    <p:extLst>
      <p:ext uri="{BB962C8B-B14F-4D97-AF65-F5344CB8AC3E}">
        <p14:creationId xmlns:p14="http://schemas.microsoft.com/office/powerpoint/2010/main" val="3160298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ja-JP" alt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Tree>
    <p:extLst>
      <p:ext uri="{BB962C8B-B14F-4D97-AF65-F5344CB8AC3E}">
        <p14:creationId xmlns:p14="http://schemas.microsoft.com/office/powerpoint/2010/main" val="72176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1699541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426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3263" y="620713"/>
            <a:ext cx="9634273" cy="64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smtClean="0"/>
              <a:t>マスタ タイトルの書式設定</a:t>
            </a:r>
          </a:p>
        </p:txBody>
      </p:sp>
      <p:sp>
        <p:nvSpPr>
          <p:cNvPr id="1027" name="Rectangle 3"/>
          <p:cNvSpPr>
            <a:spLocks noGrp="1" noChangeArrowheads="1"/>
          </p:cNvSpPr>
          <p:nvPr>
            <p:ph type="body" idx="1"/>
          </p:nvPr>
        </p:nvSpPr>
        <p:spPr bwMode="auto">
          <a:xfrm>
            <a:off x="143263" y="1341439"/>
            <a:ext cx="9634273" cy="5183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p:txBody>
      </p:sp>
      <p:sp>
        <p:nvSpPr>
          <p:cNvPr id="1028" name="Line 4"/>
          <p:cNvSpPr>
            <a:spLocks noChangeShapeType="1"/>
          </p:cNvSpPr>
          <p:nvPr/>
        </p:nvSpPr>
        <p:spPr bwMode="auto">
          <a:xfrm>
            <a:off x="128464" y="548680"/>
            <a:ext cx="964907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0" hangingPunct="0"/>
            <a:endParaRPr kumimoji="1" lang="ja-JP" altLang="en-US" sz="1800" b="0" smtClean="0">
              <a:solidFill>
                <a:srgbClr val="26343F"/>
              </a:solidFill>
              <a:latin typeface="Helvetica" panose="020B0604020202020204" pitchFamily="34" charset="0"/>
            </a:endParaRPr>
          </a:p>
        </p:txBody>
      </p:sp>
      <p:sp>
        <p:nvSpPr>
          <p:cNvPr id="15" name="Rectangle 6"/>
          <p:cNvSpPr>
            <a:spLocks noChangeArrowheads="1"/>
          </p:cNvSpPr>
          <p:nvPr/>
        </p:nvSpPr>
        <p:spPr bwMode="black">
          <a:xfrm>
            <a:off x="6409664" y="6656389"/>
            <a:ext cx="3308879" cy="231475"/>
          </a:xfrm>
          <a:prstGeom prst="rect">
            <a:avLst/>
          </a:prstGeom>
          <a:noFill/>
          <a:ln w="9525">
            <a:noFill/>
            <a:miter lim="800000"/>
            <a:headEnd/>
            <a:tailEnd/>
          </a:ln>
          <a:effectLst/>
        </p:spPr>
        <p:txBody>
          <a:bodyPr lIns="92075" tIns="46038" rIns="92075" bIns="46038">
            <a:spAutoFit/>
          </a:bodyPr>
          <a:lstStyle>
            <a:lvl1pPr algn="l">
              <a:spcBef>
                <a:spcPct val="0"/>
              </a:spcBef>
              <a:defRPr kumimoji="1">
                <a:solidFill>
                  <a:schemeClr val="tx1"/>
                </a:solidFill>
                <a:latin typeface="Arial" panose="020B0604020202020204" pitchFamily="34" charset="0"/>
                <a:ea typeface="ＭＳ Ｐゴシック" panose="020B0600070205080204" pitchFamily="50" charset="-128"/>
              </a:defRPr>
            </a:lvl1pPr>
            <a:lvl2pPr marL="742950" indent="-285750" algn="l">
              <a:spcBef>
                <a:spcPct val="0"/>
              </a:spcBef>
              <a:defRPr kumimoji="1">
                <a:solidFill>
                  <a:schemeClr val="tx1"/>
                </a:solidFill>
                <a:latin typeface="Arial" panose="020B0604020202020204" pitchFamily="34" charset="0"/>
                <a:ea typeface="ＭＳ Ｐゴシック" panose="020B0600070205080204" pitchFamily="50" charset="-128"/>
              </a:defRPr>
            </a:lvl2pPr>
            <a:lvl3pPr marL="1143000" indent="-228600" algn="l">
              <a:spcBef>
                <a:spcPct val="0"/>
              </a:spcBef>
              <a:defRPr kumimoji="1">
                <a:solidFill>
                  <a:schemeClr val="tx1"/>
                </a:solidFill>
                <a:latin typeface="Arial" panose="020B0604020202020204" pitchFamily="34" charset="0"/>
                <a:ea typeface="ＭＳ Ｐゴシック" panose="020B0600070205080204" pitchFamily="50" charset="-128"/>
              </a:defRPr>
            </a:lvl3pPr>
            <a:lvl4pPr marL="1600200" indent="-228600" algn="l">
              <a:spcBef>
                <a:spcPct val="0"/>
              </a:spcBef>
              <a:defRPr kumimoji="1">
                <a:solidFill>
                  <a:schemeClr val="tx1"/>
                </a:solidFill>
                <a:latin typeface="Arial" panose="020B0604020202020204" pitchFamily="34" charset="0"/>
                <a:ea typeface="ＭＳ Ｐゴシック" panose="020B0600070205080204" pitchFamily="50" charset="-128"/>
              </a:defRPr>
            </a:lvl4pPr>
            <a:lvl5pPr marL="2057400" indent="-228600" algn="l">
              <a:spcBef>
                <a:spcPct val="0"/>
              </a:spcBef>
              <a:defRPr kumimoji="1">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r">
              <a:defRPr/>
            </a:pPr>
            <a:r>
              <a:rPr kumimoji="0" lang="en-US" altLang="ja-JP" sz="900" b="0" dirty="0" smtClean="0">
                <a:solidFill>
                  <a:srgbClr val="000000"/>
                </a:solidFill>
                <a:latin typeface="+mn-lt"/>
              </a:rPr>
              <a:t>© 2016 IBM Corporation</a:t>
            </a:r>
          </a:p>
        </p:txBody>
      </p:sp>
      <p:sp>
        <p:nvSpPr>
          <p:cNvPr id="1030" name="Rectangle 6"/>
          <p:cNvSpPr>
            <a:spLocks noChangeArrowheads="1"/>
          </p:cNvSpPr>
          <p:nvPr/>
        </p:nvSpPr>
        <p:spPr bwMode="auto">
          <a:xfrm>
            <a:off x="37835" y="6524625"/>
            <a:ext cx="598488" cy="247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spcBef>
                <a:spcPct val="0"/>
              </a:spcBef>
              <a:buSzTx/>
              <a:buFontTx/>
              <a:buNone/>
              <a:defRPr/>
            </a:pPr>
            <a:fld id="{949CB54A-3C3F-4593-9FDD-ED8BE69A1525}" type="slidenum">
              <a:rPr kumimoji="0" lang="en-US" altLang="ja-JP" sz="1000" b="0" smtClean="0">
                <a:solidFill>
                  <a:srgbClr val="000000"/>
                </a:solidFill>
                <a:latin typeface="+mn-lt"/>
                <a:ea typeface="ＭＳ Ｐゴシック" panose="020B0600070205080204" pitchFamily="50" charset="-128"/>
              </a:rPr>
              <a:pPr algn="l">
                <a:spcBef>
                  <a:spcPct val="0"/>
                </a:spcBef>
                <a:buSzTx/>
                <a:buFontTx/>
                <a:buNone/>
                <a:defRPr/>
              </a:pPr>
              <a:t>‹#›</a:t>
            </a:fld>
            <a:endParaRPr kumimoji="0" lang="en-US" altLang="ja-JP" sz="1000" b="0" smtClean="0">
              <a:solidFill>
                <a:srgbClr val="000000"/>
              </a:solidFill>
              <a:latin typeface="+mn-lt"/>
              <a:ea typeface="ＭＳ Ｐゴシック" panose="020B0600070205080204" pitchFamily="50" charset="-128"/>
            </a:endParaRPr>
          </a:p>
        </p:txBody>
      </p:sp>
      <p:pic>
        <p:nvPicPr>
          <p:cNvPr id="1031" name="Picture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7013" y="44451"/>
            <a:ext cx="514218" cy="468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2" name="Picture 7" descr="ibm_sp_lockup_western-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42206" y="73026"/>
            <a:ext cx="1148821" cy="403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3" name="Rectangle 81"/>
          <p:cNvSpPr>
            <a:spLocks noChangeArrowheads="1"/>
          </p:cNvSpPr>
          <p:nvPr/>
        </p:nvSpPr>
        <p:spPr bwMode="auto">
          <a:xfrm>
            <a:off x="1520296" y="5157789"/>
            <a:ext cx="858177" cy="719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defRPr/>
            </a:pPr>
            <a:endParaRPr lang="ja-JP" altLang="en-US" sz="1800" b="0" smtClean="0"/>
          </a:p>
        </p:txBody>
      </p:sp>
      <p:sp>
        <p:nvSpPr>
          <p:cNvPr id="1034" name="Text Box 82"/>
          <p:cNvSpPr txBox="1">
            <a:spLocks noChangeArrowheads="1"/>
          </p:cNvSpPr>
          <p:nvPr/>
        </p:nvSpPr>
        <p:spPr bwMode="auto">
          <a:xfrm>
            <a:off x="741231" y="38101"/>
            <a:ext cx="1616604"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lgn="ctr">
                <a:solidFill>
                  <a:srgbClr val="3B4B54"/>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600" b="0" smtClean="0">
                <a:solidFill>
                  <a:srgbClr val="00849E"/>
                </a:solidFill>
                <a:ea typeface="Gulim" panose="020B0600000101010101" pitchFamily="34" charset="-127"/>
                <a:cs typeface="Times New Roman" panose="02020603050405020304" pitchFamily="18" charset="0"/>
              </a:rPr>
              <a:t>IBM </a:t>
            </a:r>
            <a:r>
              <a:rPr lang="en-US" altLang="ja-JP" sz="1800" smtClean="0">
                <a:solidFill>
                  <a:srgbClr val="00849E"/>
                </a:solidFill>
                <a:ea typeface="Gulim" panose="020B0600000101010101" pitchFamily="34" charset="-127"/>
                <a:cs typeface="Times New Roman" panose="02020603050405020304" pitchFamily="18" charset="0"/>
              </a:rPr>
              <a:t>Bluemix</a:t>
            </a:r>
            <a:endParaRPr lang="en-US" altLang="ja-JP" sz="1200" b="0" smtClean="0">
              <a:solidFill>
                <a:srgbClr val="00849E"/>
              </a:solidFill>
              <a:ea typeface="Gulim" panose="020B0600000101010101" pitchFamily="34" charset="-127"/>
              <a:cs typeface="Times New Roman" panose="02020603050405020304" pitchFamily="18" charset="0"/>
            </a:endParaRPr>
          </a:p>
        </p:txBody>
      </p:sp>
      <p:sp>
        <p:nvSpPr>
          <p:cNvPr id="1035" name="Text Box 83"/>
          <p:cNvSpPr txBox="1">
            <a:spLocks noChangeArrowheads="1"/>
          </p:cNvSpPr>
          <p:nvPr/>
        </p:nvSpPr>
        <p:spPr bwMode="auto">
          <a:xfrm>
            <a:off x="818622" y="265114"/>
            <a:ext cx="1335174" cy="2769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lgn="ctr">
                <a:solidFill>
                  <a:srgbClr val="3B4B54"/>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200" b="0" smtClean="0">
                <a:solidFill>
                  <a:srgbClr val="00849E"/>
                </a:solidFill>
                <a:ea typeface="Gulim" panose="020B0600000101010101" pitchFamily="34" charset="-127"/>
                <a:cs typeface="Times New Roman" panose="02020603050405020304" pitchFamily="18" charset="0"/>
              </a:rPr>
              <a:t>www.bluemix.net</a:t>
            </a:r>
          </a:p>
        </p:txBody>
      </p:sp>
    </p:spTree>
    <p:extLst>
      <p:ext uri="{BB962C8B-B14F-4D97-AF65-F5344CB8AC3E}">
        <p14:creationId xmlns:p14="http://schemas.microsoft.com/office/powerpoint/2010/main" val="4205682586"/>
      </p:ext>
    </p:extLst>
  </p:cSld>
  <p:clrMap bg1="lt1" tx1="dk1" bg2="lt2" tx2="dk2" accent1="accent1" accent2="accent2" accent3="accent3" accent4="accent4" accent5="accent5" accent6="accent6" hlink="hlink" folHlink="folHlink"/>
  <p:sldLayoutIdLst>
    <p:sldLayoutId id="2147483728" r:id="rId1"/>
    <p:sldLayoutId id="2147483739" r:id="rId2"/>
    <p:sldLayoutId id="2147483729" r:id="rId3"/>
    <p:sldLayoutId id="2147483733" r:id="rId4"/>
    <p:sldLayoutId id="2147483734" r:id="rId5"/>
  </p:sldLayoutIdLst>
  <p:txStyles>
    <p:titleStyle>
      <a:lvl1pPr algn="l" rtl="0" eaLnBrk="1" fontAlgn="base" hangingPunct="1">
        <a:spcBef>
          <a:spcPct val="0"/>
        </a:spcBef>
        <a:spcAft>
          <a:spcPct val="0"/>
        </a:spcAft>
        <a:defRPr kumimoji="1" sz="3200" kern="1200">
          <a:solidFill>
            <a:srgbClr val="3B4B54"/>
          </a:solidFill>
          <a:latin typeface="+mj-lt"/>
          <a:ea typeface="+mj-ea"/>
          <a:cs typeface="+mj-cs"/>
        </a:defRPr>
      </a:lvl1pPr>
      <a:lvl2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5pPr>
      <a:lvl6pPr marL="4572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6pPr>
      <a:lvl7pPr marL="9144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7pPr>
      <a:lvl8pPr marL="13716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8pPr>
      <a:lvl9pPr marL="18288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9pPr>
    </p:titleStyle>
    <p:bodyStyle>
      <a:lvl1pPr marL="265113" indent="-265113" algn="l" rtl="0" eaLnBrk="1" fontAlgn="base" hangingPunct="1">
        <a:spcBef>
          <a:spcPct val="20000"/>
        </a:spcBef>
        <a:spcAft>
          <a:spcPct val="0"/>
        </a:spcAft>
        <a:buClr>
          <a:srgbClr val="00849E"/>
        </a:buClr>
        <a:buFont typeface="Wingdings" panose="05000000000000000000" pitchFamily="2" charset="2"/>
        <a:buChar char="q"/>
        <a:defRPr kumimoji="1" sz="2800" kern="1200">
          <a:solidFill>
            <a:srgbClr val="3B4B54"/>
          </a:solidFill>
          <a:latin typeface="+mn-lt"/>
          <a:ea typeface="+mn-ea"/>
          <a:cs typeface="+mn-cs"/>
        </a:defRPr>
      </a:lvl1pPr>
      <a:lvl2pPr marL="715963" indent="-271463" algn="l" rtl="0" eaLnBrk="1" fontAlgn="base" hangingPunct="1">
        <a:spcBef>
          <a:spcPct val="20000"/>
        </a:spcBef>
        <a:spcAft>
          <a:spcPct val="0"/>
        </a:spcAft>
        <a:buClr>
          <a:srgbClr val="00849E"/>
        </a:buClr>
        <a:buFont typeface="Wingdings" panose="05000000000000000000" pitchFamily="2" charset="2"/>
        <a:buChar char="¦"/>
        <a:defRPr kumimoji="1" sz="2400" kern="1200">
          <a:solidFill>
            <a:srgbClr val="3B4B54"/>
          </a:solidFill>
          <a:latin typeface="+mn-lt"/>
          <a:ea typeface="+mn-ea"/>
          <a:cs typeface="+mn-cs"/>
        </a:defRPr>
      </a:lvl2pPr>
      <a:lvl3pPr marL="1065213" indent="-169863" algn="l" rtl="0" eaLnBrk="1" fontAlgn="base" hangingPunct="1">
        <a:spcBef>
          <a:spcPct val="20000"/>
        </a:spcBef>
        <a:spcAft>
          <a:spcPct val="0"/>
        </a:spcAft>
        <a:buClr>
          <a:srgbClr val="00849E"/>
        </a:buClr>
        <a:buFont typeface="Wingdings" panose="05000000000000000000" pitchFamily="2" charset="2"/>
        <a:buChar char="n"/>
        <a:defRPr kumimoji="1" sz="2000" kern="1200">
          <a:solidFill>
            <a:srgbClr val="3B4B54"/>
          </a:solidFill>
          <a:latin typeface="+mn-lt"/>
          <a:ea typeface="+mn-ea"/>
          <a:cs typeface="+mn-cs"/>
        </a:defRPr>
      </a:lvl3pPr>
      <a:lvl4pPr marL="1428750" indent="-184150" algn="l" rtl="0" eaLnBrk="1" fontAlgn="base" hangingPunct="1">
        <a:spcBef>
          <a:spcPct val="20000"/>
        </a:spcBef>
        <a:spcAft>
          <a:spcPct val="0"/>
        </a:spcAft>
        <a:buClr>
          <a:srgbClr val="00849E"/>
        </a:buClr>
        <a:buFont typeface="Wingdings" panose="05000000000000000000" pitchFamily="2" charset="2"/>
        <a:buChar char="l"/>
        <a:defRPr kumimoji="1" kern="1200">
          <a:solidFill>
            <a:srgbClr val="3B4B54"/>
          </a:solidFill>
          <a:latin typeface="+mn-lt"/>
          <a:ea typeface="+mn-ea"/>
          <a:cs typeface="+mn-cs"/>
        </a:defRPr>
      </a:lvl4pPr>
      <a:lvl5pPr marL="1792288" indent="-184150" algn="l" rtl="0" eaLnBrk="1" fontAlgn="base" hangingPunct="1">
        <a:spcBef>
          <a:spcPct val="20000"/>
        </a:spcBef>
        <a:spcAft>
          <a:spcPct val="0"/>
        </a:spcAft>
        <a:buClr>
          <a:schemeClr val="bg2"/>
        </a:buClr>
        <a:buFont typeface="Wingdings" panose="05000000000000000000" pitchFamily="2" charset="2"/>
        <a:defRPr kumimoji="1" sz="1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ja-JP" dirty="0" smtClean="0"/>
              <a:t>IBM Bluemix DevOps Services (IDS) </a:t>
            </a:r>
            <a:r>
              <a:rPr lang="ja-JP" altLang="en-US" dirty="0" smtClean="0"/>
              <a:t>で</a:t>
            </a:r>
            <a:r>
              <a:rPr lang="en-US" altLang="ja-JP" dirty="0" smtClean="0"/>
              <a:t/>
            </a:r>
            <a:br>
              <a:rPr lang="en-US" altLang="ja-JP" dirty="0" smtClean="0"/>
            </a:br>
            <a:r>
              <a:rPr lang="en-US" altLang="ja-JP" dirty="0" smtClean="0"/>
              <a:t>Java </a:t>
            </a:r>
            <a:r>
              <a:rPr lang="ja-JP" altLang="en-US" dirty="0" smtClean="0"/>
              <a:t>の </a:t>
            </a:r>
            <a:r>
              <a:rPr lang="en-US" altLang="ja-JP" dirty="0" smtClean="0"/>
              <a:t>Web</a:t>
            </a:r>
            <a:r>
              <a:rPr lang="ja-JP" altLang="en-US" dirty="0" smtClean="0"/>
              <a:t>アプリを開発する</a:t>
            </a:r>
            <a:endParaRPr kumimoji="1" lang="ja-JP" altLang="en-US" dirty="0"/>
          </a:p>
        </p:txBody>
      </p:sp>
      <p:sp>
        <p:nvSpPr>
          <p:cNvPr id="5" name="Subtitle 4"/>
          <p:cNvSpPr>
            <a:spLocks noGrp="1"/>
          </p:cNvSpPr>
          <p:nvPr>
            <p:ph type="subTitle" sz="quarter" idx="1"/>
          </p:nvPr>
        </p:nvSpPr>
        <p:spPr/>
        <p:txBody>
          <a:bodyPr/>
          <a:lstStyle/>
          <a:p>
            <a:r>
              <a:rPr kumimoji="1" lang="en-US" altLang="ja-JP" dirty="0" smtClean="0"/>
              <a:t>2016</a:t>
            </a:r>
            <a:r>
              <a:rPr kumimoji="1" lang="ja-JP" altLang="en-US" dirty="0" smtClean="0"/>
              <a:t>年</a:t>
            </a:r>
            <a:r>
              <a:rPr kumimoji="1" lang="en-US" altLang="ja-JP" dirty="0" smtClean="0"/>
              <a:t>6</a:t>
            </a:r>
            <a:r>
              <a:rPr kumimoji="1" lang="ja-JP" altLang="en-US" dirty="0" smtClean="0"/>
              <a:t>月</a:t>
            </a:r>
            <a:r>
              <a:rPr kumimoji="1" lang="en-US" altLang="ja-JP" dirty="0" smtClean="0"/>
              <a:t>30</a:t>
            </a:r>
            <a:r>
              <a:rPr kumimoji="1" lang="ja-JP" altLang="en-US" dirty="0" smtClean="0"/>
              <a:t>日</a:t>
            </a:r>
            <a:endParaRPr kumimoji="1" lang="en-US" altLang="ja-JP" dirty="0"/>
          </a:p>
          <a:p>
            <a:pPr indent="-271463"/>
            <a:r>
              <a:rPr kumimoji="1" lang="ja-JP" altLang="en-US" dirty="0" smtClean="0"/>
              <a:t>日</a:t>
            </a:r>
            <a:r>
              <a:rPr kumimoji="1" lang="ja-JP" altLang="en-US" dirty="0"/>
              <a:t>本アイ・ビー・エム 株式会</a:t>
            </a:r>
            <a:r>
              <a:rPr kumimoji="1" lang="ja-JP" altLang="en-US" dirty="0" smtClean="0"/>
              <a:t>社</a:t>
            </a:r>
            <a:endParaRPr kumimoji="1" lang="en-US" altLang="ja-JP" dirty="0" smtClean="0"/>
          </a:p>
          <a:p>
            <a:pPr marL="180975" lvl="1" indent="0">
              <a:buNone/>
            </a:pPr>
            <a:r>
              <a:rPr kumimoji="1" lang="ja-JP" altLang="en-US" sz="2000" dirty="0" smtClean="0"/>
              <a:t>クラウド・ソフトウェア事業部</a:t>
            </a:r>
            <a:r>
              <a:rPr kumimoji="1" lang="en-US" altLang="ja-JP" sz="2000" dirty="0" smtClean="0"/>
              <a:t/>
            </a:r>
            <a:br>
              <a:rPr kumimoji="1" lang="en-US" altLang="ja-JP" sz="2000" dirty="0" smtClean="0"/>
            </a:br>
            <a:r>
              <a:rPr kumimoji="1" lang="en-US" altLang="ja-JP" sz="2000" dirty="0" smtClean="0"/>
              <a:t>Bluemix</a:t>
            </a:r>
            <a:r>
              <a:rPr kumimoji="1" lang="ja-JP" altLang="en-US" sz="2000" dirty="0" smtClean="0"/>
              <a:t> </a:t>
            </a:r>
            <a:r>
              <a:rPr kumimoji="1" lang="en-US" altLang="ja-JP" sz="2000" dirty="0" smtClean="0"/>
              <a:t>&amp;</a:t>
            </a:r>
            <a:r>
              <a:rPr kumimoji="1" lang="ja-JP" altLang="en-US" sz="2000" dirty="0" smtClean="0"/>
              <a:t> </a:t>
            </a:r>
            <a:r>
              <a:rPr kumimoji="1" lang="en-US" altLang="ja-JP" sz="2000" smtClean="0"/>
              <a:t>XaaS</a:t>
            </a:r>
            <a:r>
              <a:rPr kumimoji="1" lang="ja-JP" altLang="en-US" sz="2000" dirty="0" smtClean="0"/>
              <a:t> テクニカル・セールス</a:t>
            </a:r>
          </a:p>
          <a:p>
            <a:pPr marL="180975"/>
            <a:r>
              <a:rPr kumimoji="1" lang="ja-JP" altLang="en-US" dirty="0" smtClean="0"/>
              <a:t>鈴木　一平</a:t>
            </a:r>
            <a:endParaRPr kumimoji="1" lang="en-US" altLang="ja-JP" dirty="0" smtClean="0"/>
          </a:p>
          <a:p>
            <a:endParaRPr kumimoji="1" lang="ja-JP" altLang="en-US" dirty="0"/>
          </a:p>
        </p:txBody>
      </p:sp>
    </p:spTree>
    <p:extLst>
      <p:ext uri="{BB962C8B-B14F-4D97-AF65-F5344CB8AC3E}">
        <p14:creationId xmlns:p14="http://schemas.microsoft.com/office/powerpoint/2010/main" val="665548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3. CF </a:t>
            </a:r>
            <a:r>
              <a:rPr kumimoji="1" lang="ja-JP" altLang="en-US" dirty="0" smtClean="0"/>
              <a:t>アプリの開発手順</a:t>
            </a:r>
            <a:endParaRPr kumimoji="1" lang="ja-JP" altLang="en-US" dirty="0"/>
          </a:p>
        </p:txBody>
      </p:sp>
    </p:spTree>
    <p:extLst>
      <p:ext uri="{BB962C8B-B14F-4D97-AF65-F5344CB8AC3E}">
        <p14:creationId xmlns:p14="http://schemas.microsoft.com/office/powerpoint/2010/main" val="1306249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2996952"/>
            <a:ext cx="8208912" cy="647700"/>
          </a:xfrm>
        </p:spPr>
        <p:txBody>
          <a:bodyPr/>
          <a:lstStyle/>
          <a:p>
            <a:r>
              <a:rPr kumimoji="1" lang="en-US" altLang="ja-JP" sz="2400" dirty="0" smtClean="0"/>
              <a:t>3-1</a:t>
            </a:r>
            <a:br>
              <a:rPr kumimoji="1" lang="en-US" altLang="ja-JP" sz="2400" dirty="0" smtClean="0"/>
            </a:br>
            <a:r>
              <a:rPr kumimoji="1" lang="en-US" altLang="ja-JP" sz="2400" dirty="0" smtClean="0"/>
              <a:t>Bluemix </a:t>
            </a:r>
            <a:r>
              <a:rPr kumimoji="1" lang="ja-JP" altLang="en-US" sz="2400" dirty="0" smtClean="0"/>
              <a:t>に</a:t>
            </a:r>
            <a:r>
              <a:rPr kumimoji="1" lang="en-US" altLang="ja-JP" sz="2400" dirty="0" smtClean="0"/>
              <a:t>Cloud Foundry</a:t>
            </a:r>
            <a:r>
              <a:rPr lang="ja-JP" altLang="en-US" sz="2400" dirty="0"/>
              <a:t> </a:t>
            </a:r>
            <a:r>
              <a:rPr lang="en-US" altLang="ja-JP" sz="2400" dirty="0" smtClean="0"/>
              <a:t>(CF)</a:t>
            </a:r>
            <a:r>
              <a:rPr kumimoji="1" lang="en-US" altLang="ja-JP" sz="2400" dirty="0" smtClean="0"/>
              <a:t> </a:t>
            </a:r>
            <a:r>
              <a:rPr kumimoji="1" lang="ja-JP" altLang="en-US" sz="2400" dirty="0" smtClean="0"/>
              <a:t>アプリを作成する。</a:t>
            </a:r>
            <a:endParaRPr kumimoji="1" lang="ja-JP" altLang="en-US" sz="2400" dirty="0"/>
          </a:p>
        </p:txBody>
      </p:sp>
    </p:spTree>
    <p:extLst>
      <p:ext uri="{BB962C8B-B14F-4D97-AF65-F5344CB8AC3E}">
        <p14:creationId xmlns:p14="http://schemas.microsoft.com/office/powerpoint/2010/main" val="943364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CF </a:t>
            </a:r>
            <a:r>
              <a:rPr lang="ja-JP" altLang="en-US" dirty="0" smtClean="0"/>
              <a:t>アプリを作成する。</a:t>
            </a:r>
            <a:r>
              <a:rPr lang="en-US" altLang="ja-JP" dirty="0" smtClean="0"/>
              <a:t>(1)</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a:xfrm>
            <a:off x="4864259" y="1052736"/>
            <a:ext cx="4913154" cy="307777"/>
          </a:xfrm>
          <a:prstGeom prst="rect">
            <a:avLst/>
          </a:prstGeom>
        </p:spPr>
        <p:txBody>
          <a:bodyPr wrap="square">
            <a:spAutoFit/>
          </a:bodyPr>
          <a:lstStyle/>
          <a:p>
            <a:pPr algn="r"/>
            <a:r>
              <a:rPr lang="ja-JP" altLang="en-US" sz="1400" b="0" dirty="0">
                <a:solidFill>
                  <a:srgbClr val="0000CC"/>
                </a:solidFill>
              </a:rPr>
              <a:t>https://console.ng.bluemix.net/</a:t>
            </a:r>
          </a:p>
        </p:txBody>
      </p:sp>
      <p:sp>
        <p:nvSpPr>
          <p:cNvPr id="10" name="Rectangular Callout 9"/>
          <p:cNvSpPr/>
          <p:nvPr/>
        </p:nvSpPr>
        <p:spPr bwMode="auto">
          <a:xfrm>
            <a:off x="1208584" y="1111365"/>
            <a:ext cx="3888432" cy="307177"/>
          </a:xfrm>
          <a:prstGeom prst="wedgeRectCallout">
            <a:avLst>
              <a:gd name="adj1" fmla="val -33868"/>
              <a:gd name="adj2" fmla="val 76794"/>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spcBef>
                <a:spcPct val="20000"/>
              </a:spcBef>
              <a:buSzPct val="100000"/>
            </a:pPr>
            <a:r>
              <a:rPr kumimoji="1" lang="ja-JP" altLang="en-US" sz="1200" b="0" dirty="0" smtClean="0">
                <a:solidFill>
                  <a:srgbClr val="26343F"/>
                </a:solidFill>
                <a:latin typeface="Helvetica" panose="020B0604020202020204" pitchFamily="34" charset="0"/>
              </a:rPr>
              <a:t>ク</a:t>
            </a:r>
            <a:r>
              <a:rPr kumimoji="1" lang="ja-JP" altLang="en-US" sz="1200" b="0" dirty="0">
                <a:solidFill>
                  <a:srgbClr val="26343F"/>
                </a:solidFill>
                <a:latin typeface="Helvetica" panose="020B0604020202020204" pitchFamily="34" charset="0"/>
              </a:rPr>
              <a:t>ラシック・エクスペリエン</a:t>
            </a:r>
            <a:r>
              <a:rPr kumimoji="1" lang="ja-JP" altLang="en-US" sz="1200" b="0" dirty="0" smtClean="0">
                <a:solidFill>
                  <a:srgbClr val="26343F"/>
                </a:solidFill>
                <a:latin typeface="Helvetica" panose="020B0604020202020204" pitchFamily="34" charset="0"/>
              </a:rPr>
              <a:t>スで操作してください。</a:t>
            </a:r>
            <a:endParaRPr kumimoji="1" lang="en-US" altLang="ja-JP" sz="1200" b="0" dirty="0" smtClean="0">
              <a:solidFill>
                <a:srgbClr val="26343F"/>
              </a:solidFill>
              <a:latin typeface="Helvetica" panose="020B0604020202020204" pitchFamily="34" charset="0"/>
            </a:endParaRPr>
          </a:p>
        </p:txBody>
      </p:sp>
      <p:sp>
        <p:nvSpPr>
          <p:cNvPr id="11" name="Rectangle 10"/>
          <p:cNvSpPr/>
          <p:nvPr/>
        </p:nvSpPr>
        <p:spPr bwMode="auto">
          <a:xfrm>
            <a:off x="2720752" y="2564904"/>
            <a:ext cx="2088232" cy="93610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86322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CF </a:t>
            </a:r>
            <a:r>
              <a:rPr lang="ja-JP" altLang="en-US" dirty="0"/>
              <a:t>アプリを作成する。</a:t>
            </a:r>
            <a:r>
              <a:rPr lang="en-US" altLang="ja-JP" dirty="0" smtClean="0"/>
              <a:t>(2)</a:t>
            </a:r>
            <a:endParaRPr kumimoji="1" lang="ja-JP" altLang="en-US" dirty="0"/>
          </a:p>
        </p:txBody>
      </p:sp>
      <p:pic>
        <p:nvPicPr>
          <p:cNvPr id="5" name="Picture 4"/>
          <p:cNvPicPr>
            <a:picLocks noChangeAspect="1"/>
          </p:cNvPicPr>
          <p:nvPr/>
        </p:nvPicPr>
        <p:blipFill>
          <a:blip r:embed="rId2"/>
          <a:stretch>
            <a:fillRect/>
          </a:stretch>
        </p:blipFill>
        <p:spPr>
          <a:xfrm>
            <a:off x="272480" y="1391008"/>
            <a:ext cx="3095625" cy="1185863"/>
          </a:xfrm>
          <a:prstGeom prst="rect">
            <a:avLst/>
          </a:prstGeom>
        </p:spPr>
      </p:pic>
      <p:pic>
        <p:nvPicPr>
          <p:cNvPr id="6" name="Picture 5"/>
          <p:cNvPicPr>
            <a:picLocks noChangeAspect="1"/>
          </p:cNvPicPr>
          <p:nvPr/>
        </p:nvPicPr>
        <p:blipFill>
          <a:blip r:embed="rId3"/>
          <a:stretch>
            <a:fillRect/>
          </a:stretch>
        </p:blipFill>
        <p:spPr>
          <a:xfrm>
            <a:off x="5097016" y="1391008"/>
            <a:ext cx="4462463" cy="2719388"/>
          </a:xfrm>
          <a:prstGeom prst="rect">
            <a:avLst/>
          </a:prstGeom>
        </p:spPr>
      </p:pic>
      <p:pic>
        <p:nvPicPr>
          <p:cNvPr id="7" name="Picture 6"/>
          <p:cNvPicPr>
            <a:picLocks noChangeAspect="1"/>
          </p:cNvPicPr>
          <p:nvPr/>
        </p:nvPicPr>
        <p:blipFill>
          <a:blip r:embed="rId4"/>
          <a:stretch>
            <a:fillRect/>
          </a:stretch>
        </p:blipFill>
        <p:spPr>
          <a:xfrm>
            <a:off x="7506841" y="4653136"/>
            <a:ext cx="2052638" cy="1052513"/>
          </a:xfrm>
          <a:prstGeom prst="rect">
            <a:avLst/>
          </a:prstGeom>
        </p:spPr>
      </p:pic>
      <p:sp>
        <p:nvSpPr>
          <p:cNvPr id="8" name="Rectangle 7"/>
          <p:cNvSpPr/>
          <p:nvPr/>
        </p:nvSpPr>
        <p:spPr bwMode="auto">
          <a:xfrm>
            <a:off x="329896" y="1864280"/>
            <a:ext cx="1224136" cy="648072"/>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9" name="Rectangle 8"/>
          <p:cNvSpPr/>
          <p:nvPr/>
        </p:nvSpPr>
        <p:spPr bwMode="auto">
          <a:xfrm>
            <a:off x="8481392" y="3517670"/>
            <a:ext cx="936104" cy="271370"/>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le 9"/>
          <p:cNvSpPr/>
          <p:nvPr/>
        </p:nvSpPr>
        <p:spPr bwMode="auto">
          <a:xfrm>
            <a:off x="7597056" y="5013176"/>
            <a:ext cx="1892448" cy="301901"/>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1" name="Rectangle 10"/>
          <p:cNvSpPr/>
          <p:nvPr/>
        </p:nvSpPr>
        <p:spPr bwMode="auto">
          <a:xfrm>
            <a:off x="9174666" y="5427352"/>
            <a:ext cx="314838" cy="213928"/>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cxnSp>
        <p:nvCxnSpPr>
          <p:cNvPr id="13" name="Straight Arrow Connector 12"/>
          <p:cNvCxnSpPr/>
          <p:nvPr/>
        </p:nvCxnSpPr>
        <p:spPr bwMode="auto">
          <a:xfrm>
            <a:off x="3800872" y="1988840"/>
            <a:ext cx="1008112"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 name="Straight Arrow Connector 15"/>
          <p:cNvCxnSpPr/>
          <p:nvPr/>
        </p:nvCxnSpPr>
        <p:spPr bwMode="auto">
          <a:xfrm>
            <a:off x="8985448" y="4005064"/>
            <a:ext cx="0" cy="504056"/>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9" name="Rectangular Callout 18"/>
          <p:cNvSpPr/>
          <p:nvPr/>
        </p:nvSpPr>
        <p:spPr bwMode="auto">
          <a:xfrm>
            <a:off x="7473280" y="5877272"/>
            <a:ext cx="2122089" cy="548457"/>
          </a:xfrm>
          <a:prstGeom prst="wedgeRectCallout">
            <a:avLst>
              <a:gd name="adj1" fmla="val 33516"/>
              <a:gd name="adj2" fmla="val -81162"/>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「完了」をクリック</a:t>
            </a:r>
            <a:endParaRPr kumimoji="1" lang="en-US" altLang="ja-JP" sz="1200" b="0" dirty="0" smtClean="0">
              <a:solidFill>
                <a:srgbClr val="26343F"/>
              </a:solidFill>
              <a:latin typeface="Helvetica" panose="020B0604020202020204" pitchFamily="34" charset="0"/>
            </a:endParaRPr>
          </a:p>
          <a:p>
            <a:pPr>
              <a:spcBef>
                <a:spcPct val="20000"/>
              </a:spcBef>
              <a:buSzPct val="100000"/>
            </a:pPr>
            <a:r>
              <a:rPr kumimoji="1" lang="ja-JP" altLang="en-US" sz="1200" b="0" dirty="0" smtClean="0">
                <a:solidFill>
                  <a:srgbClr val="26343F"/>
                </a:solidFill>
                <a:latin typeface="Helvetica" panose="020B0604020202020204" pitchFamily="34" charset="0"/>
              </a:rPr>
              <a:t>数十秒で </a:t>
            </a:r>
            <a:r>
              <a:rPr kumimoji="1" lang="en-US" altLang="ja-JP" sz="1200" b="0" dirty="0" smtClean="0">
                <a:solidFill>
                  <a:srgbClr val="26343F"/>
                </a:solidFill>
                <a:latin typeface="Helvetica" panose="020B0604020202020204" pitchFamily="34" charset="0"/>
              </a:rPr>
              <a:t>CF </a:t>
            </a:r>
            <a:r>
              <a:rPr kumimoji="1" lang="ja-JP" altLang="en-US" sz="1200" b="0" dirty="0" smtClean="0">
                <a:solidFill>
                  <a:srgbClr val="26343F"/>
                </a:solidFill>
                <a:latin typeface="Helvetica" panose="020B0604020202020204" pitchFamily="34" charset="0"/>
              </a:rPr>
              <a:t>アプリが完成</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2533559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Git </a:t>
            </a:r>
            <a:r>
              <a:rPr lang="ja-JP" altLang="en-US" dirty="0"/>
              <a:t>に</a:t>
            </a:r>
            <a:r>
              <a:rPr lang="ja-JP" altLang="en-US" dirty="0" smtClean="0"/>
              <a:t>追加す</a:t>
            </a:r>
            <a:r>
              <a:rPr lang="ja-JP" altLang="en-US" dirty="0"/>
              <a:t>る。</a:t>
            </a:r>
            <a:r>
              <a:rPr lang="en-US" altLang="ja-JP" dirty="0" smtClean="0"/>
              <a:t>(1)</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bwMode="auto">
          <a:xfrm>
            <a:off x="344489" y="2636913"/>
            <a:ext cx="57606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6" name="Rectangle 5"/>
          <p:cNvSpPr/>
          <p:nvPr/>
        </p:nvSpPr>
        <p:spPr bwMode="auto">
          <a:xfrm>
            <a:off x="8913440" y="2276872"/>
            <a:ext cx="57606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8" name="Rectangular Callout 7"/>
          <p:cNvSpPr/>
          <p:nvPr/>
        </p:nvSpPr>
        <p:spPr bwMode="auto">
          <a:xfrm>
            <a:off x="5529064" y="2123283"/>
            <a:ext cx="3159909" cy="307177"/>
          </a:xfrm>
          <a:prstGeom prst="wedgeRectCallout">
            <a:avLst>
              <a:gd name="adj1" fmla="val 54790"/>
              <a:gd name="adj2" fmla="val 3573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spcBef>
                <a:spcPct val="20000"/>
              </a:spcBef>
              <a:buSzPct val="100000"/>
            </a:pPr>
            <a:r>
              <a:rPr kumimoji="1" lang="en-US" altLang="ja-JP" sz="1200" b="0" dirty="0" smtClean="0">
                <a:solidFill>
                  <a:srgbClr val="26343F"/>
                </a:solidFill>
                <a:latin typeface="Helvetica" panose="020B0604020202020204" pitchFamily="34" charset="0"/>
              </a:rPr>
              <a:t>CF</a:t>
            </a:r>
            <a:r>
              <a:rPr kumimoji="1" lang="ja-JP" altLang="en-US" sz="1200" b="0" dirty="0" smtClean="0">
                <a:solidFill>
                  <a:srgbClr val="26343F"/>
                </a:solidFill>
                <a:latin typeface="Helvetica" panose="020B0604020202020204" pitchFamily="34" charset="0"/>
              </a:rPr>
              <a:t>アプリの「概要」からこちらをクリック</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3796054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Git </a:t>
            </a:r>
            <a:r>
              <a:rPr lang="ja-JP" altLang="en-US" dirty="0" smtClean="0"/>
              <a:t>に追</a:t>
            </a:r>
            <a:r>
              <a:rPr lang="ja-JP" altLang="en-US" dirty="0"/>
              <a:t>加する。</a:t>
            </a:r>
            <a:r>
              <a:rPr lang="en-US" altLang="ja-JP" dirty="0" smtClean="0"/>
              <a:t>(2)</a:t>
            </a:r>
            <a:endParaRPr kumimoji="1" lang="ja-JP" altLang="en-US" dirty="0"/>
          </a:p>
        </p:txBody>
      </p:sp>
      <p:pic>
        <p:nvPicPr>
          <p:cNvPr id="4" name="Picture 3"/>
          <p:cNvPicPr>
            <a:picLocks noChangeAspect="1"/>
          </p:cNvPicPr>
          <p:nvPr/>
        </p:nvPicPr>
        <p:blipFill>
          <a:blip r:embed="rId2"/>
          <a:stretch>
            <a:fillRect/>
          </a:stretch>
        </p:blipFill>
        <p:spPr>
          <a:xfrm>
            <a:off x="272480" y="1340768"/>
            <a:ext cx="3719513" cy="1328738"/>
          </a:xfrm>
          <a:prstGeom prst="rect">
            <a:avLst/>
          </a:prstGeom>
        </p:spPr>
      </p:pic>
      <p:pic>
        <p:nvPicPr>
          <p:cNvPr id="5" name="Picture 4"/>
          <p:cNvPicPr>
            <a:picLocks noChangeAspect="1"/>
          </p:cNvPicPr>
          <p:nvPr/>
        </p:nvPicPr>
        <p:blipFill>
          <a:blip r:embed="rId3"/>
          <a:stretch>
            <a:fillRect/>
          </a:stretch>
        </p:blipFill>
        <p:spPr>
          <a:xfrm>
            <a:off x="253429" y="3573016"/>
            <a:ext cx="3757613" cy="1109663"/>
          </a:xfrm>
          <a:prstGeom prst="rect">
            <a:avLst/>
          </a:prstGeom>
        </p:spPr>
      </p:pic>
      <p:cxnSp>
        <p:nvCxnSpPr>
          <p:cNvPr id="6" name="Straight Arrow Connector 5"/>
          <p:cNvCxnSpPr/>
          <p:nvPr/>
        </p:nvCxnSpPr>
        <p:spPr bwMode="auto">
          <a:xfrm>
            <a:off x="2119785" y="2928255"/>
            <a:ext cx="0" cy="504056"/>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 name="Rectangular Callout 6"/>
          <p:cNvSpPr/>
          <p:nvPr/>
        </p:nvSpPr>
        <p:spPr bwMode="auto">
          <a:xfrm>
            <a:off x="440048" y="4823384"/>
            <a:ext cx="3359473" cy="580339"/>
          </a:xfrm>
          <a:prstGeom prst="wedgeRectCallout">
            <a:avLst>
              <a:gd name="adj1" fmla="val -5636"/>
              <a:gd name="adj2" fmla="val -66521"/>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「閉じる」をクリック</a:t>
            </a:r>
            <a:endParaRPr kumimoji="1" lang="en-US" altLang="ja-JP" sz="1200" b="0" dirty="0" smtClean="0">
              <a:solidFill>
                <a:srgbClr val="26343F"/>
              </a:solidFill>
              <a:latin typeface="Helvetica" panose="020B0604020202020204" pitchFamily="34" charset="0"/>
            </a:endParaRPr>
          </a:p>
          <a:p>
            <a:pPr>
              <a:spcBef>
                <a:spcPct val="20000"/>
              </a:spcBef>
              <a:buSzPct val="100000"/>
            </a:pPr>
            <a:r>
              <a:rPr kumimoji="1" lang="ja-JP" altLang="en-US" sz="1200" b="0" dirty="0" smtClean="0">
                <a:solidFill>
                  <a:srgbClr val="26343F"/>
                </a:solidFill>
                <a:latin typeface="Helvetica" panose="020B0604020202020204" pitchFamily="34" charset="0"/>
              </a:rPr>
              <a:t>ここまでの手順で、</a:t>
            </a:r>
            <a:r>
              <a:rPr kumimoji="1" lang="en-US" altLang="ja-JP" sz="1200" b="0" dirty="0" smtClean="0">
                <a:solidFill>
                  <a:srgbClr val="26343F"/>
                </a:solidFill>
                <a:latin typeface="Helvetica" panose="020B0604020202020204" pitchFamily="34" charset="0"/>
              </a:rPr>
              <a:t>CF </a:t>
            </a:r>
            <a:r>
              <a:rPr kumimoji="1" lang="ja-JP" altLang="en-US" sz="1200" b="0" dirty="0" smtClean="0">
                <a:solidFill>
                  <a:srgbClr val="26343F"/>
                </a:solidFill>
                <a:latin typeface="Helvetica" panose="020B0604020202020204" pitchFamily="34" charset="0"/>
              </a:rPr>
              <a:t>アプリを </a:t>
            </a:r>
            <a:r>
              <a:rPr kumimoji="1" lang="en-US" altLang="ja-JP" sz="1200" b="0" dirty="0" smtClean="0">
                <a:solidFill>
                  <a:srgbClr val="26343F"/>
                </a:solidFill>
                <a:latin typeface="Helvetica" panose="020B0604020202020204" pitchFamily="34" charset="0"/>
              </a:rPr>
              <a:t>Git </a:t>
            </a:r>
            <a:r>
              <a:rPr kumimoji="1" lang="ja-JP" altLang="en-US" sz="1200" b="0" dirty="0" smtClean="0">
                <a:solidFill>
                  <a:srgbClr val="26343F"/>
                </a:solidFill>
                <a:latin typeface="Helvetica" panose="020B0604020202020204" pitchFamily="34" charset="0"/>
              </a:rPr>
              <a:t>に追加</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23005520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2" name="Title 1"/>
          <p:cNvSpPr>
            <a:spLocks noGrp="1"/>
          </p:cNvSpPr>
          <p:nvPr>
            <p:ph type="title"/>
          </p:nvPr>
        </p:nvSpPr>
        <p:spPr/>
        <p:txBody>
          <a:bodyPr/>
          <a:lstStyle/>
          <a:p>
            <a:r>
              <a:rPr kumimoji="1" lang="ja-JP" altLang="en-US" dirty="0" smtClean="0"/>
              <a:t>ご参考</a:t>
            </a:r>
            <a:r>
              <a:rPr kumimoji="1" lang="en-US" altLang="ja-JP" dirty="0" smtClean="0"/>
              <a:t>) </a:t>
            </a:r>
            <a:r>
              <a:rPr kumimoji="1" lang="ja-JP" altLang="en-US" dirty="0" smtClean="0"/>
              <a:t>デフォルトで使用可能なフィーチャー</a:t>
            </a:r>
            <a:endParaRPr kumimoji="1" lang="ja-JP" altLang="en-US" dirty="0"/>
          </a:p>
        </p:txBody>
      </p:sp>
      <p:sp>
        <p:nvSpPr>
          <p:cNvPr id="5" name="Rectangle 4"/>
          <p:cNvSpPr/>
          <p:nvPr/>
        </p:nvSpPr>
        <p:spPr bwMode="auto">
          <a:xfrm>
            <a:off x="335436" y="3071479"/>
            <a:ext cx="57606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6" name="Rectangle 5"/>
          <p:cNvSpPr/>
          <p:nvPr/>
        </p:nvSpPr>
        <p:spPr>
          <a:xfrm>
            <a:off x="4824413" y="1114524"/>
            <a:ext cx="4953000" cy="307777"/>
          </a:xfrm>
          <a:prstGeom prst="rect">
            <a:avLst/>
          </a:prstGeom>
        </p:spPr>
        <p:txBody>
          <a:bodyPr>
            <a:spAutoFit/>
          </a:bodyPr>
          <a:lstStyle/>
          <a:p>
            <a:pPr algn="r"/>
            <a:r>
              <a:rPr lang="en-US" altLang="ja-JP" sz="1400" b="0" dirty="0" smtClean="0">
                <a:solidFill>
                  <a:schemeClr val="tx1"/>
                </a:solidFill>
                <a:latin typeface="メイリオ" panose="020B0604030504040204" pitchFamily="50" charset="-128"/>
              </a:rPr>
              <a:t>※ Java </a:t>
            </a:r>
            <a:r>
              <a:rPr lang="en-US" altLang="ja-JP" sz="1400" b="0" dirty="0">
                <a:solidFill>
                  <a:schemeClr val="tx1"/>
                </a:solidFill>
                <a:latin typeface="メイリオ" panose="020B0604030504040204" pitchFamily="50" charset="-128"/>
              </a:rPr>
              <a:t>EE 7 Web Profile</a:t>
            </a:r>
            <a:r>
              <a:rPr lang="ja-JP" altLang="en-US" sz="1400" b="0" dirty="0">
                <a:solidFill>
                  <a:schemeClr val="tx1"/>
                </a:solidFill>
                <a:latin typeface="メイリオ" panose="020B0604030504040204" pitchFamily="50" charset="-128"/>
              </a:rPr>
              <a:t>に含まれる仕様が構成</a:t>
            </a:r>
          </a:p>
        </p:txBody>
      </p:sp>
      <p:sp>
        <p:nvSpPr>
          <p:cNvPr id="9" name="Rectangle 8"/>
          <p:cNvSpPr/>
          <p:nvPr/>
        </p:nvSpPr>
        <p:spPr bwMode="auto">
          <a:xfrm>
            <a:off x="3801404" y="3439758"/>
            <a:ext cx="2653184" cy="174004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3" name="TextBox 12"/>
          <p:cNvSpPr txBox="1"/>
          <p:nvPr/>
        </p:nvSpPr>
        <p:spPr>
          <a:xfrm>
            <a:off x="5196470" y="3550369"/>
            <a:ext cx="274434" cy="369332"/>
          </a:xfrm>
          <a:prstGeom prst="rect">
            <a:avLst/>
          </a:prstGeom>
          <a:noFill/>
        </p:spPr>
        <p:txBody>
          <a:bodyPr wrap="none" rtlCol="0">
            <a:spAutoFit/>
          </a:bodyPr>
          <a:lstStyle/>
          <a:p>
            <a:r>
              <a:rPr kumimoji="1" lang="en-US" altLang="ja-JP" sz="1800" dirty="0" smtClean="0">
                <a:solidFill>
                  <a:srgbClr val="FFD300"/>
                </a:solidFill>
              </a:rPr>
              <a:t>*</a:t>
            </a:r>
            <a:endParaRPr kumimoji="1" lang="ja-JP" altLang="en-US" sz="1800" dirty="0">
              <a:solidFill>
                <a:srgbClr val="FFD300"/>
              </a:solidFill>
            </a:endParaRPr>
          </a:p>
        </p:txBody>
      </p:sp>
      <p:sp>
        <p:nvSpPr>
          <p:cNvPr id="14" name="TextBox 13"/>
          <p:cNvSpPr txBox="1"/>
          <p:nvPr/>
        </p:nvSpPr>
        <p:spPr>
          <a:xfrm>
            <a:off x="5196470" y="4220149"/>
            <a:ext cx="274434" cy="369332"/>
          </a:xfrm>
          <a:prstGeom prst="rect">
            <a:avLst/>
          </a:prstGeom>
          <a:noFill/>
        </p:spPr>
        <p:txBody>
          <a:bodyPr wrap="none" rtlCol="0">
            <a:spAutoFit/>
          </a:bodyPr>
          <a:lstStyle/>
          <a:p>
            <a:r>
              <a:rPr kumimoji="1" lang="en-US" altLang="ja-JP" sz="1800" dirty="0">
                <a:solidFill>
                  <a:srgbClr val="FFD300"/>
                </a:solidFill>
              </a:rPr>
              <a:t>*</a:t>
            </a:r>
            <a:endParaRPr kumimoji="1" lang="ja-JP" altLang="en-US" sz="1800" dirty="0">
              <a:solidFill>
                <a:srgbClr val="FFD300"/>
              </a:solidFill>
            </a:endParaRPr>
          </a:p>
        </p:txBody>
      </p:sp>
      <p:sp>
        <p:nvSpPr>
          <p:cNvPr id="15" name="TextBox 14"/>
          <p:cNvSpPr txBox="1"/>
          <p:nvPr/>
        </p:nvSpPr>
        <p:spPr>
          <a:xfrm>
            <a:off x="5394547" y="4601320"/>
            <a:ext cx="274434" cy="369332"/>
          </a:xfrm>
          <a:prstGeom prst="rect">
            <a:avLst/>
          </a:prstGeom>
          <a:noFill/>
        </p:spPr>
        <p:txBody>
          <a:bodyPr wrap="none" rtlCol="0">
            <a:spAutoFit/>
          </a:bodyPr>
          <a:lstStyle/>
          <a:p>
            <a:r>
              <a:rPr kumimoji="1" lang="en-US" altLang="ja-JP" sz="1800" dirty="0" smtClean="0">
                <a:solidFill>
                  <a:srgbClr val="FFD300"/>
                </a:solidFill>
              </a:rPr>
              <a:t>*</a:t>
            </a:r>
            <a:endParaRPr kumimoji="1" lang="ja-JP" altLang="en-US" sz="1800" dirty="0">
              <a:solidFill>
                <a:srgbClr val="FFD300"/>
              </a:solidFill>
            </a:endParaRPr>
          </a:p>
        </p:txBody>
      </p:sp>
      <p:sp>
        <p:nvSpPr>
          <p:cNvPr id="16" name="TextBox 15"/>
          <p:cNvSpPr txBox="1"/>
          <p:nvPr/>
        </p:nvSpPr>
        <p:spPr>
          <a:xfrm>
            <a:off x="5202953" y="4413320"/>
            <a:ext cx="274434" cy="369332"/>
          </a:xfrm>
          <a:prstGeom prst="rect">
            <a:avLst/>
          </a:prstGeom>
          <a:noFill/>
        </p:spPr>
        <p:txBody>
          <a:bodyPr wrap="none" rtlCol="0">
            <a:spAutoFit/>
          </a:bodyPr>
          <a:lstStyle/>
          <a:p>
            <a:r>
              <a:rPr kumimoji="1" lang="en-US" altLang="ja-JP" sz="1800" dirty="0" smtClean="0">
                <a:solidFill>
                  <a:srgbClr val="FFD300"/>
                </a:solidFill>
              </a:rPr>
              <a:t>*</a:t>
            </a:r>
            <a:endParaRPr kumimoji="1" lang="ja-JP" altLang="en-US" sz="1800" dirty="0">
              <a:solidFill>
                <a:srgbClr val="FFD300"/>
              </a:solidFill>
            </a:endParaRPr>
          </a:p>
        </p:txBody>
      </p:sp>
      <p:grpSp>
        <p:nvGrpSpPr>
          <p:cNvPr id="18" name="Group 17"/>
          <p:cNvGrpSpPr/>
          <p:nvPr/>
        </p:nvGrpSpPr>
        <p:grpSpPr>
          <a:xfrm>
            <a:off x="6646182" y="4664535"/>
            <a:ext cx="2054558" cy="369332"/>
            <a:chOff x="6844743" y="3808090"/>
            <a:chExt cx="2054558" cy="369332"/>
          </a:xfrm>
        </p:grpSpPr>
        <p:sp>
          <p:nvSpPr>
            <p:cNvPr id="11" name="Rectangular Callout 10"/>
            <p:cNvSpPr/>
            <p:nvPr/>
          </p:nvSpPr>
          <p:spPr bwMode="auto">
            <a:xfrm>
              <a:off x="6844743" y="3843502"/>
              <a:ext cx="2054558" cy="240193"/>
            </a:xfrm>
            <a:prstGeom prst="wedgeRectCallout">
              <a:avLst>
                <a:gd name="adj1" fmla="val -55007"/>
                <a:gd name="adj2" fmla="val -35586"/>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　本書のプログラムで使用</a:t>
              </a:r>
              <a:endParaRPr kumimoji="1" lang="en-US" altLang="ja-JP" sz="1200" b="0" dirty="0" smtClean="0">
                <a:solidFill>
                  <a:srgbClr val="26343F"/>
                </a:solidFill>
                <a:latin typeface="Helvetica" panose="020B0604020202020204" pitchFamily="34" charset="0"/>
              </a:endParaRPr>
            </a:p>
          </p:txBody>
        </p:sp>
        <p:sp>
          <p:nvSpPr>
            <p:cNvPr id="17" name="TextBox 16"/>
            <p:cNvSpPr txBox="1"/>
            <p:nvPr/>
          </p:nvSpPr>
          <p:spPr>
            <a:xfrm>
              <a:off x="6851182" y="3808090"/>
              <a:ext cx="274434" cy="369332"/>
            </a:xfrm>
            <a:prstGeom prst="rect">
              <a:avLst/>
            </a:prstGeom>
            <a:noFill/>
          </p:spPr>
          <p:txBody>
            <a:bodyPr wrap="none" rtlCol="0">
              <a:spAutoFit/>
            </a:bodyPr>
            <a:lstStyle/>
            <a:p>
              <a:r>
                <a:rPr kumimoji="1" lang="en-US" altLang="ja-JP" sz="1800" dirty="0" smtClean="0">
                  <a:solidFill>
                    <a:srgbClr val="FFD300"/>
                  </a:solidFill>
                </a:rPr>
                <a:t>*</a:t>
              </a:r>
              <a:endParaRPr kumimoji="1" lang="ja-JP" altLang="en-US" sz="1800" dirty="0">
                <a:solidFill>
                  <a:srgbClr val="FFD300"/>
                </a:solidFill>
              </a:endParaRPr>
            </a:p>
          </p:txBody>
        </p:sp>
      </p:grpSp>
    </p:spTree>
    <p:extLst>
      <p:ext uri="{BB962C8B-B14F-4D97-AF65-F5344CB8AC3E}">
        <p14:creationId xmlns:p14="http://schemas.microsoft.com/office/powerpoint/2010/main" val="30294525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2852936"/>
            <a:ext cx="6984776" cy="647700"/>
          </a:xfrm>
        </p:spPr>
        <p:txBody>
          <a:bodyPr/>
          <a:lstStyle/>
          <a:p>
            <a:r>
              <a:rPr kumimoji="1" lang="en-US" altLang="ja-JP" dirty="0" smtClean="0"/>
              <a:t>3-2</a:t>
            </a:r>
            <a:br>
              <a:rPr kumimoji="1" lang="en-US" altLang="ja-JP" dirty="0" smtClean="0"/>
            </a:br>
            <a:r>
              <a:rPr kumimoji="1" lang="en-US" altLang="ja-JP" dirty="0" smtClean="0"/>
              <a:t>ISD </a:t>
            </a:r>
            <a:r>
              <a:rPr kumimoji="1" lang="ja-JP" altLang="en-US" dirty="0" smtClean="0"/>
              <a:t>にファイルを作成する。</a:t>
            </a:r>
            <a:endParaRPr kumimoji="1" lang="ja-JP" altLang="en-US" dirty="0"/>
          </a:p>
        </p:txBody>
      </p:sp>
    </p:spTree>
    <p:extLst>
      <p:ext uri="{BB962C8B-B14F-4D97-AF65-F5344CB8AC3E}">
        <p14:creationId xmlns:p14="http://schemas.microsoft.com/office/powerpoint/2010/main" val="41510930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IDS </a:t>
            </a:r>
            <a:r>
              <a:rPr kumimoji="1" lang="ja-JP" altLang="en-US" dirty="0" smtClean="0"/>
              <a:t>を起動する。</a:t>
            </a:r>
            <a:endParaRPr kumimoji="1" lang="ja-JP" altLang="en-US" dirty="0"/>
          </a:p>
        </p:txBody>
      </p:sp>
      <p:pic>
        <p:nvPicPr>
          <p:cNvPr id="6" name="Content Placeholder 5"/>
          <p:cNvPicPr>
            <a:picLocks noGrp="1" noChangeAspect="1"/>
          </p:cNvPicPr>
          <p:nvPr>
            <p:ph idx="1"/>
          </p:nvPr>
        </p:nvPicPr>
        <p:blipFill>
          <a:blip r:embed="rId3"/>
          <a:stretch>
            <a:fillRect/>
          </a:stretch>
        </p:blipFill>
        <p:spPr>
          <a:xfrm>
            <a:off x="142875" y="1343749"/>
            <a:ext cx="9634538" cy="5178564"/>
          </a:xfrm>
          <a:prstGeom prst="rect">
            <a:avLst/>
          </a:prstGeom>
        </p:spPr>
      </p:pic>
      <p:sp>
        <p:nvSpPr>
          <p:cNvPr id="7" name="Rectangle 6"/>
          <p:cNvSpPr/>
          <p:nvPr/>
        </p:nvSpPr>
        <p:spPr bwMode="auto">
          <a:xfrm>
            <a:off x="6753200" y="2223252"/>
            <a:ext cx="2664296" cy="26964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9" name="Rectangular Callout 8"/>
          <p:cNvSpPr/>
          <p:nvPr/>
        </p:nvSpPr>
        <p:spPr bwMode="auto">
          <a:xfrm>
            <a:off x="4448944" y="1800225"/>
            <a:ext cx="2160240" cy="500728"/>
          </a:xfrm>
          <a:prstGeom prst="wedgeRectCallout">
            <a:avLst>
              <a:gd name="adj1" fmla="val 54032"/>
              <a:gd name="adj2" fmla="val 31511"/>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spcBef>
                <a:spcPct val="20000"/>
              </a:spcBef>
              <a:buSzPct val="100000"/>
            </a:pPr>
            <a:r>
              <a:rPr kumimoji="1" lang="ja-JP" altLang="en-US" sz="1200" b="0" dirty="0" smtClean="0">
                <a:solidFill>
                  <a:srgbClr val="26343F"/>
                </a:solidFill>
                <a:latin typeface="Helvetica" panose="020B0604020202020204" pitchFamily="34" charset="0"/>
              </a:rPr>
              <a:t>こちらをクリックして、</a:t>
            </a:r>
            <a:endParaRPr kumimoji="1" lang="en-US" altLang="ja-JP" sz="1200" b="0" dirty="0" smtClean="0">
              <a:solidFill>
                <a:srgbClr val="26343F"/>
              </a:solidFill>
              <a:latin typeface="Helvetica" panose="020B0604020202020204" pitchFamily="34" charset="0"/>
            </a:endParaRPr>
          </a:p>
          <a:p>
            <a:pPr algn="ctr">
              <a:spcBef>
                <a:spcPct val="20000"/>
              </a:spcBef>
              <a:buSzPct val="100000"/>
            </a:pPr>
            <a:r>
              <a:rPr kumimoji="1" lang="en-US" altLang="ja-JP" sz="1200" b="0" dirty="0" smtClean="0">
                <a:solidFill>
                  <a:srgbClr val="26343F"/>
                </a:solidFill>
                <a:latin typeface="Helvetica" panose="020B0604020202020204" pitchFamily="34" charset="0"/>
              </a:rPr>
              <a:t>DevOps Services </a:t>
            </a:r>
            <a:r>
              <a:rPr kumimoji="1" lang="ja-JP" altLang="en-US" sz="1200" b="0" dirty="0" smtClean="0">
                <a:solidFill>
                  <a:srgbClr val="26343F"/>
                </a:solidFill>
                <a:latin typeface="Helvetica" panose="020B0604020202020204" pitchFamily="34" charset="0"/>
              </a:rPr>
              <a:t>を起動</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7419967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ISD </a:t>
            </a:r>
            <a:r>
              <a:rPr lang="ja-JP" altLang="en-US" dirty="0"/>
              <a:t>の </a:t>
            </a:r>
            <a:r>
              <a:rPr lang="en-US" altLang="ja-JP" dirty="0"/>
              <a:t>Web IDE </a:t>
            </a:r>
            <a:r>
              <a:rPr lang="ja-JP" altLang="en-US" dirty="0"/>
              <a:t>にファイルを作成する</a:t>
            </a:r>
            <a:r>
              <a:rPr lang="ja-JP" altLang="en-US" dirty="0" smtClean="0"/>
              <a:t>。</a:t>
            </a:r>
            <a:r>
              <a:rPr lang="en-US" altLang="ja-JP" dirty="0" smtClean="0"/>
              <a:t>(1)</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6" name="Rectangular Callout 5"/>
          <p:cNvSpPr/>
          <p:nvPr/>
        </p:nvSpPr>
        <p:spPr bwMode="auto">
          <a:xfrm>
            <a:off x="344488" y="4869160"/>
            <a:ext cx="1656184" cy="1008112"/>
          </a:xfrm>
          <a:prstGeom prst="wedgeRectCallout">
            <a:avLst>
              <a:gd name="adj1" fmla="val -32129"/>
              <a:gd name="adj2" fmla="val -67746"/>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こちらのファイルツリーを操作して、次頁のファイルやフォルダを作成</a:t>
            </a:r>
            <a:endParaRPr kumimoji="1" lang="en-US" altLang="ja-JP" sz="1200" b="0" dirty="0" smtClean="0">
              <a:solidFill>
                <a:srgbClr val="26343F"/>
              </a:solidFill>
              <a:latin typeface="Helvetica" panose="020B0604020202020204" pitchFamily="34" charset="0"/>
            </a:endParaRPr>
          </a:p>
        </p:txBody>
      </p:sp>
      <p:sp>
        <p:nvSpPr>
          <p:cNvPr id="7" name="Rectangular Callout 6"/>
          <p:cNvSpPr/>
          <p:nvPr/>
        </p:nvSpPr>
        <p:spPr bwMode="auto">
          <a:xfrm>
            <a:off x="4376936" y="1772816"/>
            <a:ext cx="1296144" cy="648072"/>
          </a:xfrm>
          <a:prstGeom prst="wedgeRectCallout">
            <a:avLst>
              <a:gd name="adj1" fmla="val -37572"/>
              <a:gd name="adj2" fmla="val 65898"/>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ファイルの中身はこちらで編集</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599010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631825" y="3644900"/>
            <a:ext cx="8642350" cy="2952750"/>
          </a:xfrm>
        </p:spPr>
        <p:txBody>
          <a:bodyPr/>
          <a:lstStyle/>
          <a:p>
            <a:pPr marL="0" indent="0">
              <a:lnSpc>
                <a:spcPct val="90000"/>
              </a:lnSpc>
              <a:buNone/>
            </a:pPr>
            <a:r>
              <a:rPr lang="ja-JP" altLang="en-US" sz="1400" dirty="0"/>
              <a:t>ご注意</a:t>
            </a:r>
          </a:p>
          <a:p>
            <a:pPr marL="0" indent="0">
              <a:lnSpc>
                <a:spcPct val="90000"/>
              </a:lnSpc>
              <a:buNone/>
            </a:pPr>
            <a:endParaRPr lang="ja-JP" altLang="en-US" sz="1400" dirty="0"/>
          </a:p>
          <a:p>
            <a:pPr marL="0" indent="0">
              <a:lnSpc>
                <a:spcPct val="90000"/>
              </a:lnSpc>
              <a:buNone/>
            </a:pPr>
            <a:r>
              <a:rPr lang="ja-JP" altLang="en-US" sz="1400" dirty="0"/>
              <a:t>この資料は日本アイ・ビー・エム株式会社および日本アイ・ビー・エム システムズ・エンジニアリング株式会社の正式なレビューを受けておりません。</a:t>
            </a:r>
          </a:p>
          <a:p>
            <a:pPr marL="0" indent="0">
              <a:lnSpc>
                <a:spcPct val="90000"/>
              </a:lnSpc>
              <a:buNone/>
            </a:pPr>
            <a:r>
              <a:rPr lang="ja-JP" altLang="en-US" sz="1400" dirty="0"/>
              <a:t>資料の内容には正確を期するよう注意しておりますが、この資料の内容は</a:t>
            </a:r>
            <a:r>
              <a:rPr lang="en-US" altLang="ja-JP" sz="1400" dirty="0" smtClean="0"/>
              <a:t>2016</a:t>
            </a:r>
            <a:r>
              <a:rPr lang="ja-JP" altLang="en-US" sz="1400" dirty="0" smtClean="0"/>
              <a:t>年</a:t>
            </a:r>
            <a:r>
              <a:rPr lang="en-US" altLang="ja-JP" sz="1400" dirty="0" smtClean="0"/>
              <a:t>6</a:t>
            </a:r>
            <a:r>
              <a:rPr lang="ja-JP" altLang="en-US" sz="1400" smtClean="0"/>
              <a:t>月</a:t>
            </a:r>
            <a:r>
              <a:rPr lang="ja-JP" altLang="en-US" sz="1400" dirty="0"/>
              <a:t>現在の情報であり、製品の新しいリリース、修正などによって動作／仕様が変わる可能性があります。</a:t>
            </a:r>
          </a:p>
          <a:p>
            <a:pPr marL="0" indent="0">
              <a:lnSpc>
                <a:spcPct val="90000"/>
              </a:lnSpc>
              <a:buNone/>
            </a:pPr>
            <a:r>
              <a:rPr lang="ja-JP" altLang="en-US" sz="1400" dirty="0"/>
              <a:t>当資料は、資料内で説明されている製品の仕様を保証するものではありません。従って、この情報の利⽤またはこれらの技法の実施はひとえに使⽤者の責任において為されるものであり、資料の内容によって受けたいかなる被害に関しても⼀切の補償をするものではありません。</a:t>
            </a:r>
          </a:p>
          <a:p>
            <a:pPr marL="0" indent="0">
              <a:lnSpc>
                <a:spcPct val="90000"/>
              </a:lnSpc>
              <a:buNone/>
            </a:pPr>
            <a:r>
              <a:rPr lang="ja-JP" altLang="en-US" sz="1400" dirty="0"/>
              <a:t>また、ＩＢＭ、ＩＢＭロゴおよび</a:t>
            </a:r>
            <a:r>
              <a:rPr lang="en-US" altLang="ja-JP" sz="1400" dirty="0"/>
              <a:t>ibm.com</a:t>
            </a:r>
            <a:r>
              <a:rPr lang="ja-JP" altLang="en-US" sz="1400" dirty="0"/>
              <a:t>は、世界の多くの国で登録された</a:t>
            </a:r>
            <a:r>
              <a:rPr lang="en-US" altLang="ja-JP" sz="1400" dirty="0"/>
              <a:t>International Business Machines Corporation</a:t>
            </a:r>
            <a:r>
              <a:rPr lang="ja-JP" altLang="en-US" sz="1400" dirty="0"/>
              <a:t>の商標です。他の製品名およびサービス名等は、それぞれＩＢＭまたは各社の商標である場合があります。現時点でのＩＢＭの商標リストについては</a:t>
            </a:r>
            <a:r>
              <a:rPr lang="en-US" altLang="ja-JP" sz="1400" dirty="0"/>
              <a:t>http://www.ibm.com/legal/copytrade.shtml</a:t>
            </a:r>
            <a:r>
              <a:rPr lang="ja-JP" altLang="en-US" sz="1400" dirty="0"/>
              <a:t>をご覧ください。</a:t>
            </a:r>
          </a:p>
        </p:txBody>
      </p:sp>
      <p:sp>
        <p:nvSpPr>
          <p:cNvPr id="1320965" name="Line 5"/>
          <p:cNvSpPr>
            <a:spLocks noChangeShapeType="1"/>
          </p:cNvSpPr>
          <p:nvPr/>
        </p:nvSpPr>
        <p:spPr bwMode="auto">
          <a:xfrm>
            <a:off x="631825" y="3933825"/>
            <a:ext cx="8496300" cy="0"/>
          </a:xfrm>
          <a:prstGeom prst="line">
            <a:avLst/>
          </a:prstGeom>
          <a:noFill/>
          <a:ln w="19050">
            <a:solidFill>
              <a:srgbClr val="00B299"/>
            </a:solidFill>
            <a:round/>
            <a:headEnd/>
            <a:tailEnd/>
          </a:ln>
          <a:effectLst>
            <a:outerShdw dist="107763" dir="2700000" algn="ctr" rotWithShape="0">
              <a:schemeClr val="bg2">
                <a:alpha val="50000"/>
              </a:schemeClr>
            </a:outerShdw>
          </a:effectLst>
        </p:spPr>
        <p:txBody>
          <a:bodyPr wrap="none" anchor="ctr"/>
          <a:lstStyle/>
          <a:p>
            <a:pPr>
              <a:defRPr/>
            </a:pPr>
            <a:endParaRPr lang="ja-JP" altLang="en-US"/>
          </a:p>
        </p:txBody>
      </p:sp>
    </p:spTree>
    <p:extLst>
      <p:ext uri="{BB962C8B-B14F-4D97-AF65-F5344CB8AC3E}">
        <p14:creationId xmlns:p14="http://schemas.microsoft.com/office/powerpoint/2010/main" val="139824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ISD </a:t>
            </a:r>
            <a:r>
              <a:rPr lang="ja-JP" altLang="en-US" dirty="0" smtClean="0"/>
              <a:t>の </a:t>
            </a:r>
            <a:r>
              <a:rPr lang="en-US" altLang="ja-JP" dirty="0" smtClean="0"/>
              <a:t>Web IDE </a:t>
            </a:r>
            <a:r>
              <a:rPr lang="ja-JP" altLang="en-US" dirty="0" smtClean="0"/>
              <a:t>にファイルを作成する。</a:t>
            </a:r>
            <a:r>
              <a:rPr lang="en-US" altLang="ja-JP" dirty="0" smtClean="0"/>
              <a:t>(2)</a:t>
            </a:r>
            <a:endParaRPr kumimoji="1" lang="ja-JP" altLang="en-US" dirty="0"/>
          </a:p>
        </p:txBody>
      </p:sp>
      <p:sp>
        <p:nvSpPr>
          <p:cNvPr id="3" name="Content Placeholder 2"/>
          <p:cNvSpPr>
            <a:spLocks noGrp="1"/>
          </p:cNvSpPr>
          <p:nvPr>
            <p:ph idx="1"/>
          </p:nvPr>
        </p:nvSpPr>
        <p:spPr/>
        <p:txBody>
          <a:bodyPr/>
          <a:lstStyle/>
          <a:p>
            <a:r>
              <a:rPr lang="en-US" altLang="ja-JP" sz="1600" dirty="0" smtClean="0"/>
              <a:t>Git </a:t>
            </a:r>
            <a:r>
              <a:rPr lang="ja-JP" altLang="en-US" sz="1600" dirty="0" smtClean="0"/>
              <a:t>に</a:t>
            </a:r>
            <a:r>
              <a:rPr lang="en-US" altLang="ja-JP" sz="1600" dirty="0" smtClean="0"/>
              <a:t>CF </a:t>
            </a:r>
            <a:r>
              <a:rPr lang="ja-JP" altLang="en-US" sz="1600" dirty="0" smtClean="0"/>
              <a:t>アプリのスターターコードがコミット、プッシュされた状態になっている。</a:t>
            </a:r>
            <a:endParaRPr lang="en-US" altLang="ja-JP" sz="1600" dirty="0" smtClean="0"/>
          </a:p>
          <a:p>
            <a:pPr lvl="1"/>
            <a:r>
              <a:rPr lang="ja-JP" altLang="en-US" sz="1600" dirty="0"/>
              <a:t>コミッ</a:t>
            </a:r>
            <a:r>
              <a:rPr lang="ja-JP" altLang="en-US" sz="1600" dirty="0" smtClean="0"/>
              <a:t>トメッセージ「</a:t>
            </a:r>
            <a:r>
              <a:rPr lang="en-US" altLang="ja-JP" sz="1600" dirty="0" smtClean="0"/>
              <a:t>Add starter application package</a:t>
            </a:r>
            <a:r>
              <a:rPr lang="ja-JP" altLang="en-US" sz="1600" dirty="0" smtClean="0"/>
              <a:t>」</a:t>
            </a:r>
            <a:endParaRPr lang="en-US" altLang="ja-JP" sz="1600" dirty="0" smtClean="0"/>
          </a:p>
          <a:p>
            <a:endParaRPr lang="en-US" altLang="ja-JP" sz="1600" dirty="0" smtClean="0"/>
          </a:p>
          <a:p>
            <a:r>
              <a:rPr lang="ja-JP" altLang="en-US" sz="1600" dirty="0"/>
              <a:t>以下</a:t>
            </a:r>
            <a:r>
              <a:rPr lang="ja-JP" altLang="en-US" sz="1600" dirty="0" smtClean="0"/>
              <a:t>の</a:t>
            </a:r>
            <a:r>
              <a:rPr lang="ja-JP" altLang="en-US" sz="1600" dirty="0"/>
              <a:t>ファイ</a:t>
            </a:r>
            <a:r>
              <a:rPr lang="ja-JP" altLang="en-US" sz="1600" dirty="0" smtClean="0"/>
              <a:t>ルを作成する。</a:t>
            </a:r>
            <a:endParaRPr lang="en-US" altLang="ja-JP" sz="1600" dirty="0" smtClean="0"/>
          </a:p>
          <a:p>
            <a:pPr lvl="1"/>
            <a:r>
              <a:rPr lang="en-US" altLang="ja-JP" sz="1600" dirty="0" smtClean="0"/>
              <a:t>(root) \</a:t>
            </a:r>
            <a:r>
              <a:rPr lang="ja-JP" altLang="en-US" sz="1600" dirty="0" smtClean="0"/>
              <a:t>　</a:t>
            </a:r>
            <a:endParaRPr lang="en-US" altLang="ja-JP" sz="1600" dirty="0" smtClean="0"/>
          </a:p>
          <a:p>
            <a:pPr lvl="2"/>
            <a:r>
              <a:rPr lang="en-US" altLang="ja-JP" sz="1600" dirty="0" err="1" smtClean="0"/>
              <a:t>src</a:t>
            </a:r>
            <a:r>
              <a:rPr lang="en-US" altLang="ja-JP" sz="1600" dirty="0" smtClean="0"/>
              <a:t>\main\</a:t>
            </a:r>
          </a:p>
          <a:p>
            <a:pPr lvl="3"/>
            <a:r>
              <a:rPr lang="en-US" altLang="ja-JP" sz="1600" dirty="0" smtClean="0"/>
              <a:t>java\</a:t>
            </a:r>
          </a:p>
          <a:p>
            <a:pPr lvl="4"/>
            <a:r>
              <a:rPr lang="en-US" altLang="ja-JP" dirty="0" err="1" smtClean="0"/>
              <a:t>wasdev</a:t>
            </a:r>
            <a:r>
              <a:rPr lang="en-US" altLang="ja-JP" dirty="0" smtClean="0"/>
              <a:t>\sample\model\HelloBean.java</a:t>
            </a:r>
          </a:p>
          <a:p>
            <a:pPr lvl="4"/>
            <a:r>
              <a:rPr lang="en-US" altLang="ja-JP" dirty="0" err="1" smtClean="0"/>
              <a:t>wasdev</a:t>
            </a:r>
            <a:r>
              <a:rPr lang="en-US" altLang="ja-JP" dirty="0" smtClean="0"/>
              <a:t>\sample\servlet\HelloServlet.java</a:t>
            </a:r>
          </a:p>
          <a:p>
            <a:pPr lvl="3"/>
            <a:r>
              <a:rPr lang="en-US" altLang="ja-JP" sz="1600" dirty="0" err="1"/>
              <a:t>webapp</a:t>
            </a:r>
            <a:r>
              <a:rPr lang="en-US" altLang="ja-JP" sz="1600" dirty="0" smtClean="0"/>
              <a:t>\</a:t>
            </a:r>
          </a:p>
          <a:p>
            <a:pPr lvl="4"/>
            <a:r>
              <a:rPr lang="en-US" altLang="ja-JP" dirty="0" smtClean="0"/>
              <a:t>WEB-INF\beans.xml</a:t>
            </a:r>
            <a:endParaRPr lang="en-US" altLang="ja-JP" dirty="0"/>
          </a:p>
          <a:p>
            <a:pPr lvl="4"/>
            <a:r>
              <a:rPr lang="en-US" altLang="ja-JP" dirty="0" smtClean="0"/>
              <a:t>WEB-INF\web.xml</a:t>
            </a:r>
          </a:p>
          <a:p>
            <a:pPr lvl="4"/>
            <a:r>
              <a:rPr lang="en-US" altLang="ja-JP" dirty="0" err="1" smtClean="0"/>
              <a:t>hello.jsp</a:t>
            </a:r>
            <a:endParaRPr lang="en-US" altLang="ja-JP" dirty="0" smtClean="0"/>
          </a:p>
          <a:p>
            <a:pPr lvl="4"/>
            <a:r>
              <a:rPr lang="en-US" altLang="ja-JP" dirty="0" err="1" smtClean="0"/>
              <a:t>hello.xhtml</a:t>
            </a:r>
            <a:endParaRPr lang="en-US" altLang="ja-JP" dirty="0" smtClean="0"/>
          </a:p>
          <a:p>
            <a:pPr lvl="2"/>
            <a:r>
              <a:rPr lang="en-US" altLang="ja-JP" sz="1600" dirty="0" smtClean="0"/>
              <a:t>pom.xml</a:t>
            </a:r>
          </a:p>
          <a:p>
            <a:endParaRPr lang="en-US" altLang="ja-JP" sz="1600" dirty="0" smtClean="0"/>
          </a:p>
        </p:txBody>
      </p:sp>
      <p:sp>
        <p:nvSpPr>
          <p:cNvPr id="4" name="Rectangular Callout 3"/>
          <p:cNvSpPr/>
          <p:nvPr/>
        </p:nvSpPr>
        <p:spPr bwMode="auto">
          <a:xfrm>
            <a:off x="6105128" y="2701377"/>
            <a:ext cx="3096344" cy="716752"/>
          </a:xfrm>
          <a:prstGeom prst="wedgeRectCallout">
            <a:avLst>
              <a:gd name="adj1" fmla="val -58646"/>
              <a:gd name="adj2" fmla="val 3922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CDI</a:t>
            </a:r>
            <a:r>
              <a:rPr kumimoji="1" lang="ja-JP" altLang="en-US" sz="1200" b="0" dirty="0">
                <a:solidFill>
                  <a:srgbClr val="26343F"/>
                </a:solidFill>
                <a:latin typeface="Helvetica" panose="020B0604020202020204" pitchFamily="34" charset="0"/>
              </a:rPr>
              <a:t> </a:t>
            </a:r>
            <a:r>
              <a:rPr kumimoji="1" lang="en-US" altLang="ja-JP" sz="1200" b="0" dirty="0" smtClean="0">
                <a:solidFill>
                  <a:srgbClr val="26343F"/>
                </a:solidFill>
                <a:latin typeface="Helvetica" panose="020B0604020202020204" pitchFamily="34" charset="0"/>
              </a:rPr>
              <a:t>Bean</a:t>
            </a:r>
          </a:p>
          <a:p>
            <a:pPr>
              <a:spcBef>
                <a:spcPct val="20000"/>
              </a:spcBef>
              <a:buSzPct val="100000"/>
            </a:pPr>
            <a:r>
              <a:rPr kumimoji="1" lang="en-US" altLang="ja-JP" sz="1200" b="0" dirty="0" smtClean="0">
                <a:solidFill>
                  <a:srgbClr val="26343F"/>
                </a:solidFill>
                <a:latin typeface="Helvetica" panose="020B0604020202020204" pitchFamily="34" charset="0"/>
              </a:rPr>
              <a:t>Servlet</a:t>
            </a:r>
            <a:r>
              <a:rPr kumimoji="1" lang="ja-JP" altLang="en-US" sz="1200" b="0" dirty="0" smtClean="0">
                <a:solidFill>
                  <a:srgbClr val="26343F"/>
                </a:solidFill>
                <a:latin typeface="Helvetica" panose="020B0604020202020204" pitchFamily="34" charset="0"/>
              </a:rPr>
              <a:t>、</a:t>
            </a:r>
            <a:r>
              <a:rPr kumimoji="1" lang="en-US" altLang="ja-JP" sz="1200" b="0" dirty="0" smtClean="0">
                <a:solidFill>
                  <a:srgbClr val="26343F"/>
                </a:solidFill>
                <a:latin typeface="Helvetica" panose="020B0604020202020204" pitchFamily="34" charset="0"/>
              </a:rPr>
              <a:t>JSF </a:t>
            </a:r>
            <a:r>
              <a:rPr kumimoji="1" lang="ja-JP" altLang="en-US" sz="1200" b="0" dirty="0" smtClean="0">
                <a:solidFill>
                  <a:srgbClr val="26343F"/>
                </a:solidFill>
                <a:latin typeface="Helvetica" panose="020B0604020202020204" pitchFamily="34" charset="0"/>
              </a:rPr>
              <a:t>からインジェクトしている。</a:t>
            </a:r>
            <a:endParaRPr kumimoji="1" lang="en-US" altLang="ja-JP" sz="1200" b="0" dirty="0" smtClean="0">
              <a:solidFill>
                <a:srgbClr val="26343F"/>
              </a:solidFill>
              <a:latin typeface="Helvetica" panose="020B0604020202020204" pitchFamily="34" charset="0"/>
            </a:endParaRPr>
          </a:p>
          <a:p>
            <a:pPr>
              <a:spcBef>
                <a:spcPct val="20000"/>
              </a:spcBef>
              <a:buSzPct val="100000"/>
            </a:pPr>
            <a:r>
              <a:rPr kumimoji="1" lang="ja-JP" altLang="en-US" sz="1200" b="0" dirty="0" smtClean="0">
                <a:solidFill>
                  <a:srgbClr val="26343F"/>
                </a:solidFill>
                <a:latin typeface="Helvetica" panose="020B0604020202020204" pitchFamily="34" charset="0"/>
              </a:rPr>
              <a:t>検証のため </a:t>
            </a:r>
            <a:r>
              <a:rPr kumimoji="1" lang="en-US" altLang="ja-JP" sz="1200" b="0" dirty="0" smtClean="0">
                <a:solidFill>
                  <a:srgbClr val="26343F"/>
                </a:solidFill>
                <a:latin typeface="Helvetica" panose="020B0604020202020204" pitchFamily="34" charset="0"/>
              </a:rPr>
              <a:t>JSP</a:t>
            </a:r>
            <a:r>
              <a:rPr kumimoji="1" lang="ja-JP" altLang="en-US" sz="1200" b="0" dirty="0" smtClean="0">
                <a:solidFill>
                  <a:srgbClr val="26343F"/>
                </a:solidFill>
                <a:latin typeface="Helvetica" panose="020B0604020202020204" pitchFamily="34" charset="0"/>
              </a:rPr>
              <a:t>からは </a:t>
            </a:r>
            <a:r>
              <a:rPr kumimoji="1" lang="en-US" altLang="ja-JP" sz="1200" b="0" dirty="0" smtClean="0">
                <a:solidFill>
                  <a:srgbClr val="26343F"/>
                </a:solidFill>
                <a:latin typeface="Helvetica" panose="020B0604020202020204" pitchFamily="34" charset="0"/>
              </a:rPr>
              <a:t>new </a:t>
            </a:r>
            <a:r>
              <a:rPr kumimoji="1" lang="ja-JP" altLang="en-US" sz="1200" b="0" dirty="0" smtClean="0">
                <a:solidFill>
                  <a:srgbClr val="26343F"/>
                </a:solidFill>
                <a:latin typeface="Helvetica" panose="020B0604020202020204" pitchFamily="34" charset="0"/>
              </a:rPr>
              <a:t>している。</a:t>
            </a:r>
            <a:r>
              <a:rPr kumimoji="1" lang="en-US" altLang="ja-JP" sz="1200" b="0" dirty="0" smtClean="0">
                <a:solidFill>
                  <a:srgbClr val="26343F"/>
                </a:solidFill>
                <a:latin typeface="Helvetica" panose="020B0604020202020204" pitchFamily="34" charset="0"/>
              </a:rPr>
              <a:t> </a:t>
            </a:r>
          </a:p>
        </p:txBody>
      </p:sp>
      <p:sp>
        <p:nvSpPr>
          <p:cNvPr id="5" name="Rectangular Callout 4"/>
          <p:cNvSpPr/>
          <p:nvPr/>
        </p:nvSpPr>
        <p:spPr bwMode="auto">
          <a:xfrm>
            <a:off x="6249144" y="3645024"/>
            <a:ext cx="720080" cy="356771"/>
          </a:xfrm>
          <a:prstGeom prst="wedgeRectCallout">
            <a:avLst>
              <a:gd name="adj1" fmla="val -69377"/>
              <a:gd name="adj2" fmla="val -9482"/>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Servlet</a:t>
            </a:r>
          </a:p>
        </p:txBody>
      </p:sp>
      <p:sp>
        <p:nvSpPr>
          <p:cNvPr id="6" name="Rectangular Callout 5"/>
          <p:cNvSpPr/>
          <p:nvPr/>
        </p:nvSpPr>
        <p:spPr bwMode="auto">
          <a:xfrm>
            <a:off x="4268924" y="4138826"/>
            <a:ext cx="3384376" cy="716752"/>
          </a:xfrm>
          <a:prstGeom prst="wedgeRectCallout">
            <a:avLst>
              <a:gd name="adj1" fmla="val -55602"/>
              <a:gd name="adj2" fmla="val -18272"/>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CDI</a:t>
            </a:r>
            <a:r>
              <a:rPr kumimoji="1" lang="ja-JP" altLang="en-US" sz="1200" b="0" dirty="0">
                <a:solidFill>
                  <a:srgbClr val="26343F"/>
                </a:solidFill>
                <a:latin typeface="Helvetica" panose="020B0604020202020204" pitchFamily="34" charset="0"/>
              </a:rPr>
              <a:t> </a:t>
            </a:r>
            <a:r>
              <a:rPr kumimoji="1" lang="ja-JP" altLang="en-US" sz="1200" b="0" dirty="0" smtClean="0">
                <a:solidFill>
                  <a:srgbClr val="26343F"/>
                </a:solidFill>
                <a:latin typeface="Helvetica" panose="020B0604020202020204" pitchFamily="34" charset="0"/>
              </a:rPr>
              <a:t>の設定ファイル</a:t>
            </a:r>
            <a:endParaRPr kumimoji="1" lang="en-US" altLang="ja-JP" sz="1200" b="0" dirty="0" smtClean="0">
              <a:solidFill>
                <a:srgbClr val="26343F"/>
              </a:solidFill>
              <a:latin typeface="Helvetica" panose="020B0604020202020204" pitchFamily="34" charset="0"/>
            </a:endParaRPr>
          </a:p>
          <a:p>
            <a:pPr>
              <a:spcBef>
                <a:spcPct val="20000"/>
              </a:spcBef>
              <a:buSzPct val="100000"/>
            </a:pPr>
            <a:r>
              <a:rPr kumimoji="1" lang="en-US" altLang="ja-JP" sz="1200" b="0" dirty="0" smtClean="0">
                <a:solidFill>
                  <a:srgbClr val="26343F"/>
                </a:solidFill>
                <a:latin typeface="Helvetica" panose="020B0604020202020204" pitchFamily="34" charset="0"/>
              </a:rPr>
              <a:t>CF </a:t>
            </a:r>
            <a:r>
              <a:rPr kumimoji="1" lang="ja-JP" altLang="en-US" sz="1200" b="0" dirty="0" smtClean="0">
                <a:solidFill>
                  <a:srgbClr val="26343F"/>
                </a:solidFill>
                <a:latin typeface="Helvetica" panose="020B0604020202020204" pitchFamily="34" charset="0"/>
              </a:rPr>
              <a:t>アプリは </a:t>
            </a:r>
            <a:r>
              <a:rPr kumimoji="1" lang="en-US" altLang="ja-JP" sz="1200" b="0" dirty="0" smtClean="0">
                <a:solidFill>
                  <a:srgbClr val="26343F"/>
                </a:solidFill>
                <a:latin typeface="Helvetica" panose="020B0604020202020204" pitchFamily="34" charset="0"/>
              </a:rPr>
              <a:t>CDI 1.2 </a:t>
            </a:r>
            <a:r>
              <a:rPr kumimoji="1" lang="ja-JP" altLang="en-US" sz="1200" b="0" dirty="0" smtClean="0">
                <a:solidFill>
                  <a:srgbClr val="26343F"/>
                </a:solidFill>
                <a:latin typeface="Helvetica" panose="020B0604020202020204" pitchFamily="34" charset="0"/>
              </a:rPr>
              <a:t>のため空</a:t>
            </a:r>
            <a:r>
              <a:rPr kumimoji="1" lang="ja-JP" altLang="en-US" sz="1200" b="0" dirty="0">
                <a:solidFill>
                  <a:srgbClr val="26343F"/>
                </a:solidFill>
                <a:latin typeface="Helvetica" panose="020B0604020202020204" pitchFamily="34" charset="0"/>
              </a:rPr>
              <a:t>ファイ</a:t>
            </a:r>
            <a:r>
              <a:rPr kumimoji="1" lang="ja-JP" altLang="en-US" sz="1200" b="0" dirty="0" smtClean="0">
                <a:solidFill>
                  <a:srgbClr val="26343F"/>
                </a:solidFill>
                <a:latin typeface="Helvetica" panose="020B0604020202020204" pitchFamily="34" charset="0"/>
              </a:rPr>
              <a:t>ルを配置すれば、</a:t>
            </a:r>
            <a:r>
              <a:rPr kumimoji="1" lang="en-US" altLang="ja-JP" sz="1200" b="0" dirty="0" smtClean="0">
                <a:solidFill>
                  <a:srgbClr val="26343F"/>
                </a:solidFill>
                <a:latin typeface="Helvetica" panose="020B0604020202020204" pitchFamily="34" charset="0"/>
              </a:rPr>
              <a:t>@Named </a:t>
            </a:r>
            <a:r>
              <a:rPr kumimoji="1" lang="ja-JP" altLang="en-US" sz="1200" b="0" dirty="0" smtClean="0">
                <a:solidFill>
                  <a:srgbClr val="26343F"/>
                </a:solidFill>
                <a:latin typeface="Helvetica" panose="020B0604020202020204" pitchFamily="34" charset="0"/>
              </a:rPr>
              <a:t>のクラスを検索する。</a:t>
            </a:r>
            <a:endParaRPr kumimoji="1" lang="en-US" altLang="ja-JP" sz="1200" b="0" dirty="0" smtClean="0">
              <a:solidFill>
                <a:srgbClr val="26343F"/>
              </a:solidFill>
              <a:latin typeface="Helvetica" panose="020B0604020202020204" pitchFamily="34" charset="0"/>
            </a:endParaRPr>
          </a:p>
        </p:txBody>
      </p:sp>
      <p:sp>
        <p:nvSpPr>
          <p:cNvPr id="7" name="Rectangular Callout 6"/>
          <p:cNvSpPr/>
          <p:nvPr/>
        </p:nvSpPr>
        <p:spPr bwMode="auto">
          <a:xfrm>
            <a:off x="1640632" y="5733256"/>
            <a:ext cx="3744416" cy="716752"/>
          </a:xfrm>
          <a:prstGeom prst="wedgeRectCallout">
            <a:avLst>
              <a:gd name="adj1" fmla="val -53538"/>
              <a:gd name="adj2" fmla="val -47021"/>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chemeClr val="tx1"/>
                </a:solidFill>
                <a:latin typeface="Helvetica" panose="020B0604020202020204" pitchFamily="34" charset="0"/>
              </a:rPr>
              <a:t>Maven </a:t>
            </a:r>
            <a:r>
              <a:rPr kumimoji="1" lang="ja-JP" altLang="en-US" sz="1200" b="0" dirty="0" smtClean="0">
                <a:solidFill>
                  <a:schemeClr val="tx1"/>
                </a:solidFill>
                <a:latin typeface="Helvetica" panose="020B0604020202020204" pitchFamily="34" charset="0"/>
              </a:rPr>
              <a:t>のプロジェクト・オブジェクト・モデル</a:t>
            </a:r>
            <a:endParaRPr kumimoji="1" lang="en-US" altLang="ja-JP" sz="1200" b="0" dirty="0" smtClean="0">
              <a:solidFill>
                <a:schemeClr val="tx1"/>
              </a:solidFill>
              <a:latin typeface="Helvetica" panose="020B0604020202020204" pitchFamily="34" charset="0"/>
            </a:endParaRPr>
          </a:p>
          <a:p>
            <a:pPr>
              <a:spcBef>
                <a:spcPct val="20000"/>
              </a:spcBef>
              <a:buSzPct val="100000"/>
            </a:pPr>
            <a:r>
              <a:rPr kumimoji="1" lang="ja-JP" altLang="en-US" sz="1200" b="0" dirty="0" smtClean="0">
                <a:solidFill>
                  <a:schemeClr val="tx1"/>
                </a:solidFill>
                <a:latin typeface="Helvetica" panose="020B0604020202020204" pitchFamily="34" charset="0"/>
              </a:rPr>
              <a:t>現 </a:t>
            </a:r>
            <a:r>
              <a:rPr kumimoji="1" lang="en-US" altLang="ja-JP" sz="1200" b="0" dirty="0" smtClean="0">
                <a:solidFill>
                  <a:schemeClr val="tx1"/>
                </a:solidFill>
                <a:latin typeface="Helvetica" panose="020B0604020202020204" pitchFamily="34" charset="0"/>
              </a:rPr>
              <a:t>Geronimo </a:t>
            </a:r>
            <a:r>
              <a:rPr kumimoji="1" lang="ja-JP" altLang="en-US" sz="1200" b="0" dirty="0" smtClean="0">
                <a:solidFill>
                  <a:schemeClr val="tx1"/>
                </a:solidFill>
                <a:latin typeface="Helvetica" panose="020B0604020202020204" pitchFamily="34" charset="0"/>
              </a:rPr>
              <a:t>の設定を削除して、</a:t>
            </a:r>
            <a:r>
              <a:rPr kumimoji="1" lang="en-US" altLang="ja-JP" sz="1200" b="0" dirty="0" smtClean="0">
                <a:solidFill>
                  <a:schemeClr val="tx1"/>
                </a:solidFill>
                <a:latin typeface="Helvetica" panose="020B0604020202020204" pitchFamily="34" charset="0"/>
              </a:rPr>
              <a:t>WebSphere </a:t>
            </a:r>
            <a:r>
              <a:rPr kumimoji="1" lang="en-US" altLang="ja-JP" sz="1200" b="0" dirty="0">
                <a:solidFill>
                  <a:schemeClr val="tx1"/>
                </a:solidFill>
                <a:latin typeface="Helvetica" panose="020B0604020202020204" pitchFamily="34" charset="0"/>
              </a:rPr>
              <a:t>Liberty </a:t>
            </a:r>
            <a:r>
              <a:rPr kumimoji="1" lang="en-US" altLang="ja-JP" sz="1200" b="0" dirty="0" smtClean="0">
                <a:solidFill>
                  <a:schemeClr val="tx1"/>
                </a:solidFill>
                <a:latin typeface="Helvetica" panose="020B0604020202020204" pitchFamily="34" charset="0"/>
              </a:rPr>
              <a:t>Profile </a:t>
            </a:r>
            <a:r>
              <a:rPr kumimoji="1" lang="ja-JP" altLang="en-US" sz="1200" b="0" dirty="0" smtClean="0">
                <a:solidFill>
                  <a:schemeClr val="tx1"/>
                </a:solidFill>
                <a:latin typeface="Helvetica" panose="020B0604020202020204" pitchFamily="34" charset="0"/>
              </a:rPr>
              <a:t>の設定を追記する。</a:t>
            </a:r>
            <a:endParaRPr kumimoji="1" lang="en-US" altLang="ja-JP" sz="1200" b="0" dirty="0" smtClean="0">
              <a:solidFill>
                <a:schemeClr val="tx1"/>
              </a:solidFill>
              <a:latin typeface="Helvetica" panose="020B0604020202020204" pitchFamily="34" charset="0"/>
            </a:endParaRPr>
          </a:p>
        </p:txBody>
      </p:sp>
      <p:sp>
        <p:nvSpPr>
          <p:cNvPr id="8" name="Rectangular Callout 7"/>
          <p:cNvSpPr/>
          <p:nvPr/>
        </p:nvSpPr>
        <p:spPr bwMode="auto">
          <a:xfrm>
            <a:off x="776536" y="4640434"/>
            <a:ext cx="720080" cy="356771"/>
          </a:xfrm>
          <a:prstGeom prst="wedgeRectCallout">
            <a:avLst>
              <a:gd name="adj1" fmla="val 79071"/>
              <a:gd name="adj2" fmla="val 41056"/>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JSP</a:t>
            </a:r>
          </a:p>
        </p:txBody>
      </p:sp>
      <p:sp>
        <p:nvSpPr>
          <p:cNvPr id="9" name="Rectangular Callout 8"/>
          <p:cNvSpPr/>
          <p:nvPr/>
        </p:nvSpPr>
        <p:spPr bwMode="auto">
          <a:xfrm>
            <a:off x="776536" y="5088453"/>
            <a:ext cx="720080" cy="356771"/>
          </a:xfrm>
          <a:prstGeom prst="wedgeRectCallout">
            <a:avLst>
              <a:gd name="adj1" fmla="val 79071"/>
              <a:gd name="adj2" fmla="val 1217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JSF</a:t>
            </a:r>
          </a:p>
        </p:txBody>
      </p:sp>
      <p:sp>
        <p:nvSpPr>
          <p:cNvPr id="10" name="Rectangular Callout 9"/>
          <p:cNvSpPr/>
          <p:nvPr/>
        </p:nvSpPr>
        <p:spPr bwMode="auto">
          <a:xfrm>
            <a:off x="3296816" y="5025891"/>
            <a:ext cx="2209590" cy="442807"/>
          </a:xfrm>
          <a:prstGeom prst="wedgeRectCallout">
            <a:avLst>
              <a:gd name="adj1" fmla="val -32870"/>
              <a:gd name="adj2" fmla="val -8140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WAR </a:t>
            </a:r>
            <a:r>
              <a:rPr kumimoji="1" lang="ja-JP" altLang="en-US" sz="1200" b="0" dirty="0" smtClean="0">
                <a:solidFill>
                  <a:srgbClr val="26343F"/>
                </a:solidFill>
                <a:latin typeface="Helvetica" panose="020B0604020202020204" pitchFamily="34" charset="0"/>
              </a:rPr>
              <a:t>の設定ファイル</a:t>
            </a:r>
            <a:endParaRPr kumimoji="1" lang="en-US" altLang="ja-JP" sz="1200" b="0" dirty="0" smtClean="0">
              <a:solidFill>
                <a:srgbClr val="26343F"/>
              </a:solidFill>
              <a:latin typeface="Helvetica" panose="020B0604020202020204" pitchFamily="34" charset="0"/>
            </a:endParaRPr>
          </a:p>
          <a:p>
            <a:pPr>
              <a:spcBef>
                <a:spcPct val="20000"/>
              </a:spcBef>
              <a:buSzPct val="100000"/>
            </a:pPr>
            <a:r>
              <a:rPr kumimoji="1" lang="en-US" altLang="ja-JP" sz="1200" b="0" dirty="0" smtClean="0">
                <a:solidFill>
                  <a:srgbClr val="26343F"/>
                </a:solidFill>
                <a:latin typeface="Helvetica" panose="020B0604020202020204" pitchFamily="34" charset="0"/>
              </a:rPr>
              <a:t>JSF </a:t>
            </a:r>
            <a:r>
              <a:rPr kumimoji="1" lang="ja-JP" altLang="en-US" sz="1200" b="0" dirty="0" smtClean="0">
                <a:solidFill>
                  <a:srgbClr val="26343F"/>
                </a:solidFill>
                <a:latin typeface="Helvetica" panose="020B0604020202020204" pitchFamily="34" charset="0"/>
              </a:rPr>
              <a:t>定義を記述する。</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24051050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HelloBean.java</a:t>
            </a:r>
            <a:endParaRPr kumimoji="1" lang="ja-JP" altLang="en-US" dirty="0"/>
          </a:p>
        </p:txBody>
      </p:sp>
      <p:sp>
        <p:nvSpPr>
          <p:cNvPr id="3" name="Content Placeholder 2"/>
          <p:cNvSpPr>
            <a:spLocks noGrp="1"/>
          </p:cNvSpPr>
          <p:nvPr>
            <p:ph idx="1"/>
          </p:nvPr>
        </p:nvSpPr>
        <p:spPr>
          <a:ln>
            <a:solidFill>
              <a:schemeClr val="accent1"/>
            </a:solidFill>
          </a:ln>
        </p:spPr>
        <p:txBody>
          <a:bodyPr/>
          <a:lstStyle/>
          <a:p>
            <a:pPr marL="0" indent="0">
              <a:buNone/>
            </a:pPr>
            <a:r>
              <a:rPr lang="en-US" altLang="ja-JP" sz="550" dirty="0">
                <a:latin typeface="IPA Pゴシック" panose="020B0500000000000000" pitchFamily="50" charset="-128"/>
                <a:ea typeface="IPA Pゴシック" panose="020B0500000000000000" pitchFamily="50" charset="-128"/>
              </a:rPr>
              <a:t>package </a:t>
            </a:r>
            <a:r>
              <a:rPr lang="en-US" altLang="ja-JP" sz="550" dirty="0" err="1">
                <a:latin typeface="IPA Pゴシック" panose="020B0500000000000000" pitchFamily="50" charset="-128"/>
                <a:ea typeface="IPA Pゴシック" panose="020B0500000000000000" pitchFamily="50" charset="-128"/>
              </a:rPr>
              <a:t>wasdev.sample.model</a:t>
            </a:r>
            <a:r>
              <a:rPr lang="en-US" altLang="ja-JP" sz="550" dirty="0">
                <a:latin typeface="IPA Pゴシック" panose="020B0500000000000000" pitchFamily="50" charset="-128"/>
                <a:ea typeface="IPA Pゴシック" panose="020B0500000000000000" pitchFamily="50" charset="-128"/>
              </a:rPr>
              <a:t>;</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import </a:t>
            </a:r>
            <a:r>
              <a:rPr lang="en-US" altLang="ja-JP" sz="550" dirty="0" err="1">
                <a:latin typeface="IPA Pゴシック" panose="020B0500000000000000" pitchFamily="50" charset="-128"/>
                <a:ea typeface="IPA Pゴシック" panose="020B0500000000000000" pitchFamily="50" charset="-128"/>
              </a:rPr>
              <a:t>java.io.Serializable</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import </a:t>
            </a:r>
            <a:r>
              <a:rPr lang="en-US" altLang="ja-JP" sz="550" dirty="0" err="1">
                <a:latin typeface="IPA Pゴシック" panose="020B0500000000000000" pitchFamily="50" charset="-128"/>
                <a:ea typeface="IPA Pゴシック" panose="020B0500000000000000" pitchFamily="50" charset="-128"/>
              </a:rPr>
              <a:t>javax.annotation.PostConstruct</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import </a:t>
            </a:r>
            <a:r>
              <a:rPr lang="en-US" altLang="ja-JP" sz="550" dirty="0" err="1">
                <a:latin typeface="IPA Pゴシック" panose="020B0500000000000000" pitchFamily="50" charset="-128"/>
                <a:ea typeface="IPA Pゴシック" panose="020B0500000000000000" pitchFamily="50" charset="-128"/>
              </a:rPr>
              <a:t>javax.enterprise.context.SessionScoped</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import </a:t>
            </a:r>
            <a:r>
              <a:rPr lang="en-US" altLang="ja-JP" sz="550" dirty="0" err="1">
                <a:latin typeface="IPA Pゴシック" panose="020B0500000000000000" pitchFamily="50" charset="-128"/>
                <a:ea typeface="IPA Pゴシック" panose="020B0500000000000000" pitchFamily="50" charset="-128"/>
              </a:rPr>
              <a:t>javax.inject.Named</a:t>
            </a:r>
            <a:r>
              <a:rPr lang="en-US" altLang="ja-JP" sz="550" dirty="0">
                <a:latin typeface="IPA Pゴシック" panose="020B0500000000000000" pitchFamily="50" charset="-128"/>
                <a:ea typeface="IPA Pゴシック" panose="020B0500000000000000" pitchFamily="50" charset="-128"/>
              </a:rPr>
              <a:t>;</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@Named</a:t>
            </a:r>
          </a:p>
          <a:p>
            <a:pPr marL="0" indent="0">
              <a:buNone/>
            </a:pPr>
            <a:r>
              <a:rPr lang="en-US" altLang="ja-JP" sz="550" dirty="0">
                <a:latin typeface="IPA Pゴシック" panose="020B0500000000000000" pitchFamily="50" charset="-128"/>
                <a:ea typeface="IPA Pゴシック" panose="020B0500000000000000" pitchFamily="50" charset="-128"/>
              </a:rPr>
              <a:t>@</a:t>
            </a:r>
            <a:r>
              <a:rPr lang="en-US" altLang="ja-JP" sz="550" dirty="0" err="1">
                <a:latin typeface="IPA Pゴシック" panose="020B0500000000000000" pitchFamily="50" charset="-128"/>
                <a:ea typeface="IPA Pゴシック" panose="020B0500000000000000" pitchFamily="50" charset="-128"/>
              </a:rPr>
              <a:t>SessionScoped</a:t>
            </a: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public class </a:t>
            </a:r>
            <a:r>
              <a:rPr lang="en-US" altLang="ja-JP" sz="550" dirty="0" err="1">
                <a:latin typeface="IPA Pゴシック" panose="020B0500000000000000" pitchFamily="50" charset="-128"/>
                <a:ea typeface="IPA Pゴシック" panose="020B0500000000000000" pitchFamily="50" charset="-128"/>
              </a:rPr>
              <a:t>HelloBean</a:t>
            </a:r>
            <a:r>
              <a:rPr lang="en-US" altLang="ja-JP" sz="550" dirty="0">
                <a:latin typeface="IPA Pゴシック" panose="020B0500000000000000" pitchFamily="50" charset="-128"/>
                <a:ea typeface="IPA Pゴシック" panose="020B0500000000000000" pitchFamily="50" charset="-128"/>
              </a:rPr>
              <a:t> implements Serializable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 </a:t>
            </a:r>
            <a:r>
              <a:rPr lang="ja-JP" altLang="en-US" sz="550" dirty="0">
                <a:latin typeface="IPA Pゴシック" panose="020B0500000000000000" pitchFamily="50" charset="-128"/>
                <a:ea typeface="IPA Pゴシック" panose="020B0500000000000000" pitchFamily="50" charset="-128"/>
              </a:rPr>
              <a:t>シリアルバージョン</a:t>
            </a:r>
            <a:r>
              <a:rPr lang="en-US" altLang="ja-JP" sz="550" dirty="0">
                <a:latin typeface="IPA Pゴシック" panose="020B0500000000000000" pitchFamily="50" charset="-128"/>
                <a:ea typeface="IPA Pゴシック" panose="020B0500000000000000" pitchFamily="50" charset="-128"/>
              </a:rPr>
              <a:t>ID */</a:t>
            </a:r>
          </a:p>
          <a:p>
            <a:pPr marL="0" indent="0">
              <a:buNone/>
            </a:pPr>
            <a:r>
              <a:rPr lang="en-US" altLang="ja-JP" sz="550" dirty="0">
                <a:latin typeface="IPA Pゴシック" panose="020B0500000000000000" pitchFamily="50" charset="-128"/>
                <a:ea typeface="IPA Pゴシック" panose="020B0500000000000000" pitchFamily="50" charset="-128"/>
              </a:rPr>
              <a:t>    private static final long </a:t>
            </a:r>
            <a:r>
              <a:rPr lang="en-US" altLang="ja-JP" sz="550" dirty="0" err="1">
                <a:latin typeface="IPA Pゴシック" panose="020B0500000000000000" pitchFamily="50" charset="-128"/>
                <a:ea typeface="IPA Pゴシック" panose="020B0500000000000000" pitchFamily="50" charset="-128"/>
              </a:rPr>
              <a:t>serialVersionUID</a:t>
            </a:r>
            <a:r>
              <a:rPr lang="en-US" altLang="ja-JP" sz="550" dirty="0">
                <a:latin typeface="IPA Pゴシック" panose="020B0500000000000000" pitchFamily="50" charset="-128"/>
                <a:ea typeface="IPA Pゴシック" panose="020B0500000000000000" pitchFamily="50" charset="-128"/>
              </a:rPr>
              <a:t> = 2324340609815434023L;</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 </a:t>
            </a:r>
            <a:r>
              <a:rPr lang="ja-JP" altLang="en-US" sz="550" dirty="0">
                <a:latin typeface="IPA Pゴシック" panose="020B0500000000000000" pitchFamily="50" charset="-128"/>
                <a:ea typeface="IPA Pゴシック" panose="020B0500000000000000" pitchFamily="50" charset="-128"/>
              </a:rPr>
              <a:t>メッセージテンプレート *</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    private static final String MESSAGE_TEMPLATE = "【%s】</a:t>
            </a:r>
            <a:r>
              <a:rPr lang="ja-JP" altLang="en-US" sz="550" dirty="0">
                <a:latin typeface="IPA Pゴシック" panose="020B0500000000000000" pitchFamily="50" charset="-128"/>
                <a:ea typeface="IPA Pゴシック" panose="020B0500000000000000" pitchFamily="50" charset="-128"/>
              </a:rPr>
              <a:t>こんにちは、</a:t>
            </a:r>
            <a:r>
              <a:rPr lang="en-US" altLang="ja-JP" sz="550" dirty="0">
                <a:latin typeface="IPA Pゴシック" panose="020B0500000000000000" pitchFamily="50" charset="-128"/>
                <a:ea typeface="IPA Pゴシック" panose="020B0500000000000000" pitchFamily="50" charset="-128"/>
              </a:rPr>
              <a:t>Bluemix</a:t>
            </a:r>
            <a:r>
              <a:rPr lang="ja-JP" altLang="en-US" sz="550" dirty="0">
                <a:latin typeface="IPA Pゴシック" panose="020B0500000000000000" pitchFamily="50" charset="-128"/>
                <a:ea typeface="IPA Pゴシック" panose="020B0500000000000000" pitchFamily="50" charset="-128"/>
              </a:rPr>
              <a:t>。</a:t>
            </a:r>
            <a:r>
              <a:rPr lang="en-US" altLang="ja-JP" sz="550" dirty="0">
                <a:latin typeface="IPA Pゴシック" panose="020B0500000000000000" pitchFamily="50" charset="-128"/>
                <a:ea typeface="IPA Pゴシック" panose="020B0500000000000000" pitchFamily="50" charset="-128"/>
              </a:rPr>
              <a:t>[%d]";</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 </a:t>
            </a:r>
            <a:r>
              <a:rPr lang="ja-JP" altLang="en-US" sz="550" dirty="0">
                <a:latin typeface="IPA Pゴシック" panose="020B0500000000000000" pitchFamily="50" charset="-128"/>
                <a:ea typeface="IPA Pゴシック" panose="020B0500000000000000" pitchFamily="50" charset="-128"/>
              </a:rPr>
              <a:t>カウンター *</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    private </a:t>
            </a:r>
            <a:r>
              <a:rPr lang="en-US" altLang="ja-JP" sz="550" dirty="0" err="1">
                <a:latin typeface="IPA Pゴシック" panose="020B0500000000000000" pitchFamily="50" charset="-128"/>
                <a:ea typeface="IPA Pゴシック" panose="020B0500000000000000" pitchFamily="50" charset="-128"/>
              </a:rPr>
              <a:t>int</a:t>
            </a:r>
            <a:r>
              <a:rPr lang="en-US" altLang="ja-JP" sz="550" dirty="0">
                <a:latin typeface="IPA Pゴシック" panose="020B0500000000000000" pitchFamily="50" charset="-128"/>
                <a:ea typeface="IPA Pゴシック" panose="020B0500000000000000" pitchFamily="50" charset="-128"/>
              </a:rPr>
              <a:t> count = 0;</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 </a:t>
            </a:r>
            <a:r>
              <a:rPr lang="ja-JP" altLang="en-US" sz="550" dirty="0">
                <a:latin typeface="IPA Pゴシック" panose="020B0500000000000000" pitchFamily="50" charset="-128"/>
                <a:ea typeface="IPA Pゴシック" panose="020B0500000000000000" pitchFamily="50" charset="-128"/>
              </a:rPr>
              <a:t>メッセージ *</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    private String message = </a:t>
            </a:r>
            <a:r>
              <a:rPr lang="en-US" altLang="ja-JP" sz="550" dirty="0" err="1">
                <a:latin typeface="IPA Pゴシック" panose="020B0500000000000000" pitchFamily="50" charset="-128"/>
                <a:ea typeface="IPA Pゴシック" panose="020B0500000000000000" pitchFamily="50" charset="-128"/>
              </a:rPr>
              <a:t>String.format</a:t>
            </a:r>
            <a:r>
              <a:rPr lang="en-US" altLang="ja-JP" sz="550" dirty="0">
                <a:latin typeface="IPA Pゴシック" panose="020B0500000000000000" pitchFamily="50" charset="-128"/>
                <a:ea typeface="IPA Pゴシック" panose="020B0500000000000000" pitchFamily="50" charset="-128"/>
              </a:rPr>
              <a:t>(MESSAGE_TEMPLATE, "</a:t>
            </a:r>
            <a:r>
              <a:rPr lang="ja-JP" altLang="en-US" sz="550" dirty="0">
                <a:latin typeface="IPA Pゴシック" panose="020B0500000000000000" pitchFamily="50" charset="-128"/>
                <a:ea typeface="IPA Pゴシック" panose="020B0500000000000000" pitchFamily="50" charset="-128"/>
              </a:rPr>
              <a:t>デフォルト値</a:t>
            </a:r>
            <a:r>
              <a:rPr lang="en-US" altLang="ja-JP" sz="550" dirty="0">
                <a:latin typeface="IPA Pゴシック" panose="020B0500000000000000" pitchFamily="50" charset="-128"/>
                <a:ea typeface="IPA Pゴシック" panose="020B0500000000000000" pitchFamily="50" charset="-128"/>
              </a:rPr>
              <a:t>", count);</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PostConstruct</a:t>
            </a: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void </a:t>
            </a:r>
            <a:r>
              <a:rPr lang="en-US" altLang="ja-JP" sz="550" dirty="0" err="1">
                <a:latin typeface="IPA Pゴシック" panose="020B0500000000000000" pitchFamily="50" charset="-128"/>
                <a:ea typeface="IPA Pゴシック" panose="020B0500000000000000" pitchFamily="50" charset="-128"/>
              </a:rPr>
              <a:t>init</a:t>
            </a:r>
            <a:r>
              <a:rPr lang="en-US" altLang="ja-JP" sz="550" dirty="0">
                <a:latin typeface="IPA Pゴシック" panose="020B0500000000000000" pitchFamily="50" charset="-128"/>
                <a:ea typeface="IPA Pゴシック" panose="020B0500000000000000" pitchFamily="50" charset="-128"/>
              </a:rPr>
              <a:t>() {</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setCount</a:t>
            </a:r>
            <a:r>
              <a:rPr lang="en-US" altLang="ja-JP" sz="550" dirty="0">
                <a:latin typeface="IPA Pゴシック" panose="020B0500000000000000" pitchFamily="50" charset="-128"/>
                <a:ea typeface="IPA Pゴシック" panose="020B0500000000000000" pitchFamily="50" charset="-128"/>
              </a:rPr>
              <a:t>(0);</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setMessage</a:t>
            </a:r>
            <a:r>
              <a:rPr lang="en-US" altLang="ja-JP" sz="550" dirty="0">
                <a:latin typeface="IPA Pゴシック" panose="020B0500000000000000" pitchFamily="50" charset="-128"/>
                <a:ea typeface="IPA Pゴシック" panose="020B0500000000000000" pitchFamily="50" charset="-128"/>
              </a:rPr>
              <a:t>(</a:t>
            </a:r>
            <a:r>
              <a:rPr lang="en-US" altLang="ja-JP" sz="550" dirty="0" err="1">
                <a:latin typeface="IPA Pゴシック" panose="020B0500000000000000" pitchFamily="50" charset="-128"/>
                <a:ea typeface="IPA Pゴシック" panose="020B0500000000000000" pitchFamily="50" charset="-128"/>
              </a:rPr>
              <a:t>String.format</a:t>
            </a:r>
            <a:r>
              <a:rPr lang="en-US" altLang="ja-JP" sz="550" dirty="0">
                <a:latin typeface="IPA Pゴシック" panose="020B0500000000000000" pitchFamily="50" charset="-128"/>
                <a:ea typeface="IPA Pゴシック" panose="020B0500000000000000" pitchFamily="50" charset="-128"/>
              </a:rPr>
              <a:t>(MESSAGE_TEMPLATE, "@</a:t>
            </a:r>
            <a:r>
              <a:rPr lang="en-US" altLang="ja-JP" sz="550" dirty="0" err="1">
                <a:latin typeface="IPA Pゴシック" panose="020B0500000000000000" pitchFamily="50" charset="-128"/>
                <a:ea typeface="IPA Pゴシック" panose="020B0500000000000000" pitchFamily="50" charset="-128"/>
              </a:rPr>
              <a:t>PostConstruct</a:t>
            </a: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getCount</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void action() {</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int</a:t>
            </a:r>
            <a:r>
              <a:rPr lang="en-US" altLang="ja-JP" sz="550" dirty="0">
                <a:latin typeface="IPA Pゴシック" panose="020B0500000000000000" pitchFamily="50" charset="-128"/>
                <a:ea typeface="IPA Pゴシック" panose="020B0500000000000000" pitchFamily="50" charset="-128"/>
              </a:rPr>
              <a:t> next = </a:t>
            </a:r>
            <a:r>
              <a:rPr lang="en-US" altLang="ja-JP" sz="550" dirty="0" err="1">
                <a:latin typeface="IPA Pゴシック" panose="020B0500000000000000" pitchFamily="50" charset="-128"/>
                <a:ea typeface="IPA Pゴシック" panose="020B0500000000000000" pitchFamily="50" charset="-128"/>
              </a:rPr>
              <a:t>getCount</a:t>
            </a:r>
            <a:r>
              <a:rPr lang="en-US" altLang="ja-JP" sz="550" dirty="0">
                <a:latin typeface="IPA Pゴシック" panose="020B0500000000000000" pitchFamily="50" charset="-128"/>
                <a:ea typeface="IPA Pゴシック" panose="020B0500000000000000" pitchFamily="50" charset="-128"/>
              </a:rPr>
              <a:t>() + 1;</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setCount</a:t>
            </a:r>
            <a:r>
              <a:rPr lang="en-US" altLang="ja-JP" sz="550" dirty="0">
                <a:latin typeface="IPA Pゴシック" panose="020B0500000000000000" pitchFamily="50" charset="-128"/>
                <a:ea typeface="IPA Pゴシック" panose="020B0500000000000000" pitchFamily="50" charset="-128"/>
              </a:rPr>
              <a:t>(next);</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setMessage</a:t>
            </a:r>
            <a:r>
              <a:rPr lang="en-US" altLang="ja-JP" sz="550" dirty="0">
                <a:latin typeface="IPA Pゴシック" panose="020B0500000000000000" pitchFamily="50" charset="-128"/>
                <a:ea typeface="IPA Pゴシック" panose="020B0500000000000000" pitchFamily="50" charset="-128"/>
              </a:rPr>
              <a:t>(</a:t>
            </a:r>
            <a:r>
              <a:rPr lang="en-US" altLang="ja-JP" sz="550" dirty="0" err="1">
                <a:latin typeface="IPA Pゴシック" panose="020B0500000000000000" pitchFamily="50" charset="-128"/>
                <a:ea typeface="IPA Pゴシック" panose="020B0500000000000000" pitchFamily="50" charset="-128"/>
              </a:rPr>
              <a:t>String.format</a:t>
            </a:r>
            <a:r>
              <a:rPr lang="en-US" altLang="ja-JP" sz="550" dirty="0">
                <a:latin typeface="IPA Pゴシック" panose="020B0500000000000000" pitchFamily="50" charset="-128"/>
                <a:ea typeface="IPA Pゴシック" panose="020B0500000000000000" pitchFamily="50" charset="-128"/>
              </a:rPr>
              <a:t>(MESSAGE_TEMPLATE, "</a:t>
            </a:r>
            <a:r>
              <a:rPr lang="ja-JP" altLang="en-US" sz="550" dirty="0">
                <a:latin typeface="IPA Pゴシック" panose="020B0500000000000000" pitchFamily="50" charset="-128"/>
                <a:ea typeface="IPA Pゴシック" panose="020B0500000000000000" pitchFamily="50" charset="-128"/>
              </a:rPr>
              <a:t>ボタンアクション</a:t>
            </a:r>
            <a:r>
              <a:rPr lang="en-US" altLang="ja-JP" sz="550" dirty="0">
                <a:latin typeface="IPA Pゴシック" panose="020B0500000000000000" pitchFamily="50" charset="-128"/>
                <a:ea typeface="IPA Pゴシック" panose="020B0500000000000000" pitchFamily="50" charset="-128"/>
              </a:rPr>
              <a:t>", next));</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String </a:t>
            </a:r>
            <a:r>
              <a:rPr lang="en-US" altLang="ja-JP" sz="550" dirty="0" err="1">
                <a:latin typeface="IPA Pゴシック" panose="020B0500000000000000" pitchFamily="50" charset="-128"/>
                <a:ea typeface="IPA Pゴシック" panose="020B0500000000000000" pitchFamily="50" charset="-128"/>
              </a:rPr>
              <a:t>getMessage</a:t>
            </a:r>
            <a:r>
              <a:rPr lang="en-US" altLang="ja-JP" sz="550" dirty="0">
                <a:latin typeface="IPA Pゴシック" panose="020B0500000000000000" pitchFamily="50" charset="-128"/>
                <a:ea typeface="IPA Pゴシック" panose="020B0500000000000000" pitchFamily="50" charset="-128"/>
              </a:rPr>
              <a:t>() {</a:t>
            </a:r>
          </a:p>
          <a:p>
            <a:pPr marL="0" indent="0">
              <a:buNone/>
            </a:pPr>
            <a:r>
              <a:rPr lang="en-US" altLang="ja-JP" sz="550" dirty="0">
                <a:latin typeface="IPA Pゴシック" panose="020B0500000000000000" pitchFamily="50" charset="-128"/>
                <a:ea typeface="IPA Pゴシック" panose="020B0500000000000000" pitchFamily="50" charset="-128"/>
              </a:rPr>
              <a:t>        return message;</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void </a:t>
            </a:r>
            <a:r>
              <a:rPr lang="en-US" altLang="ja-JP" sz="550" dirty="0" err="1">
                <a:latin typeface="IPA Pゴシック" panose="020B0500000000000000" pitchFamily="50" charset="-128"/>
                <a:ea typeface="IPA Pゴシック" panose="020B0500000000000000" pitchFamily="50" charset="-128"/>
              </a:rPr>
              <a:t>setMessage</a:t>
            </a:r>
            <a:r>
              <a:rPr lang="en-US" altLang="ja-JP" sz="550" dirty="0">
                <a:latin typeface="IPA Pゴシック" panose="020B0500000000000000" pitchFamily="50" charset="-128"/>
                <a:ea typeface="IPA Pゴシック" panose="020B0500000000000000" pitchFamily="50" charset="-128"/>
              </a:rPr>
              <a:t>(String message) {</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this.message</a:t>
            </a:r>
            <a:r>
              <a:rPr lang="en-US" altLang="ja-JP" sz="550" dirty="0">
                <a:latin typeface="IPA Pゴシック" panose="020B0500000000000000" pitchFamily="50" charset="-128"/>
                <a:ea typeface="IPA Pゴシック" panose="020B0500000000000000" pitchFamily="50" charset="-128"/>
              </a:rPr>
              <a:t> = message;</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a:t>
            </a:r>
            <a:r>
              <a:rPr lang="en-US" altLang="ja-JP" sz="550" dirty="0" err="1">
                <a:latin typeface="IPA Pゴシック" panose="020B0500000000000000" pitchFamily="50" charset="-128"/>
                <a:ea typeface="IPA Pゴシック" panose="020B0500000000000000" pitchFamily="50" charset="-128"/>
              </a:rPr>
              <a:t>int</a:t>
            </a: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getCount</a:t>
            </a:r>
            <a:r>
              <a:rPr lang="en-US" altLang="ja-JP" sz="550" dirty="0">
                <a:latin typeface="IPA Pゴシック" panose="020B0500000000000000" pitchFamily="50" charset="-128"/>
                <a:ea typeface="IPA Pゴシック" panose="020B0500000000000000" pitchFamily="50" charset="-128"/>
              </a:rPr>
              <a:t>() {</a:t>
            </a:r>
          </a:p>
          <a:p>
            <a:pPr marL="0" indent="0">
              <a:buNone/>
            </a:pPr>
            <a:r>
              <a:rPr lang="en-US" altLang="ja-JP" sz="550" dirty="0">
                <a:latin typeface="IPA Pゴシック" panose="020B0500000000000000" pitchFamily="50" charset="-128"/>
                <a:ea typeface="IPA Pゴシック" panose="020B0500000000000000" pitchFamily="50" charset="-128"/>
              </a:rPr>
              <a:t>        return count;</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void </a:t>
            </a:r>
            <a:r>
              <a:rPr lang="en-US" altLang="ja-JP" sz="550" dirty="0" err="1">
                <a:latin typeface="IPA Pゴシック" panose="020B0500000000000000" pitchFamily="50" charset="-128"/>
                <a:ea typeface="IPA Pゴシック" panose="020B0500000000000000" pitchFamily="50" charset="-128"/>
              </a:rPr>
              <a:t>setCount</a:t>
            </a:r>
            <a:r>
              <a:rPr lang="en-US" altLang="ja-JP" sz="550" dirty="0">
                <a:latin typeface="IPA Pゴシック" panose="020B0500000000000000" pitchFamily="50" charset="-128"/>
                <a:ea typeface="IPA Pゴシック" panose="020B0500000000000000" pitchFamily="50" charset="-128"/>
              </a:rPr>
              <a:t>(</a:t>
            </a:r>
            <a:r>
              <a:rPr lang="en-US" altLang="ja-JP" sz="550" dirty="0" err="1">
                <a:latin typeface="IPA Pゴシック" panose="020B0500000000000000" pitchFamily="50" charset="-128"/>
                <a:ea typeface="IPA Pゴシック" panose="020B0500000000000000" pitchFamily="50" charset="-128"/>
              </a:rPr>
              <a:t>int</a:t>
            </a:r>
            <a:r>
              <a:rPr lang="en-US" altLang="ja-JP" sz="550" dirty="0">
                <a:latin typeface="IPA Pゴシック" panose="020B0500000000000000" pitchFamily="50" charset="-128"/>
                <a:ea typeface="IPA Pゴシック" panose="020B0500000000000000" pitchFamily="50" charset="-128"/>
              </a:rPr>
              <a:t> count) {</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this.count</a:t>
            </a:r>
            <a:r>
              <a:rPr lang="en-US" altLang="ja-JP" sz="550" dirty="0">
                <a:latin typeface="IPA Pゴシック" panose="020B0500000000000000" pitchFamily="50" charset="-128"/>
                <a:ea typeface="IPA Pゴシック" panose="020B0500000000000000" pitchFamily="50" charset="-128"/>
              </a:rPr>
              <a:t> = count;</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r>
              <a:rPr lang="en-US" altLang="ja-JP" sz="550" dirty="0">
                <a:latin typeface="IPA Pゴシック" panose="020B0500000000000000" pitchFamily="50" charset="-128"/>
                <a:ea typeface="IPA Pゴシック" panose="020B0500000000000000" pitchFamily="50" charset="-128"/>
              </a:rPr>
              <a:t>}</a:t>
            </a:r>
          </a:p>
        </p:txBody>
      </p:sp>
    </p:spTree>
    <p:extLst>
      <p:ext uri="{BB962C8B-B14F-4D97-AF65-F5344CB8AC3E}">
        <p14:creationId xmlns:p14="http://schemas.microsoft.com/office/powerpoint/2010/main" val="16016404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smtClean="0"/>
              <a:t>HelloServlet.java</a:t>
            </a:r>
            <a:endParaRPr kumimoji="1" lang="ja-JP" altLang="en-US" dirty="0"/>
          </a:p>
        </p:txBody>
      </p:sp>
      <p:sp>
        <p:nvSpPr>
          <p:cNvPr id="3" name="Content Placeholder 2"/>
          <p:cNvSpPr>
            <a:spLocks noGrp="1"/>
          </p:cNvSpPr>
          <p:nvPr>
            <p:ph idx="1"/>
          </p:nvPr>
        </p:nvSpPr>
        <p:spPr>
          <a:xfrm>
            <a:off x="143263" y="1341439"/>
            <a:ext cx="9634273" cy="5111897"/>
          </a:xfrm>
          <a:ln>
            <a:solidFill>
              <a:schemeClr val="accent1"/>
            </a:solidFill>
          </a:ln>
        </p:spPr>
        <p:txBody>
          <a:bodyPr/>
          <a:lstStyle/>
          <a:p>
            <a:pPr marL="0" indent="0">
              <a:buNone/>
            </a:pPr>
            <a:r>
              <a:rPr lang="en-US" altLang="ja-JP" sz="800" dirty="0">
                <a:latin typeface="IPA Pゴシック" panose="020B0500000000000000" pitchFamily="50" charset="-128"/>
                <a:ea typeface="IPA Pゴシック" panose="020B0500000000000000" pitchFamily="50" charset="-128"/>
              </a:rPr>
              <a:t>package </a:t>
            </a:r>
            <a:r>
              <a:rPr lang="en-US" altLang="ja-JP" sz="800" dirty="0" err="1">
                <a:latin typeface="IPA Pゴシック" panose="020B0500000000000000" pitchFamily="50" charset="-128"/>
                <a:ea typeface="IPA Pゴシック" panose="020B0500000000000000" pitchFamily="50" charset="-128"/>
              </a:rPr>
              <a:t>wasdev.sample.servlet</a:t>
            </a:r>
            <a:r>
              <a:rPr lang="en-US" altLang="ja-JP" sz="800" dirty="0">
                <a:latin typeface="IPA Pゴシック" panose="020B0500000000000000" pitchFamily="50" charset="-128"/>
                <a:ea typeface="IPA Pゴシック" panose="020B0500000000000000" pitchFamily="50" charset="-128"/>
              </a:rPr>
              <a: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java.io.IOException</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java.io.PrintWriter</a:t>
            </a:r>
            <a:r>
              <a:rPr lang="en-US" altLang="ja-JP" sz="800" dirty="0" smtClean="0">
                <a:latin typeface="IPA Pゴシック" panose="020B0500000000000000" pitchFamily="50" charset="-128"/>
                <a:ea typeface="IPA Pゴシック" panose="020B0500000000000000" pitchFamily="50" charset="-128"/>
              </a:rPr>
              <a:t>;</a:t>
            </a: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javax.servlet.ServletException</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javax.servlet.annotation.WebServlet</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javax.servlet.http.HttpServlet</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javax.servlet.http.HttpServletRequest</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javax.servlet.http.HttpServletResponse</a:t>
            </a:r>
            <a:r>
              <a:rPr lang="en-US" altLang="ja-JP" sz="800" dirty="0" smtClean="0">
                <a:latin typeface="IPA Pゴシック" panose="020B0500000000000000" pitchFamily="50" charset="-128"/>
                <a:ea typeface="IPA Pゴシック" panose="020B0500000000000000" pitchFamily="50" charset="-128"/>
              </a:rPr>
              <a:t>;</a:t>
            </a: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wasdev.sample.model.HelloBean</a:t>
            </a:r>
            <a:r>
              <a:rPr lang="en-US" altLang="ja-JP" sz="800" dirty="0" smtClean="0">
                <a:latin typeface="IPA Pゴシック" panose="020B0500000000000000" pitchFamily="50" charset="-128"/>
                <a:ea typeface="IPA Pゴシック" panose="020B0500000000000000" pitchFamily="50" charset="-128"/>
              </a:rPr>
              <a:t>;</a:t>
            </a: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javax.inject.Inject</a:t>
            </a:r>
            <a:r>
              <a:rPr lang="en-US" altLang="ja-JP" sz="800" dirty="0">
                <a:latin typeface="IPA Pゴシック" panose="020B0500000000000000" pitchFamily="50" charset="-128"/>
                <a:ea typeface="IPA Pゴシック" panose="020B0500000000000000" pitchFamily="50" charset="-128"/>
              </a:rPr>
              <a: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a:t>
            </a:r>
            <a:r>
              <a:rPr lang="en-US" altLang="ja-JP" sz="800" dirty="0" err="1">
                <a:latin typeface="IPA Pゴシック" panose="020B0500000000000000" pitchFamily="50" charset="-128"/>
                <a:ea typeface="IPA Pゴシック" panose="020B0500000000000000" pitchFamily="50" charset="-128"/>
              </a:rPr>
              <a:t>WebServlet</a:t>
            </a:r>
            <a:r>
              <a:rPr lang="en-US" altLang="ja-JP" sz="800" dirty="0">
                <a:latin typeface="IPA Pゴシック" panose="020B0500000000000000" pitchFamily="50" charset="-128"/>
                <a:ea typeface="IPA Pゴシック" panose="020B0500000000000000" pitchFamily="50" charset="-128"/>
              </a:rPr>
              <a:t>("/</a:t>
            </a:r>
            <a:r>
              <a:rPr lang="en-US" altLang="ja-JP" sz="800" dirty="0" err="1">
                <a:latin typeface="IPA Pゴシック" panose="020B0500000000000000" pitchFamily="50" charset="-128"/>
                <a:ea typeface="IPA Pゴシック" panose="020B0500000000000000" pitchFamily="50" charset="-128"/>
              </a:rPr>
              <a:t>HelloServlet</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public class </a:t>
            </a:r>
            <a:r>
              <a:rPr lang="en-US" altLang="ja-JP" sz="800" dirty="0" err="1">
                <a:latin typeface="IPA Pゴシック" panose="020B0500000000000000" pitchFamily="50" charset="-128"/>
                <a:ea typeface="IPA Pゴシック" panose="020B0500000000000000" pitchFamily="50" charset="-128"/>
              </a:rPr>
              <a:t>HelloServlet</a:t>
            </a:r>
            <a:r>
              <a:rPr lang="en-US" altLang="ja-JP" sz="800" dirty="0">
                <a:latin typeface="IPA Pゴシック" panose="020B0500000000000000" pitchFamily="50" charset="-128"/>
                <a:ea typeface="IPA Pゴシック" panose="020B0500000000000000" pitchFamily="50" charset="-128"/>
              </a:rPr>
              <a:t> extends </a:t>
            </a:r>
            <a:r>
              <a:rPr lang="en-US" altLang="ja-JP" sz="800" dirty="0" err="1">
                <a:latin typeface="IPA Pゴシック" panose="020B0500000000000000" pitchFamily="50" charset="-128"/>
                <a:ea typeface="IPA Pゴシック" panose="020B0500000000000000" pitchFamily="50" charset="-128"/>
              </a:rPr>
              <a:t>HttpServlet</a:t>
            </a:r>
            <a:r>
              <a:rPr lang="en-US" altLang="ja-JP" sz="800" dirty="0">
                <a:latin typeface="IPA Pゴシック" panose="020B0500000000000000" pitchFamily="50" charset="-128"/>
                <a:ea typeface="IPA Pゴシック" panose="020B0500000000000000" pitchFamily="50" charset="-128"/>
              </a:rPr>
              <a:t> {</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 </a:t>
            </a:r>
            <a:r>
              <a:rPr lang="ja-JP" altLang="en-US" sz="800" dirty="0">
                <a:latin typeface="IPA Pゴシック" panose="020B0500000000000000" pitchFamily="50" charset="-128"/>
                <a:ea typeface="IPA Pゴシック" panose="020B0500000000000000" pitchFamily="50" charset="-128"/>
              </a:rPr>
              <a:t>シリアルバージョン</a:t>
            </a:r>
            <a:r>
              <a:rPr lang="en-US" altLang="ja-JP" sz="800" dirty="0">
                <a:latin typeface="IPA Pゴシック" panose="020B0500000000000000" pitchFamily="50" charset="-128"/>
                <a:ea typeface="IPA Pゴシック" panose="020B0500000000000000" pitchFamily="50" charset="-128"/>
              </a:rPr>
              <a:t>ID */</a:t>
            </a:r>
          </a:p>
          <a:p>
            <a:pPr marL="0" indent="0">
              <a:buNone/>
            </a:pPr>
            <a:r>
              <a:rPr lang="en-US" altLang="ja-JP" sz="800" dirty="0" smtClean="0">
                <a:latin typeface="IPA Pゴシック" panose="020B0500000000000000" pitchFamily="50" charset="-128"/>
                <a:ea typeface="IPA Pゴシック" panose="020B0500000000000000" pitchFamily="50" charset="-128"/>
              </a:rPr>
              <a:t>    private </a:t>
            </a:r>
            <a:r>
              <a:rPr lang="en-US" altLang="ja-JP" sz="800" dirty="0">
                <a:latin typeface="IPA Pゴシック" panose="020B0500000000000000" pitchFamily="50" charset="-128"/>
                <a:ea typeface="IPA Pゴシック" panose="020B0500000000000000" pitchFamily="50" charset="-128"/>
              </a:rPr>
              <a:t>static final long </a:t>
            </a:r>
            <a:r>
              <a:rPr lang="en-US" altLang="ja-JP" sz="800" dirty="0" err="1">
                <a:latin typeface="IPA Pゴシック" panose="020B0500000000000000" pitchFamily="50" charset="-128"/>
                <a:ea typeface="IPA Pゴシック" panose="020B0500000000000000" pitchFamily="50" charset="-128"/>
              </a:rPr>
              <a:t>serialVersionUID</a:t>
            </a:r>
            <a:r>
              <a:rPr lang="en-US" altLang="ja-JP" sz="800" dirty="0">
                <a:latin typeface="IPA Pゴシック" panose="020B0500000000000000" pitchFamily="50" charset="-128"/>
                <a:ea typeface="IPA Pゴシック" panose="020B0500000000000000" pitchFamily="50" charset="-128"/>
              </a:rPr>
              <a:t> = 1808808594661653378L;</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a:latin typeface="IPA Pゴシック" panose="020B0500000000000000" pitchFamily="50" charset="-128"/>
                <a:ea typeface="IPA Pゴシック" panose="020B0500000000000000" pitchFamily="50" charset="-128"/>
              </a:rPr>
              <a:t>Inject</a:t>
            </a:r>
          </a:p>
          <a:p>
            <a:pPr marL="0" indent="0">
              <a:buNone/>
            </a:pPr>
            <a:r>
              <a:rPr lang="en-US" altLang="ja-JP" sz="800" dirty="0" smtClean="0">
                <a:latin typeface="IPA Pゴシック" panose="020B0500000000000000" pitchFamily="50" charset="-128"/>
                <a:ea typeface="IPA Pゴシック" panose="020B0500000000000000" pitchFamily="50" charset="-128"/>
              </a:rPr>
              <a:t>    private </a:t>
            </a:r>
            <a:r>
              <a:rPr lang="en-US" altLang="ja-JP" sz="800" dirty="0" err="1">
                <a:latin typeface="IPA Pゴシック" panose="020B0500000000000000" pitchFamily="50" charset="-128"/>
                <a:ea typeface="IPA Pゴシック" panose="020B0500000000000000" pitchFamily="50" charset="-128"/>
              </a:rPr>
              <a:t>HelloBean</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helloBean</a:t>
            </a:r>
            <a:r>
              <a:rPr lang="en-US" altLang="ja-JP" sz="800" dirty="0">
                <a:latin typeface="IPA Pゴシック" panose="020B0500000000000000" pitchFamily="50" charset="-128"/>
                <a:ea typeface="IPA Pゴシック" panose="020B0500000000000000" pitchFamily="50" charset="-128"/>
              </a:rPr>
              <a: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public </a:t>
            </a:r>
            <a:r>
              <a:rPr lang="en-US" altLang="ja-JP" sz="800" dirty="0">
                <a:latin typeface="IPA Pゴシック" panose="020B0500000000000000" pitchFamily="50" charset="-128"/>
                <a:ea typeface="IPA Pゴシック" panose="020B0500000000000000" pitchFamily="50" charset="-128"/>
              </a:rPr>
              <a:t>void </a:t>
            </a:r>
            <a:r>
              <a:rPr lang="en-US" altLang="ja-JP" sz="800" dirty="0" err="1">
                <a:latin typeface="IPA Pゴシック" panose="020B0500000000000000" pitchFamily="50" charset="-128"/>
                <a:ea typeface="IPA Pゴシック" panose="020B0500000000000000" pitchFamily="50" charset="-128"/>
              </a:rPr>
              <a:t>doGet</a:t>
            </a:r>
            <a:r>
              <a:rPr lang="en-US" altLang="ja-JP" sz="800" dirty="0">
                <a:latin typeface="IPA Pゴシック" panose="020B0500000000000000" pitchFamily="50" charset="-128"/>
                <a:ea typeface="IPA Pゴシック" panose="020B0500000000000000" pitchFamily="50" charset="-128"/>
              </a:rPr>
              <a:t>(</a:t>
            </a:r>
            <a:r>
              <a:rPr lang="en-US" altLang="ja-JP" sz="800" dirty="0" err="1">
                <a:latin typeface="IPA Pゴシック" panose="020B0500000000000000" pitchFamily="50" charset="-128"/>
                <a:ea typeface="IPA Pゴシック" panose="020B0500000000000000" pitchFamily="50" charset="-128"/>
              </a:rPr>
              <a:t>HttpServletRequest</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req</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HttpServletResponse</a:t>
            </a:r>
            <a:r>
              <a:rPr lang="en-US" altLang="ja-JP" sz="800" dirty="0">
                <a:latin typeface="IPA Pゴシック" panose="020B0500000000000000" pitchFamily="50" charset="-128"/>
                <a:ea typeface="IPA Pゴシック" panose="020B0500000000000000" pitchFamily="50" charset="-128"/>
              </a:rPr>
              <a:t> res) throws </a:t>
            </a:r>
            <a:r>
              <a:rPr lang="en-US" altLang="ja-JP" sz="800" dirty="0" err="1">
                <a:latin typeface="IPA Pゴシック" panose="020B0500000000000000" pitchFamily="50" charset="-128"/>
                <a:ea typeface="IPA Pゴシック" panose="020B0500000000000000" pitchFamily="50" charset="-128"/>
              </a:rPr>
              <a:t>ServletException</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IOException</a:t>
            </a:r>
            <a:r>
              <a:rPr lang="en-US" altLang="ja-JP" sz="800" dirty="0">
                <a:latin typeface="IPA Pゴシック" panose="020B0500000000000000" pitchFamily="50" charset="-128"/>
                <a:ea typeface="IPA Pゴシック" panose="020B0500000000000000" pitchFamily="50" charset="-128"/>
              </a:rPr>
              <a:t> {</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res.setContentType</a:t>
            </a:r>
            <a:r>
              <a:rPr lang="en-US" altLang="ja-JP" sz="800" dirty="0">
                <a:latin typeface="IPA Pゴシック" panose="020B0500000000000000" pitchFamily="50" charset="-128"/>
                <a:ea typeface="IPA Pゴシック" panose="020B0500000000000000" pitchFamily="50" charset="-128"/>
              </a:rPr>
              <a:t>("text/html; charset=UTF-8");</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PrintWriter</a:t>
            </a:r>
            <a:r>
              <a:rPr lang="en-US" altLang="ja-JP" sz="800" dirty="0" smtClean="0">
                <a:latin typeface="IPA Pゴシック" panose="020B0500000000000000" pitchFamily="50" charset="-128"/>
                <a:ea typeface="IPA Pゴシック" panose="020B0500000000000000" pitchFamily="50" charset="-128"/>
              </a:rPr>
              <a:t> </a:t>
            </a:r>
            <a:r>
              <a:rPr lang="en-US" altLang="ja-JP" sz="800" dirty="0">
                <a:latin typeface="IPA Pゴシック" panose="020B0500000000000000" pitchFamily="50" charset="-128"/>
                <a:ea typeface="IPA Pゴシック" panose="020B0500000000000000" pitchFamily="50" charset="-128"/>
              </a:rPr>
              <a:t>out = </a:t>
            </a:r>
            <a:r>
              <a:rPr lang="en-US" altLang="ja-JP" sz="800" dirty="0" err="1">
                <a:latin typeface="IPA Pゴシック" panose="020B0500000000000000" pitchFamily="50" charset="-128"/>
                <a:ea typeface="IPA Pゴシック" panose="020B0500000000000000" pitchFamily="50" charset="-128"/>
              </a:rPr>
              <a:t>res.getWriter</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("&lt;html&gt;&lt;body&gt;");</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smtClean="0">
                <a:latin typeface="IPA Pゴシック" panose="020B0500000000000000" pitchFamily="50" charset="-128"/>
                <a:ea typeface="IPA Pゴシック" panose="020B0500000000000000" pitchFamily="50" charset="-128"/>
              </a:rPr>
              <a:t>                "&lt;</a:t>
            </a:r>
            <a:r>
              <a:rPr lang="en-US" altLang="ja-JP" sz="800" dirty="0">
                <a:latin typeface="IPA Pゴシック" panose="020B0500000000000000" pitchFamily="50" charset="-128"/>
                <a:ea typeface="IPA Pゴシック" panose="020B0500000000000000" pitchFamily="50" charset="-128"/>
              </a:rPr>
              <a:t>head&gt;&lt;link </a:t>
            </a:r>
            <a:r>
              <a:rPr lang="en-US" altLang="ja-JP" sz="800" dirty="0" err="1">
                <a:latin typeface="IPA Pゴシック" panose="020B0500000000000000" pitchFamily="50" charset="-128"/>
                <a:ea typeface="IPA Pゴシック" panose="020B0500000000000000" pitchFamily="50" charset="-128"/>
              </a:rPr>
              <a:t>rel</a:t>
            </a:r>
            <a:r>
              <a:rPr lang="en-US" altLang="ja-JP" sz="800" dirty="0">
                <a:latin typeface="IPA Pゴシック" panose="020B0500000000000000" pitchFamily="50" charset="-128"/>
                <a:ea typeface="IPA Pゴシック" panose="020B0500000000000000" pitchFamily="50" charset="-128"/>
              </a:rPr>
              <a:t>=\"stylesheet\" </a:t>
            </a:r>
            <a:r>
              <a:rPr lang="en-US" altLang="ja-JP" sz="800" dirty="0" err="1">
                <a:latin typeface="IPA Pゴシック" panose="020B0500000000000000" pitchFamily="50" charset="-128"/>
                <a:ea typeface="IPA Pゴシック" panose="020B0500000000000000" pitchFamily="50" charset="-128"/>
              </a:rPr>
              <a:t>href</a:t>
            </a:r>
            <a:r>
              <a:rPr lang="en-US" altLang="ja-JP" sz="800" dirty="0">
                <a:latin typeface="IPA Pゴシック" panose="020B0500000000000000" pitchFamily="50" charset="-128"/>
                <a:ea typeface="IPA Pゴシック" panose="020B0500000000000000" pitchFamily="50" charset="-128"/>
              </a:rPr>
              <a:t>=\"https://maxcdn.bootstrapcdn.com/bootstrap/3.3.6/</a:t>
            </a:r>
            <a:r>
              <a:rPr lang="en-US" altLang="ja-JP" sz="800" dirty="0" err="1">
                <a:latin typeface="IPA Pゴシック" panose="020B0500000000000000" pitchFamily="50" charset="-128"/>
                <a:ea typeface="IPA Pゴシック" panose="020B0500000000000000" pitchFamily="50" charset="-128"/>
              </a:rPr>
              <a:t>css</a:t>
            </a:r>
            <a:r>
              <a:rPr lang="en-US" altLang="ja-JP" sz="800" dirty="0">
                <a:latin typeface="IPA Pゴシック" panose="020B0500000000000000" pitchFamily="50" charset="-128"/>
                <a:ea typeface="IPA Pゴシック" panose="020B0500000000000000" pitchFamily="50" charset="-128"/>
              </a:rPr>
              <a:t>/bootstrap.min.css\" integrity=\"sha384-1q8mTJOASx8j1Au+a5WDVnPi2lkFfwwEAa8hDDdjZlpLegxhjVME1fgjWPGmkzs7\" </a:t>
            </a:r>
            <a:r>
              <a:rPr lang="en-US" altLang="ja-JP" sz="800" dirty="0" err="1">
                <a:latin typeface="IPA Pゴシック" panose="020B0500000000000000" pitchFamily="50" charset="-128"/>
                <a:ea typeface="IPA Pゴシック" panose="020B0500000000000000" pitchFamily="50" charset="-128"/>
              </a:rPr>
              <a:t>crossorigin</a:t>
            </a:r>
            <a:r>
              <a:rPr lang="en-US" altLang="ja-JP" sz="800" dirty="0">
                <a:latin typeface="IPA Pゴシック" panose="020B0500000000000000" pitchFamily="50" charset="-128"/>
                <a:ea typeface="IPA Pゴシック" panose="020B0500000000000000" pitchFamily="50" charset="-128"/>
              </a:rPr>
              <a:t>=\"anonymous\" /&gt;&lt;/head&gt;");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("&lt;h1&gt;" + </a:t>
            </a:r>
            <a:r>
              <a:rPr lang="en-US" altLang="ja-JP" sz="800" dirty="0" err="1">
                <a:latin typeface="IPA Pゴシック" panose="020B0500000000000000" pitchFamily="50" charset="-128"/>
                <a:ea typeface="IPA Pゴシック" panose="020B0500000000000000" pitchFamily="50" charset="-128"/>
              </a:rPr>
              <a:t>helloBean.getMessage</a:t>
            </a:r>
            <a:r>
              <a:rPr lang="en-US" altLang="ja-JP" sz="800" dirty="0">
                <a:latin typeface="IPA Pゴシック" panose="020B0500000000000000" pitchFamily="50" charset="-128"/>
                <a:ea typeface="IPA Pゴシック" panose="020B0500000000000000" pitchFamily="50" charset="-128"/>
              </a:rPr>
              <a:t>() + "&lt;/h1&gt;");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("&lt;/body&gt;&lt;/html&gt;");</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("&lt;/body&gt;&lt;/html&gt;");</a:t>
            </a:r>
          </a:p>
          <a:p>
            <a:pPr marL="0" indent="0">
              <a:buNone/>
            </a:pPr>
            <a:r>
              <a:rPr lang="en-US" altLang="ja-JP" sz="800" dirty="0" smtClean="0">
                <a:latin typeface="IPA Pゴシック" panose="020B0500000000000000" pitchFamily="50" charset="-128"/>
                <a:ea typeface="IPA Pゴシック" panose="020B0500000000000000" pitchFamily="50" charset="-128"/>
              </a:rPr>
              <a:t>    }</a:t>
            </a: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a:t>
            </a:r>
            <a:endParaRPr kumimoji="1" lang="ja-JP" altLang="en-US" sz="800" dirty="0">
              <a:latin typeface="IPA Pゴシック" panose="020B0500000000000000" pitchFamily="50" charset="-128"/>
              <a:ea typeface="IPA Pゴシック" panose="020B0500000000000000" pitchFamily="50" charset="-128"/>
            </a:endParaRPr>
          </a:p>
        </p:txBody>
      </p:sp>
    </p:spTree>
    <p:extLst>
      <p:ext uri="{BB962C8B-B14F-4D97-AF65-F5344CB8AC3E}">
        <p14:creationId xmlns:p14="http://schemas.microsoft.com/office/powerpoint/2010/main" val="1127399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smtClean="0"/>
              <a:t>beans.xml</a:t>
            </a:r>
            <a:endParaRPr lang="en-US" altLang="ja-JP" dirty="0"/>
          </a:p>
        </p:txBody>
      </p:sp>
      <p:sp>
        <p:nvSpPr>
          <p:cNvPr id="3" name="Content Placeholder 2"/>
          <p:cNvSpPr>
            <a:spLocks noGrp="1"/>
          </p:cNvSpPr>
          <p:nvPr>
            <p:ph idx="1"/>
          </p:nvPr>
        </p:nvSpPr>
        <p:spPr>
          <a:xfrm>
            <a:off x="143263" y="1341439"/>
            <a:ext cx="9634273" cy="359369"/>
          </a:xfrm>
          <a:ln>
            <a:solidFill>
              <a:schemeClr val="accent1"/>
            </a:solidFill>
          </a:ln>
        </p:spPr>
        <p:txBody>
          <a:bodyPr/>
          <a:lstStyle/>
          <a:p>
            <a:pPr marL="0" indent="0">
              <a:buNone/>
            </a:pPr>
            <a:endParaRPr lang="en-US" altLang="ja-JP" sz="550" dirty="0">
              <a:latin typeface="IPA Pゴシック" panose="020B0500000000000000" pitchFamily="50" charset="-128"/>
              <a:ea typeface="IPA Pゴシック" panose="020B0500000000000000" pitchFamily="50" charset="-128"/>
            </a:endParaRPr>
          </a:p>
        </p:txBody>
      </p:sp>
      <p:sp>
        <p:nvSpPr>
          <p:cNvPr id="4" name="TextBox 3"/>
          <p:cNvSpPr txBox="1"/>
          <p:nvPr/>
        </p:nvSpPr>
        <p:spPr>
          <a:xfrm>
            <a:off x="143263" y="1790541"/>
            <a:ext cx="1160895" cy="276999"/>
          </a:xfrm>
          <a:prstGeom prst="rect">
            <a:avLst/>
          </a:prstGeom>
          <a:noFill/>
        </p:spPr>
        <p:txBody>
          <a:bodyPr wrap="none" rtlCol="0">
            <a:spAutoFit/>
          </a:bodyPr>
          <a:lstStyle/>
          <a:p>
            <a:r>
              <a:rPr kumimoji="1" lang="en-US" altLang="ja-JP" sz="1200" b="0" dirty="0" smtClean="0">
                <a:solidFill>
                  <a:schemeClr val="tx1"/>
                </a:solidFill>
                <a:latin typeface="+mn-ea"/>
                <a:ea typeface="+mn-ea"/>
              </a:rPr>
              <a:t>※</a:t>
            </a:r>
            <a:r>
              <a:rPr kumimoji="1" lang="ja-JP" altLang="en-US" sz="1200" b="0" dirty="0">
                <a:solidFill>
                  <a:schemeClr val="tx1"/>
                </a:solidFill>
                <a:latin typeface="+mn-ea"/>
                <a:ea typeface="+mn-ea"/>
              </a:rPr>
              <a:t> </a:t>
            </a:r>
            <a:r>
              <a:rPr kumimoji="1" lang="ja-JP" altLang="en-US" sz="1200" b="0" dirty="0" smtClean="0">
                <a:solidFill>
                  <a:schemeClr val="tx1"/>
                </a:solidFill>
                <a:latin typeface="+mn-ea"/>
                <a:ea typeface="+mn-ea"/>
              </a:rPr>
              <a:t>空ファイル</a:t>
            </a:r>
            <a:endParaRPr kumimoji="1" lang="ja-JP" altLang="en-US" sz="1200" b="0" dirty="0">
              <a:solidFill>
                <a:schemeClr val="tx1"/>
              </a:solidFill>
              <a:latin typeface="+mn-ea"/>
              <a:ea typeface="+mn-ea"/>
            </a:endParaRPr>
          </a:p>
        </p:txBody>
      </p:sp>
    </p:spTree>
    <p:extLst>
      <p:ext uri="{BB962C8B-B14F-4D97-AF65-F5344CB8AC3E}">
        <p14:creationId xmlns:p14="http://schemas.microsoft.com/office/powerpoint/2010/main" val="27830401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a:t>web.xml</a:t>
            </a:r>
          </a:p>
        </p:txBody>
      </p:sp>
      <p:sp>
        <p:nvSpPr>
          <p:cNvPr id="3" name="Content Placeholder 2"/>
          <p:cNvSpPr>
            <a:spLocks noGrp="1"/>
          </p:cNvSpPr>
          <p:nvPr>
            <p:ph idx="1"/>
          </p:nvPr>
        </p:nvSpPr>
        <p:spPr>
          <a:xfrm>
            <a:off x="143263" y="1341439"/>
            <a:ext cx="9634273" cy="2807641"/>
          </a:xfrm>
          <a:ln>
            <a:solidFill>
              <a:schemeClr val="accent1"/>
            </a:solidFill>
          </a:ln>
        </p:spPr>
        <p:txBody>
          <a:bodyPr/>
          <a:lstStyle/>
          <a:p>
            <a:pPr marL="0" indent="0">
              <a:buNone/>
            </a:pPr>
            <a:r>
              <a:rPr lang="en-US" altLang="ja-JP" sz="800" dirty="0">
                <a:latin typeface="IPA Pゴシック" panose="020B0500000000000000" pitchFamily="50" charset="-128"/>
                <a:ea typeface="IPA Pゴシック" panose="020B0500000000000000" pitchFamily="50" charset="-128"/>
              </a:rPr>
              <a:t>&lt;?xml version="1.0" encoding="UTF-8"?&gt;</a:t>
            </a:r>
          </a:p>
          <a:p>
            <a:pPr marL="0" indent="0">
              <a:buNone/>
            </a:pPr>
            <a:r>
              <a:rPr lang="en-US" altLang="ja-JP" sz="800" dirty="0">
                <a:latin typeface="IPA Pゴシック" panose="020B0500000000000000" pitchFamily="50" charset="-128"/>
                <a:ea typeface="IPA Pゴシック" panose="020B0500000000000000" pitchFamily="50" charset="-128"/>
              </a:rPr>
              <a:t>&lt;web-app </a:t>
            </a:r>
            <a:r>
              <a:rPr lang="en-US" altLang="ja-JP" sz="800" dirty="0" err="1">
                <a:latin typeface="IPA Pゴシック" panose="020B0500000000000000" pitchFamily="50" charset="-128"/>
                <a:ea typeface="IPA Pゴシック" panose="020B0500000000000000" pitchFamily="50" charset="-128"/>
              </a:rPr>
              <a:t>xmlns</a:t>
            </a:r>
            <a:r>
              <a:rPr lang="en-US" altLang="ja-JP" sz="800" dirty="0">
                <a:latin typeface="IPA Pゴシック" panose="020B0500000000000000" pitchFamily="50" charset="-128"/>
                <a:ea typeface="IPA Pゴシック" panose="020B0500000000000000" pitchFamily="50" charset="-128"/>
              </a:rPr>
              <a:t>="http://java.sun.com/xml/ns/</a:t>
            </a:r>
            <a:r>
              <a:rPr lang="en-US" altLang="ja-JP" sz="800" dirty="0" err="1">
                <a:latin typeface="IPA Pゴシック" panose="020B0500000000000000" pitchFamily="50" charset="-128"/>
                <a:ea typeface="IPA Pゴシック" panose="020B0500000000000000" pitchFamily="50" charset="-128"/>
              </a:rPr>
              <a:t>javaee</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xmlns:xsi</a:t>
            </a:r>
            <a:r>
              <a:rPr lang="en-US" altLang="ja-JP" sz="800" dirty="0">
                <a:latin typeface="IPA Pゴシック" panose="020B0500000000000000" pitchFamily="50" charset="-128"/>
                <a:ea typeface="IPA Pゴシック" panose="020B0500000000000000" pitchFamily="50" charset="-128"/>
              </a:rPr>
              <a:t>="http://www.w3.org/2001/XMLSchema-instance"</a:t>
            </a:r>
          </a:p>
          <a:p>
            <a:pPr marL="0" indent="0">
              <a:buNone/>
            </a:pP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xsi:schemaLocation</a:t>
            </a:r>
            <a:r>
              <a:rPr lang="en-US" altLang="ja-JP" sz="800" dirty="0">
                <a:latin typeface="IPA Pゴシック" panose="020B0500000000000000" pitchFamily="50" charset="-128"/>
                <a:ea typeface="IPA Pゴシック" panose="020B0500000000000000" pitchFamily="50" charset="-128"/>
              </a:rPr>
              <a:t>="http://java.sun.com/xml/ns/</a:t>
            </a:r>
            <a:r>
              <a:rPr lang="en-US" altLang="ja-JP" sz="800" dirty="0" err="1">
                <a:latin typeface="IPA Pゴシック" panose="020B0500000000000000" pitchFamily="50" charset="-128"/>
                <a:ea typeface="IPA Pゴシック" panose="020B0500000000000000" pitchFamily="50" charset="-128"/>
              </a:rPr>
              <a:t>javaee</a:t>
            </a:r>
            <a:r>
              <a:rPr lang="en-US" altLang="ja-JP" sz="800" dirty="0">
                <a:latin typeface="IPA Pゴシック" panose="020B0500000000000000" pitchFamily="50" charset="-128"/>
                <a:ea typeface="IPA Pゴシック" panose="020B0500000000000000" pitchFamily="50" charset="-128"/>
              </a:rPr>
              <a:t> http://java.sun.com/xml/ns/javaee/web-app_3_0.xsd"</a:t>
            </a:r>
          </a:p>
          <a:p>
            <a:pPr marL="0" indent="0">
              <a:buNone/>
            </a:pPr>
            <a:r>
              <a:rPr lang="en-US" altLang="ja-JP" sz="800" dirty="0">
                <a:latin typeface="IPA Pゴシック" panose="020B0500000000000000" pitchFamily="50" charset="-128"/>
                <a:ea typeface="IPA Pゴシック" panose="020B0500000000000000" pitchFamily="50" charset="-128"/>
              </a:rPr>
              <a:t>	version="3.0"&gt;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  &lt;display-name&gt;Hello Java&lt;/display-name&gt;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  &lt;servlet&gt;</a:t>
            </a:r>
          </a:p>
          <a:p>
            <a:pPr marL="0" indent="0">
              <a:buNone/>
            </a:pPr>
            <a:r>
              <a:rPr lang="en-US" altLang="ja-JP" sz="800" dirty="0">
                <a:latin typeface="IPA Pゴシック" panose="020B0500000000000000" pitchFamily="50" charset="-128"/>
                <a:ea typeface="IPA Pゴシック" panose="020B0500000000000000" pitchFamily="50" charset="-128"/>
              </a:rPr>
              <a:t>    &lt;servlet-name&gt;</a:t>
            </a:r>
            <a:r>
              <a:rPr lang="en-US" altLang="ja-JP" sz="800" dirty="0" err="1">
                <a:latin typeface="IPA Pゴシック" panose="020B0500000000000000" pitchFamily="50" charset="-128"/>
                <a:ea typeface="IPA Pゴシック" panose="020B0500000000000000" pitchFamily="50" charset="-128"/>
              </a:rPr>
              <a:t>FacesServlet</a:t>
            </a:r>
            <a:r>
              <a:rPr lang="en-US" altLang="ja-JP" sz="800" dirty="0">
                <a:latin typeface="IPA Pゴシック" panose="020B0500000000000000" pitchFamily="50" charset="-128"/>
                <a:ea typeface="IPA Pゴシック" panose="020B0500000000000000" pitchFamily="50" charset="-128"/>
              </a:rPr>
              <a:t>&lt;/servlet-name&gt;</a:t>
            </a:r>
          </a:p>
          <a:p>
            <a:pPr marL="0" indent="0">
              <a:buNone/>
            </a:pPr>
            <a:r>
              <a:rPr lang="en-US" altLang="ja-JP" sz="800" dirty="0">
                <a:latin typeface="IPA Pゴシック" panose="020B0500000000000000" pitchFamily="50" charset="-128"/>
                <a:ea typeface="IPA Pゴシック" panose="020B0500000000000000" pitchFamily="50" charset="-128"/>
              </a:rPr>
              <a:t>    &lt;servlet-class&gt;</a:t>
            </a:r>
            <a:r>
              <a:rPr lang="en-US" altLang="ja-JP" sz="800" dirty="0" err="1">
                <a:latin typeface="IPA Pゴシック" panose="020B0500000000000000" pitchFamily="50" charset="-128"/>
                <a:ea typeface="IPA Pゴシック" panose="020B0500000000000000" pitchFamily="50" charset="-128"/>
              </a:rPr>
              <a:t>javax.faces.webapp.FacesServlet</a:t>
            </a:r>
            <a:r>
              <a:rPr lang="en-US" altLang="ja-JP" sz="800" dirty="0">
                <a:latin typeface="IPA Pゴシック" panose="020B0500000000000000" pitchFamily="50" charset="-128"/>
                <a:ea typeface="IPA Pゴシック" panose="020B0500000000000000" pitchFamily="50" charset="-128"/>
              </a:rPr>
              <a:t>&lt;/servlet-class&gt;</a:t>
            </a:r>
          </a:p>
          <a:p>
            <a:pPr marL="0" indent="0">
              <a:buNone/>
            </a:pPr>
            <a:r>
              <a:rPr lang="en-US" altLang="ja-JP" sz="800" dirty="0">
                <a:latin typeface="IPA Pゴシック" panose="020B0500000000000000" pitchFamily="50" charset="-128"/>
                <a:ea typeface="IPA Pゴシック" panose="020B0500000000000000" pitchFamily="50" charset="-128"/>
              </a:rPr>
              <a:t>    &lt;load-on-startup&gt;1&lt;/load-on-startup&gt;</a:t>
            </a:r>
          </a:p>
          <a:p>
            <a:pPr marL="0" indent="0">
              <a:buNone/>
            </a:pPr>
            <a:r>
              <a:rPr lang="en-US" altLang="ja-JP" sz="800" dirty="0">
                <a:latin typeface="IPA Pゴシック" panose="020B0500000000000000" pitchFamily="50" charset="-128"/>
                <a:ea typeface="IPA Pゴシック" panose="020B0500000000000000" pitchFamily="50" charset="-128"/>
              </a:rPr>
              <a:t>  &lt;/servlet&gt;</a:t>
            </a:r>
          </a:p>
          <a:p>
            <a:pPr marL="0" indent="0">
              <a:buNone/>
            </a:pPr>
            <a:r>
              <a:rPr lang="en-US" altLang="ja-JP" sz="800" dirty="0">
                <a:latin typeface="IPA Pゴシック" panose="020B0500000000000000" pitchFamily="50" charset="-128"/>
                <a:ea typeface="IPA Pゴシック" panose="020B0500000000000000" pitchFamily="50" charset="-128"/>
              </a:rPr>
              <a:t>  &lt;servlet-mapping&gt;</a:t>
            </a:r>
          </a:p>
          <a:p>
            <a:pPr marL="0" indent="0">
              <a:buNone/>
            </a:pPr>
            <a:r>
              <a:rPr lang="en-US" altLang="ja-JP" sz="800" dirty="0">
                <a:latin typeface="IPA Pゴシック" panose="020B0500000000000000" pitchFamily="50" charset="-128"/>
                <a:ea typeface="IPA Pゴシック" panose="020B0500000000000000" pitchFamily="50" charset="-128"/>
              </a:rPr>
              <a:t>    &lt;servlet-name&gt;</a:t>
            </a:r>
            <a:r>
              <a:rPr lang="en-US" altLang="ja-JP" sz="800" dirty="0" err="1">
                <a:latin typeface="IPA Pゴシック" panose="020B0500000000000000" pitchFamily="50" charset="-128"/>
                <a:ea typeface="IPA Pゴシック" panose="020B0500000000000000" pitchFamily="50" charset="-128"/>
              </a:rPr>
              <a:t>FacesServlet</a:t>
            </a:r>
            <a:r>
              <a:rPr lang="en-US" altLang="ja-JP" sz="800" dirty="0">
                <a:latin typeface="IPA Pゴシック" panose="020B0500000000000000" pitchFamily="50" charset="-128"/>
                <a:ea typeface="IPA Pゴシック" panose="020B0500000000000000" pitchFamily="50" charset="-128"/>
              </a:rPr>
              <a:t>&lt;/servlet-name&gt;</a:t>
            </a:r>
          </a:p>
          <a:p>
            <a:pPr marL="0" indent="0">
              <a:buNone/>
            </a:pPr>
            <a:r>
              <a:rPr lang="en-US" altLang="ja-JP" sz="800" dirty="0">
                <a:latin typeface="IPA Pゴシック" panose="020B0500000000000000" pitchFamily="50" charset="-128"/>
                <a:ea typeface="IPA Pゴシック" panose="020B0500000000000000" pitchFamily="50" charset="-128"/>
              </a:rPr>
              <a:t>    &lt;</a:t>
            </a:r>
            <a:r>
              <a:rPr lang="en-US" altLang="ja-JP" sz="800" dirty="0" err="1">
                <a:latin typeface="IPA Pゴシック" panose="020B0500000000000000" pitchFamily="50" charset="-128"/>
                <a:ea typeface="IPA Pゴシック" panose="020B0500000000000000" pitchFamily="50" charset="-128"/>
              </a:rPr>
              <a:t>url</a:t>
            </a:r>
            <a:r>
              <a:rPr lang="en-US" altLang="ja-JP" sz="800" dirty="0">
                <a:latin typeface="IPA Pゴシック" panose="020B0500000000000000" pitchFamily="50" charset="-128"/>
                <a:ea typeface="IPA Pゴシック" panose="020B0500000000000000" pitchFamily="50" charset="-128"/>
              </a:rPr>
              <a:t>-pattern&gt;*.</a:t>
            </a:r>
            <a:r>
              <a:rPr lang="en-US" altLang="ja-JP" sz="800" dirty="0" err="1">
                <a:latin typeface="IPA Pゴシック" panose="020B0500000000000000" pitchFamily="50" charset="-128"/>
                <a:ea typeface="IPA Pゴシック" panose="020B0500000000000000" pitchFamily="50" charset="-128"/>
              </a:rPr>
              <a:t>xhtml</a:t>
            </a:r>
            <a:r>
              <a:rPr lang="en-US" altLang="ja-JP" sz="800" dirty="0">
                <a:latin typeface="IPA Pゴシック" panose="020B0500000000000000" pitchFamily="50" charset="-128"/>
                <a:ea typeface="IPA Pゴシック" panose="020B0500000000000000" pitchFamily="50" charset="-128"/>
              </a:rPr>
              <a:t>&lt;/</a:t>
            </a:r>
            <a:r>
              <a:rPr lang="en-US" altLang="ja-JP" sz="800" dirty="0" err="1">
                <a:latin typeface="IPA Pゴシック" panose="020B0500000000000000" pitchFamily="50" charset="-128"/>
                <a:ea typeface="IPA Pゴシック" panose="020B0500000000000000" pitchFamily="50" charset="-128"/>
              </a:rPr>
              <a:t>url</a:t>
            </a:r>
            <a:r>
              <a:rPr lang="en-US" altLang="ja-JP" sz="800" dirty="0">
                <a:latin typeface="IPA Pゴシック" panose="020B0500000000000000" pitchFamily="50" charset="-128"/>
                <a:ea typeface="IPA Pゴシック" panose="020B0500000000000000" pitchFamily="50" charset="-128"/>
              </a:rPr>
              <a:t>-pattern&gt;</a:t>
            </a:r>
          </a:p>
          <a:p>
            <a:pPr marL="0" indent="0">
              <a:buNone/>
            </a:pPr>
            <a:r>
              <a:rPr lang="en-US" altLang="ja-JP" sz="800" dirty="0">
                <a:latin typeface="IPA Pゴシック" panose="020B0500000000000000" pitchFamily="50" charset="-128"/>
                <a:ea typeface="IPA Pゴシック" panose="020B0500000000000000" pitchFamily="50" charset="-128"/>
              </a:rPr>
              <a:t>  &lt;/servlet-mapping&gt;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&lt;/web-app&gt;</a:t>
            </a:r>
          </a:p>
        </p:txBody>
      </p:sp>
    </p:spTree>
    <p:extLst>
      <p:ext uri="{BB962C8B-B14F-4D97-AF65-F5344CB8AC3E}">
        <p14:creationId xmlns:p14="http://schemas.microsoft.com/office/powerpoint/2010/main" val="27914092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err="1"/>
              <a:t>hello.jsp</a:t>
            </a:r>
            <a:endParaRPr lang="en-US" altLang="ja-JP" dirty="0"/>
          </a:p>
        </p:txBody>
      </p:sp>
      <p:sp>
        <p:nvSpPr>
          <p:cNvPr id="3" name="Content Placeholder 2"/>
          <p:cNvSpPr>
            <a:spLocks noGrp="1"/>
          </p:cNvSpPr>
          <p:nvPr>
            <p:ph idx="1"/>
          </p:nvPr>
        </p:nvSpPr>
        <p:spPr>
          <a:xfrm>
            <a:off x="143263" y="1341439"/>
            <a:ext cx="9634273" cy="3167681"/>
          </a:xfrm>
          <a:ln>
            <a:solidFill>
              <a:schemeClr val="accent1"/>
            </a:solidFill>
          </a:ln>
        </p:spPr>
        <p:txBody>
          <a:bodyPr/>
          <a:lstStyle/>
          <a:p>
            <a:pPr marL="0" indent="0">
              <a:buNone/>
            </a:pPr>
            <a:r>
              <a:rPr lang="en-US" altLang="ja-JP" sz="800" dirty="0">
                <a:latin typeface="IPA Pゴシック" panose="020B0500000000000000" pitchFamily="50" charset="-128"/>
                <a:ea typeface="IPA Pゴシック" panose="020B0500000000000000" pitchFamily="50" charset="-128"/>
              </a:rPr>
              <a:t>&lt;%@ page </a:t>
            </a:r>
            <a:r>
              <a:rPr lang="en-US" altLang="ja-JP" sz="800" dirty="0" err="1">
                <a:latin typeface="IPA Pゴシック" panose="020B0500000000000000" pitchFamily="50" charset="-128"/>
                <a:ea typeface="IPA Pゴシック" panose="020B0500000000000000" pitchFamily="50" charset="-128"/>
              </a:rPr>
              <a:t>contentType</a:t>
            </a:r>
            <a:r>
              <a:rPr lang="en-US" altLang="ja-JP" sz="800" dirty="0">
                <a:latin typeface="IPA Pゴシック" panose="020B0500000000000000" pitchFamily="50" charset="-128"/>
                <a:ea typeface="IPA Pゴシック" panose="020B0500000000000000" pitchFamily="50" charset="-128"/>
              </a:rPr>
              <a:t>="text/html; charset=UTF-8"%&gt;</a:t>
            </a:r>
          </a:p>
          <a:p>
            <a:pPr marL="0" indent="0">
              <a:buNone/>
            </a:pPr>
            <a:r>
              <a:rPr lang="en-US" altLang="ja-JP" sz="800" dirty="0">
                <a:latin typeface="IPA Pゴシック" panose="020B0500000000000000" pitchFamily="50" charset="-128"/>
                <a:ea typeface="IPA Pゴシック" panose="020B0500000000000000" pitchFamily="50" charset="-128"/>
              </a:rPr>
              <a:t>&lt;%@ page import="</a:t>
            </a:r>
            <a:r>
              <a:rPr lang="en-US" altLang="ja-JP" sz="800" dirty="0" err="1">
                <a:latin typeface="IPA Pゴシック" panose="020B0500000000000000" pitchFamily="50" charset="-128"/>
                <a:ea typeface="IPA Pゴシック" panose="020B0500000000000000" pitchFamily="50" charset="-128"/>
              </a:rPr>
              <a:t>wasdev.sample.model.HelloBean</a:t>
            </a:r>
            <a:r>
              <a:rPr lang="en-US" altLang="ja-JP" sz="800" dirty="0">
                <a:latin typeface="IPA Pゴシック" panose="020B0500000000000000" pitchFamily="50" charset="-128"/>
                <a:ea typeface="IPA Pゴシック" panose="020B0500000000000000" pitchFamily="50" charset="-128"/>
              </a:rPr>
              <a:t>"%&gt;</a:t>
            </a:r>
          </a:p>
          <a:p>
            <a:pPr marL="0" indent="0">
              <a:buNone/>
            </a:pPr>
            <a:r>
              <a:rPr lang="en-US" altLang="ja-JP" sz="800" dirty="0">
                <a:latin typeface="IPA Pゴシック" panose="020B0500000000000000" pitchFamily="50" charset="-128"/>
                <a:ea typeface="IPA Pゴシック" panose="020B0500000000000000" pitchFamily="50" charset="-128"/>
              </a:rPr>
              <a:t>&lt;html&gt;</a:t>
            </a:r>
          </a:p>
          <a:p>
            <a:pPr marL="0" indent="0">
              <a:buNone/>
            </a:pPr>
            <a:r>
              <a:rPr lang="en-US" altLang="ja-JP" sz="800" dirty="0">
                <a:latin typeface="IPA Pゴシック" panose="020B0500000000000000" pitchFamily="50" charset="-128"/>
                <a:ea typeface="IPA Pゴシック" panose="020B0500000000000000" pitchFamily="50" charset="-128"/>
              </a:rPr>
              <a:t>&lt;head&gt;</a:t>
            </a:r>
          </a:p>
          <a:p>
            <a:pPr marL="0" indent="0">
              <a:buNone/>
            </a:pPr>
            <a:r>
              <a:rPr lang="en-US" altLang="ja-JP" sz="800" dirty="0">
                <a:latin typeface="IPA Pゴシック" panose="020B0500000000000000" pitchFamily="50" charset="-128"/>
                <a:ea typeface="IPA Pゴシック" panose="020B0500000000000000" pitchFamily="50" charset="-128"/>
              </a:rPr>
              <a:t>&lt;link </a:t>
            </a:r>
            <a:r>
              <a:rPr lang="en-US" altLang="ja-JP" sz="800" dirty="0" err="1">
                <a:latin typeface="IPA Pゴシック" panose="020B0500000000000000" pitchFamily="50" charset="-128"/>
                <a:ea typeface="IPA Pゴシック" panose="020B0500000000000000" pitchFamily="50" charset="-128"/>
              </a:rPr>
              <a:t>rel</a:t>
            </a:r>
            <a:r>
              <a:rPr lang="en-US" altLang="ja-JP" sz="800" dirty="0">
                <a:latin typeface="IPA Pゴシック" panose="020B0500000000000000" pitchFamily="50" charset="-128"/>
                <a:ea typeface="IPA Pゴシック" panose="020B0500000000000000" pitchFamily="50" charset="-128"/>
              </a:rPr>
              <a:t>="stylesheet"</a:t>
            </a:r>
          </a:p>
          <a:p>
            <a:pPr marL="0" indent="0">
              <a:buNone/>
            </a:pP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href</a:t>
            </a:r>
            <a:r>
              <a:rPr lang="en-US" altLang="ja-JP" sz="800" dirty="0">
                <a:latin typeface="IPA Pゴシック" panose="020B0500000000000000" pitchFamily="50" charset="-128"/>
                <a:ea typeface="IPA Pゴシック" panose="020B0500000000000000" pitchFamily="50" charset="-128"/>
              </a:rPr>
              <a:t>="https://maxcdn.bootstrapcdn.com/bootstrap/3.3.6/</a:t>
            </a:r>
            <a:r>
              <a:rPr lang="en-US" altLang="ja-JP" sz="800" dirty="0" err="1">
                <a:latin typeface="IPA Pゴシック" panose="020B0500000000000000" pitchFamily="50" charset="-128"/>
                <a:ea typeface="IPA Pゴシック" panose="020B0500000000000000" pitchFamily="50" charset="-128"/>
              </a:rPr>
              <a:t>css</a:t>
            </a:r>
            <a:r>
              <a:rPr lang="en-US" altLang="ja-JP" sz="800" dirty="0">
                <a:latin typeface="IPA Pゴシック" panose="020B0500000000000000" pitchFamily="50" charset="-128"/>
                <a:ea typeface="IPA Pゴシック" panose="020B0500000000000000" pitchFamily="50" charset="-128"/>
              </a:rPr>
              <a:t>/bootstrap.min.css"</a:t>
            </a:r>
          </a:p>
          <a:p>
            <a:pPr marL="0" indent="0">
              <a:buNone/>
            </a:pPr>
            <a:r>
              <a:rPr lang="en-US" altLang="ja-JP" sz="800" dirty="0">
                <a:latin typeface="IPA Pゴシック" panose="020B0500000000000000" pitchFamily="50" charset="-128"/>
                <a:ea typeface="IPA Pゴシック" panose="020B0500000000000000" pitchFamily="50" charset="-128"/>
              </a:rPr>
              <a:t>    integrity="sha384-1q8mTJOASx8j1Au+a5WDVnPi2lkFfwwEAa8hDDdjZlpLegxhjVME1fgjWPGmkzs7"</a:t>
            </a:r>
          </a:p>
          <a:p>
            <a:pPr marL="0" indent="0">
              <a:buNone/>
            </a:pP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crossorigin</a:t>
            </a:r>
            <a:r>
              <a:rPr lang="en-US" altLang="ja-JP" sz="800" dirty="0">
                <a:latin typeface="IPA Pゴシック" panose="020B0500000000000000" pitchFamily="50" charset="-128"/>
                <a:ea typeface="IPA Pゴシック" panose="020B0500000000000000" pitchFamily="50" charset="-128"/>
              </a:rPr>
              <a:t>="anonymous" /&gt;</a:t>
            </a:r>
          </a:p>
          <a:p>
            <a:pPr marL="0" indent="0">
              <a:buNone/>
            </a:pPr>
            <a:r>
              <a:rPr lang="en-US" altLang="ja-JP" sz="800" dirty="0">
                <a:latin typeface="IPA Pゴシック" panose="020B0500000000000000" pitchFamily="50" charset="-128"/>
                <a:ea typeface="IPA Pゴシック" panose="020B0500000000000000" pitchFamily="50" charset="-128"/>
              </a:rPr>
              <a:t>&lt;/head&gt;</a:t>
            </a:r>
          </a:p>
          <a:p>
            <a:pPr marL="0" indent="0">
              <a:buNone/>
            </a:pPr>
            <a:r>
              <a:rPr lang="en-US" altLang="ja-JP" sz="800" dirty="0">
                <a:latin typeface="IPA Pゴシック" panose="020B0500000000000000" pitchFamily="50" charset="-128"/>
                <a:ea typeface="IPA Pゴシック" panose="020B0500000000000000" pitchFamily="50" charset="-128"/>
              </a:rPr>
              <a:t>&lt;body&gt;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    &lt;h1&gt;</a:t>
            </a:r>
          </a:p>
          <a:p>
            <a:pPr marL="0" indent="0">
              <a:buNone/>
            </a:pPr>
            <a:r>
              <a:rPr lang="en-US" altLang="ja-JP" sz="800" dirty="0">
                <a:latin typeface="IPA Pゴシック" panose="020B0500000000000000" pitchFamily="50" charset="-128"/>
                <a:ea typeface="IPA Pゴシック" panose="020B0500000000000000" pitchFamily="50" charset="-128"/>
              </a:rPr>
              <a:t>        &lt;%</a:t>
            </a:r>
          </a:p>
          <a:p>
            <a:pPr marL="0" indent="0">
              <a:buNone/>
            </a:pP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HelloBean</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helloBean</a:t>
            </a:r>
            <a:r>
              <a:rPr lang="en-US" altLang="ja-JP" sz="800" dirty="0">
                <a:latin typeface="IPA Pゴシック" panose="020B0500000000000000" pitchFamily="50" charset="-128"/>
                <a:ea typeface="IPA Pゴシック" panose="020B0500000000000000" pitchFamily="50" charset="-128"/>
              </a:rPr>
              <a:t> = new </a:t>
            </a:r>
            <a:r>
              <a:rPr lang="en-US" altLang="ja-JP" sz="800" dirty="0" err="1">
                <a:latin typeface="IPA Pゴシック" panose="020B0500000000000000" pitchFamily="50" charset="-128"/>
                <a:ea typeface="IPA Pゴシック" panose="020B0500000000000000" pitchFamily="50" charset="-128"/>
              </a:rPr>
              <a:t>HelloBean</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a:t>
            </a:r>
            <a:r>
              <a:rPr lang="en-US" altLang="ja-JP" sz="800" dirty="0" err="1">
                <a:latin typeface="IPA Pゴシック" panose="020B0500000000000000" pitchFamily="50" charset="-128"/>
                <a:ea typeface="IPA Pゴシック" panose="020B0500000000000000" pitchFamily="50" charset="-128"/>
              </a:rPr>
              <a:t>helloBean.getMessage</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        %&gt;</a:t>
            </a:r>
          </a:p>
          <a:p>
            <a:pPr marL="0" indent="0">
              <a:buNone/>
            </a:pPr>
            <a:r>
              <a:rPr lang="en-US" altLang="ja-JP" sz="800" dirty="0">
                <a:latin typeface="IPA Pゴシック" panose="020B0500000000000000" pitchFamily="50" charset="-128"/>
                <a:ea typeface="IPA Pゴシック" panose="020B0500000000000000" pitchFamily="50" charset="-128"/>
              </a:rPr>
              <a:t>    &lt;/h1&gt;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&lt;/body&gt;</a:t>
            </a:r>
          </a:p>
          <a:p>
            <a:pPr marL="0" indent="0">
              <a:buNone/>
            </a:pPr>
            <a:r>
              <a:rPr lang="en-US" altLang="ja-JP" sz="800" dirty="0">
                <a:latin typeface="IPA Pゴシック" panose="020B0500000000000000" pitchFamily="50" charset="-128"/>
                <a:ea typeface="IPA Pゴシック" panose="020B0500000000000000" pitchFamily="50" charset="-128"/>
              </a:rPr>
              <a:t>&lt;/html&gt;</a:t>
            </a:r>
            <a:endParaRPr kumimoji="1" lang="ja-JP" altLang="en-US" sz="800" dirty="0">
              <a:latin typeface="IPA Pゴシック" panose="020B0500000000000000" pitchFamily="50" charset="-128"/>
              <a:ea typeface="IPA Pゴシック" panose="020B0500000000000000" pitchFamily="50" charset="-128"/>
            </a:endParaRPr>
          </a:p>
        </p:txBody>
      </p:sp>
    </p:spTree>
    <p:extLst>
      <p:ext uri="{BB962C8B-B14F-4D97-AF65-F5344CB8AC3E}">
        <p14:creationId xmlns:p14="http://schemas.microsoft.com/office/powerpoint/2010/main" val="10809911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err="1" smtClean="0"/>
              <a:t>hello.xhtml</a:t>
            </a:r>
            <a:endParaRPr lang="en-US" altLang="ja-JP" dirty="0"/>
          </a:p>
        </p:txBody>
      </p:sp>
      <p:sp>
        <p:nvSpPr>
          <p:cNvPr id="3" name="Content Placeholder 2"/>
          <p:cNvSpPr>
            <a:spLocks noGrp="1"/>
          </p:cNvSpPr>
          <p:nvPr>
            <p:ph idx="1"/>
          </p:nvPr>
        </p:nvSpPr>
        <p:spPr>
          <a:xfrm>
            <a:off x="143263" y="1341439"/>
            <a:ext cx="9634273" cy="3311697"/>
          </a:xfrm>
          <a:ln>
            <a:solidFill>
              <a:schemeClr val="accent1"/>
            </a:solidFill>
          </a:ln>
        </p:spPr>
        <p:txBody>
          <a:bodyPr/>
          <a:lstStyle/>
          <a:p>
            <a:pPr marL="0" indent="0">
              <a:buNone/>
            </a:pPr>
            <a:r>
              <a:rPr lang="en-US" altLang="ja-JP" sz="800" dirty="0"/>
              <a:t>&lt;?xml version="1.0" encoding="UTF-8"?&gt;</a:t>
            </a:r>
          </a:p>
          <a:p>
            <a:pPr marL="0" indent="0">
              <a:buNone/>
            </a:pPr>
            <a:r>
              <a:rPr lang="en-US" altLang="ja-JP" sz="800" dirty="0"/>
              <a:t>&lt;!DOCTYPE html PUBLIC "-//W3C//DTD XHTML 1.0 Transitional//EN" </a:t>
            </a:r>
          </a:p>
          <a:p>
            <a:pPr marL="0" indent="0">
              <a:buNone/>
            </a:pPr>
            <a:r>
              <a:rPr lang="en-US" altLang="ja-JP" sz="800" dirty="0"/>
              <a:t>"http://www.w3.org/TR/xhtml1/DTD/xhtml1-transitional.dtd"&gt;</a:t>
            </a:r>
          </a:p>
          <a:p>
            <a:pPr marL="0" indent="0">
              <a:buNone/>
            </a:pPr>
            <a:r>
              <a:rPr lang="en-US" altLang="ja-JP" sz="800" dirty="0"/>
              <a:t>&lt;html </a:t>
            </a:r>
            <a:r>
              <a:rPr lang="en-US" altLang="ja-JP" sz="800" dirty="0" err="1"/>
              <a:t>xmlns</a:t>
            </a:r>
            <a:r>
              <a:rPr lang="en-US" altLang="ja-JP" sz="800" dirty="0"/>
              <a:t>="http://www.w3.org/1999/xhtml"</a:t>
            </a:r>
          </a:p>
          <a:p>
            <a:pPr marL="0" indent="0">
              <a:buNone/>
            </a:pPr>
            <a:r>
              <a:rPr lang="en-US" altLang="ja-JP" sz="800" dirty="0"/>
              <a:t>    </a:t>
            </a:r>
            <a:r>
              <a:rPr lang="en-US" altLang="ja-JP" sz="800" dirty="0" err="1"/>
              <a:t>xmlns:f</a:t>
            </a:r>
            <a:r>
              <a:rPr lang="en-US" altLang="ja-JP" sz="800" dirty="0"/>
              <a:t>="http://java.sun.com/</a:t>
            </a:r>
            <a:r>
              <a:rPr lang="en-US" altLang="ja-JP" sz="800" dirty="0" err="1"/>
              <a:t>jsf</a:t>
            </a:r>
            <a:r>
              <a:rPr lang="en-US" altLang="ja-JP" sz="800" dirty="0"/>
              <a:t>/core"</a:t>
            </a:r>
          </a:p>
          <a:p>
            <a:pPr marL="0" indent="0">
              <a:buNone/>
            </a:pPr>
            <a:r>
              <a:rPr lang="en-US" altLang="ja-JP" sz="800" dirty="0"/>
              <a:t>    </a:t>
            </a:r>
            <a:r>
              <a:rPr lang="en-US" altLang="ja-JP" sz="800" dirty="0" err="1"/>
              <a:t>xmlns:h</a:t>
            </a:r>
            <a:r>
              <a:rPr lang="en-US" altLang="ja-JP" sz="800" dirty="0"/>
              <a:t>="http://java.sun.com/</a:t>
            </a:r>
            <a:r>
              <a:rPr lang="en-US" altLang="ja-JP" sz="800" dirty="0" err="1"/>
              <a:t>jsf</a:t>
            </a:r>
            <a:r>
              <a:rPr lang="en-US" altLang="ja-JP" sz="800" dirty="0"/>
              <a:t>/html"&gt;</a:t>
            </a:r>
          </a:p>
          <a:p>
            <a:pPr marL="0" indent="0">
              <a:buNone/>
            </a:pPr>
            <a:r>
              <a:rPr lang="en-US" altLang="ja-JP" sz="800" dirty="0"/>
              <a:t>&lt;</a:t>
            </a:r>
            <a:r>
              <a:rPr lang="en-US" altLang="ja-JP" sz="800" dirty="0" err="1"/>
              <a:t>h:head</a:t>
            </a:r>
            <a:r>
              <a:rPr lang="en-US" altLang="ja-JP" sz="800" dirty="0"/>
              <a:t>&gt;</a:t>
            </a:r>
          </a:p>
          <a:p>
            <a:pPr marL="0" indent="0">
              <a:buNone/>
            </a:pPr>
            <a:r>
              <a:rPr lang="en-US" altLang="ja-JP" sz="800" dirty="0"/>
              <a:t>    &lt;link </a:t>
            </a:r>
            <a:r>
              <a:rPr lang="en-US" altLang="ja-JP" sz="800" dirty="0" err="1"/>
              <a:t>rel</a:t>
            </a:r>
            <a:r>
              <a:rPr lang="en-US" altLang="ja-JP" sz="800" dirty="0"/>
              <a:t>="stylesheet"</a:t>
            </a:r>
          </a:p>
          <a:p>
            <a:pPr marL="0" indent="0">
              <a:buNone/>
            </a:pPr>
            <a:r>
              <a:rPr lang="en-US" altLang="ja-JP" sz="800" dirty="0"/>
              <a:t>        </a:t>
            </a:r>
            <a:r>
              <a:rPr lang="en-US" altLang="ja-JP" sz="800" dirty="0" err="1"/>
              <a:t>href</a:t>
            </a:r>
            <a:r>
              <a:rPr lang="en-US" altLang="ja-JP" sz="800" dirty="0"/>
              <a:t>="https://maxcdn.bootstrapcdn.com/bootstrap/3.3.6/</a:t>
            </a:r>
            <a:r>
              <a:rPr lang="en-US" altLang="ja-JP" sz="800" dirty="0" err="1"/>
              <a:t>css</a:t>
            </a:r>
            <a:r>
              <a:rPr lang="en-US" altLang="ja-JP" sz="800" dirty="0"/>
              <a:t>/bootstrap.min.css"</a:t>
            </a:r>
          </a:p>
          <a:p>
            <a:pPr marL="0" indent="0">
              <a:buNone/>
            </a:pPr>
            <a:r>
              <a:rPr lang="en-US" altLang="ja-JP" sz="800" dirty="0"/>
              <a:t>        integrity="sha384-1q8mTJOASx8j1Au+a5WDVnPi2lkFfwwEAa8hDDdjZlpLegxhjVME1fgjWPGmkzs7"</a:t>
            </a:r>
          </a:p>
          <a:p>
            <a:pPr marL="0" indent="0">
              <a:buNone/>
            </a:pPr>
            <a:r>
              <a:rPr lang="en-US" altLang="ja-JP" sz="800" dirty="0"/>
              <a:t>        </a:t>
            </a:r>
            <a:r>
              <a:rPr lang="en-US" altLang="ja-JP" sz="800" dirty="0" err="1"/>
              <a:t>crossorigin</a:t>
            </a:r>
            <a:r>
              <a:rPr lang="en-US" altLang="ja-JP" sz="800" dirty="0"/>
              <a:t>="anonymous" /&gt;</a:t>
            </a:r>
          </a:p>
          <a:p>
            <a:pPr marL="0" indent="0">
              <a:buNone/>
            </a:pPr>
            <a:r>
              <a:rPr lang="en-US" altLang="ja-JP" sz="800" dirty="0"/>
              <a:t>&lt;/</a:t>
            </a:r>
            <a:r>
              <a:rPr lang="en-US" altLang="ja-JP" sz="800" dirty="0" err="1"/>
              <a:t>h:head</a:t>
            </a:r>
            <a:r>
              <a:rPr lang="en-US" altLang="ja-JP" sz="800" dirty="0"/>
              <a:t>&gt;</a:t>
            </a:r>
          </a:p>
          <a:p>
            <a:pPr marL="0" indent="0">
              <a:buNone/>
            </a:pPr>
            <a:r>
              <a:rPr lang="en-US" altLang="ja-JP" sz="800" dirty="0"/>
              <a:t>&lt;</a:t>
            </a:r>
            <a:r>
              <a:rPr lang="en-US" altLang="ja-JP" sz="800" dirty="0" err="1"/>
              <a:t>h:body</a:t>
            </a:r>
            <a:r>
              <a:rPr lang="en-US" altLang="ja-JP" sz="800" dirty="0"/>
              <a:t>&gt;</a:t>
            </a:r>
          </a:p>
          <a:p>
            <a:pPr marL="0" indent="0">
              <a:buNone/>
            </a:pPr>
            <a:r>
              <a:rPr lang="en-US" altLang="ja-JP" sz="800" dirty="0"/>
              <a:t>    &lt;h1&gt;</a:t>
            </a:r>
          </a:p>
          <a:p>
            <a:pPr marL="0" indent="0">
              <a:buNone/>
            </a:pPr>
            <a:r>
              <a:rPr lang="en-US" altLang="ja-JP" sz="800" dirty="0"/>
              <a:t>        &lt;a </a:t>
            </a:r>
            <a:r>
              <a:rPr lang="en-US" altLang="ja-JP" sz="800" dirty="0" err="1"/>
              <a:t>href</a:t>
            </a:r>
            <a:r>
              <a:rPr lang="en-US" altLang="ja-JP" sz="800" dirty="0"/>
              <a:t>="/</a:t>
            </a:r>
            <a:r>
              <a:rPr lang="en-US" altLang="ja-JP" sz="800" dirty="0" err="1"/>
              <a:t>hello.xhtml</a:t>
            </a:r>
            <a:r>
              <a:rPr lang="en-US" altLang="ja-JP" sz="800" dirty="0"/>
              <a:t>"&gt;&lt;</a:t>
            </a:r>
            <a:r>
              <a:rPr lang="en-US" altLang="ja-JP" sz="800" dirty="0" err="1"/>
              <a:t>h:outputText</a:t>
            </a:r>
            <a:r>
              <a:rPr lang="en-US" altLang="ja-JP" sz="800" dirty="0"/>
              <a:t> value="#{</a:t>
            </a:r>
            <a:r>
              <a:rPr lang="en-US" altLang="ja-JP" sz="800" dirty="0" err="1"/>
              <a:t>helloBean.message</a:t>
            </a:r>
            <a:r>
              <a:rPr lang="en-US" altLang="ja-JP" sz="800" dirty="0"/>
              <a:t>}" /&gt;&lt;/a&gt;</a:t>
            </a:r>
          </a:p>
          <a:p>
            <a:pPr marL="0" indent="0">
              <a:buNone/>
            </a:pPr>
            <a:r>
              <a:rPr lang="en-US" altLang="ja-JP" sz="800" dirty="0"/>
              <a:t>    &lt;/h1&gt;</a:t>
            </a:r>
          </a:p>
          <a:p>
            <a:pPr marL="0" indent="0">
              <a:buNone/>
            </a:pPr>
            <a:r>
              <a:rPr lang="en-US" altLang="ja-JP" sz="800" dirty="0"/>
              <a:t>    &lt;</a:t>
            </a:r>
            <a:r>
              <a:rPr lang="en-US" altLang="ja-JP" sz="800" dirty="0" err="1"/>
              <a:t>h:form</a:t>
            </a:r>
            <a:r>
              <a:rPr lang="en-US" altLang="ja-JP" sz="800" dirty="0"/>
              <a:t>&gt;</a:t>
            </a:r>
          </a:p>
          <a:p>
            <a:pPr marL="0" indent="0">
              <a:buNone/>
            </a:pPr>
            <a:r>
              <a:rPr lang="en-US" altLang="ja-JP" sz="800" dirty="0"/>
              <a:t>        &lt;</a:t>
            </a:r>
            <a:r>
              <a:rPr lang="en-US" altLang="ja-JP" sz="800" dirty="0" err="1"/>
              <a:t>h:commandButton</a:t>
            </a:r>
            <a:r>
              <a:rPr lang="en-US" altLang="ja-JP" sz="800" dirty="0"/>
              <a:t> class="</a:t>
            </a:r>
            <a:r>
              <a:rPr lang="en-US" altLang="ja-JP" sz="800" dirty="0" err="1"/>
              <a:t>btn</a:t>
            </a:r>
            <a:r>
              <a:rPr lang="en-US" altLang="ja-JP" sz="800" dirty="0"/>
              <a:t> </a:t>
            </a:r>
            <a:r>
              <a:rPr lang="en-US" altLang="ja-JP" sz="800" dirty="0" err="1"/>
              <a:t>btn</a:t>
            </a:r>
            <a:r>
              <a:rPr lang="en-US" altLang="ja-JP" sz="800" dirty="0"/>
              <a:t>-primary </a:t>
            </a:r>
            <a:r>
              <a:rPr lang="en-US" altLang="ja-JP" sz="800" dirty="0" err="1"/>
              <a:t>btn-lg</a:t>
            </a:r>
            <a:r>
              <a:rPr lang="en-US" altLang="ja-JP" sz="800" dirty="0"/>
              <a:t> </a:t>
            </a:r>
            <a:r>
              <a:rPr lang="en-US" altLang="ja-JP" sz="800" dirty="0" err="1"/>
              <a:t>btn</a:t>
            </a:r>
            <a:r>
              <a:rPr lang="en-US" altLang="ja-JP" sz="800" dirty="0"/>
              <a:t>-block"</a:t>
            </a:r>
          </a:p>
          <a:p>
            <a:pPr marL="0" indent="0">
              <a:buNone/>
            </a:pPr>
            <a:r>
              <a:rPr lang="en-US" altLang="ja-JP" sz="800" dirty="0"/>
              <a:t>            id="</a:t>
            </a:r>
            <a:r>
              <a:rPr lang="en-US" altLang="ja-JP" sz="800" dirty="0" err="1"/>
              <a:t>buttonId</a:t>
            </a:r>
            <a:r>
              <a:rPr lang="en-US" altLang="ja-JP" sz="800" dirty="0"/>
              <a:t>" value="</a:t>
            </a:r>
            <a:r>
              <a:rPr lang="ja-JP" altLang="en-US" sz="800" dirty="0"/>
              <a:t>メッセージ更新</a:t>
            </a:r>
            <a:r>
              <a:rPr lang="en-US" altLang="ja-JP" sz="800" dirty="0"/>
              <a:t>" </a:t>
            </a:r>
            <a:r>
              <a:rPr lang="en-US" altLang="ja-JP" sz="800" dirty="0" err="1"/>
              <a:t>actionListener</a:t>
            </a:r>
            <a:r>
              <a:rPr lang="en-US" altLang="ja-JP" sz="800" dirty="0"/>
              <a:t>="#{</a:t>
            </a:r>
            <a:r>
              <a:rPr lang="en-US" altLang="ja-JP" sz="800" dirty="0" err="1"/>
              <a:t>helloBean.action</a:t>
            </a:r>
            <a:r>
              <a:rPr lang="en-US" altLang="ja-JP" sz="800" dirty="0"/>
              <a:t>}" /&gt;</a:t>
            </a:r>
          </a:p>
          <a:p>
            <a:pPr marL="0" indent="0">
              <a:buNone/>
            </a:pPr>
            <a:r>
              <a:rPr lang="en-US" altLang="ja-JP" sz="800" dirty="0"/>
              <a:t>    &lt;/</a:t>
            </a:r>
            <a:r>
              <a:rPr lang="en-US" altLang="ja-JP" sz="800" dirty="0" err="1"/>
              <a:t>h:form</a:t>
            </a:r>
            <a:r>
              <a:rPr lang="en-US" altLang="ja-JP" sz="800" dirty="0"/>
              <a:t>&gt;</a:t>
            </a:r>
          </a:p>
          <a:p>
            <a:pPr marL="0" indent="0">
              <a:buNone/>
            </a:pPr>
            <a:r>
              <a:rPr lang="en-US" altLang="ja-JP" sz="800" dirty="0"/>
              <a:t>&lt;/</a:t>
            </a:r>
            <a:r>
              <a:rPr lang="en-US" altLang="ja-JP" sz="800" dirty="0" err="1"/>
              <a:t>h:body</a:t>
            </a:r>
            <a:r>
              <a:rPr lang="en-US" altLang="ja-JP" sz="800" dirty="0"/>
              <a:t>&gt;</a:t>
            </a:r>
          </a:p>
          <a:p>
            <a:pPr marL="0" indent="0">
              <a:buNone/>
            </a:pPr>
            <a:r>
              <a:rPr lang="en-US" altLang="ja-JP" sz="800" dirty="0"/>
              <a:t>&lt;/html&gt;</a:t>
            </a:r>
          </a:p>
        </p:txBody>
      </p:sp>
    </p:spTree>
    <p:extLst>
      <p:ext uri="{BB962C8B-B14F-4D97-AF65-F5344CB8AC3E}">
        <p14:creationId xmlns:p14="http://schemas.microsoft.com/office/powerpoint/2010/main" val="21060483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smtClean="0"/>
              <a:t>pom.xml</a:t>
            </a:r>
            <a:endParaRPr lang="en-US" altLang="ja-JP" dirty="0"/>
          </a:p>
        </p:txBody>
      </p:sp>
      <p:sp>
        <p:nvSpPr>
          <p:cNvPr id="3" name="Content Placeholder 2"/>
          <p:cNvSpPr>
            <a:spLocks noGrp="1"/>
          </p:cNvSpPr>
          <p:nvPr>
            <p:ph idx="1"/>
          </p:nvPr>
        </p:nvSpPr>
        <p:spPr>
          <a:xfrm>
            <a:off x="143263" y="1341439"/>
            <a:ext cx="4737729" cy="5111897"/>
          </a:xfrm>
          <a:ln>
            <a:solidFill>
              <a:schemeClr val="accent1"/>
            </a:solidFill>
          </a:ln>
        </p:spPr>
        <p:txBody>
          <a:bodyPr/>
          <a:lstStyle/>
          <a:p>
            <a:pPr marL="0" indent="0">
              <a:buNone/>
            </a:pPr>
            <a:r>
              <a:rPr lang="en-US" altLang="ja-JP" sz="600" dirty="0"/>
              <a:t>&lt;?xml version="1.0" encoding="UTF-8"?&gt;</a:t>
            </a:r>
          </a:p>
          <a:p>
            <a:pPr marL="0" indent="0">
              <a:buNone/>
            </a:pPr>
            <a:r>
              <a:rPr lang="en-US" altLang="ja-JP" sz="600" dirty="0"/>
              <a:t>&lt;project </a:t>
            </a:r>
            <a:r>
              <a:rPr lang="en-US" altLang="ja-JP" sz="600" dirty="0" err="1"/>
              <a:t>xmlns</a:t>
            </a:r>
            <a:r>
              <a:rPr lang="en-US" altLang="ja-JP" sz="600" dirty="0"/>
              <a:t>="http://maven.apache.org/POM/4.0.0" </a:t>
            </a:r>
            <a:r>
              <a:rPr lang="en-US" altLang="ja-JP" sz="600" dirty="0" err="1"/>
              <a:t>xmlns:xsi</a:t>
            </a:r>
            <a:r>
              <a:rPr lang="en-US" altLang="ja-JP" sz="600" dirty="0"/>
              <a:t>="http://www.w3.org/2001/XMLSchema-instance"</a:t>
            </a:r>
          </a:p>
          <a:p>
            <a:pPr marL="0" indent="0">
              <a:buNone/>
            </a:pPr>
            <a:r>
              <a:rPr lang="en-US" altLang="ja-JP" sz="600" dirty="0"/>
              <a:t>    </a:t>
            </a:r>
            <a:r>
              <a:rPr lang="en-US" altLang="ja-JP" sz="600" dirty="0" err="1"/>
              <a:t>xsi:schemaLocation</a:t>
            </a:r>
            <a:r>
              <a:rPr lang="en-US" altLang="ja-JP" sz="600" dirty="0"/>
              <a:t>="http://maven.apache.org/POM/4.0.0 http://maven.apache.org/xsd/maven-4.0.0.xsd"&gt;</a:t>
            </a:r>
          </a:p>
          <a:p>
            <a:pPr marL="0" indent="0">
              <a:buNone/>
            </a:pPr>
            <a:r>
              <a:rPr lang="en-US" altLang="ja-JP" sz="600" dirty="0"/>
              <a:t>    &lt;</a:t>
            </a:r>
            <a:r>
              <a:rPr lang="en-US" altLang="ja-JP" sz="600" dirty="0" err="1"/>
              <a:t>modelVersion</a:t>
            </a:r>
            <a:r>
              <a:rPr lang="en-US" altLang="ja-JP" sz="600" dirty="0"/>
              <a:t>&gt;4.0.0&lt;/</a:t>
            </a:r>
            <a:r>
              <a:rPr lang="en-US" altLang="ja-JP" sz="600" dirty="0" err="1"/>
              <a:t>modelVersion</a:t>
            </a:r>
            <a:r>
              <a:rPr lang="en-US" altLang="ja-JP" sz="600" dirty="0"/>
              <a:t>&gt;</a:t>
            </a:r>
          </a:p>
          <a:p>
            <a:pPr marL="0" indent="0">
              <a:buNone/>
            </a:pPr>
            <a:endParaRPr lang="en-US" altLang="ja-JP" sz="600" dirty="0"/>
          </a:p>
          <a:p>
            <a:pPr marL="0" indent="0">
              <a:buNone/>
            </a:pPr>
            <a:r>
              <a:rPr lang="en-US" altLang="ja-JP" sz="600" dirty="0"/>
              <a:t>    &lt;parent&gt;</a:t>
            </a:r>
          </a:p>
          <a:p>
            <a:pPr marL="0" indent="0">
              <a:buNone/>
            </a:pPr>
            <a:r>
              <a:rPr lang="en-US" altLang="ja-JP" sz="600" dirty="0"/>
              <a:t>        &lt;</a:t>
            </a:r>
            <a:r>
              <a:rPr lang="en-US" altLang="ja-JP" sz="600" dirty="0" err="1"/>
              <a:t>groupId</a:t>
            </a:r>
            <a:r>
              <a:rPr lang="en-US" altLang="ja-JP" sz="600" dirty="0"/>
              <a:t>&gt;</a:t>
            </a:r>
            <a:r>
              <a:rPr lang="en-US" altLang="ja-JP" sz="600" dirty="0" err="1"/>
              <a:t>net.wasdev.maven.parent</a:t>
            </a:r>
            <a:r>
              <a:rPr lang="en-US" altLang="ja-JP" sz="600" dirty="0"/>
              <a:t>&lt;/</a:t>
            </a:r>
            <a:r>
              <a:rPr lang="en-US" altLang="ja-JP" sz="600" dirty="0" err="1"/>
              <a:t>groupId</a:t>
            </a:r>
            <a:r>
              <a:rPr lang="en-US" altLang="ja-JP" sz="600" dirty="0"/>
              <a:t>&gt;</a:t>
            </a:r>
          </a:p>
          <a:p>
            <a:pPr marL="0" indent="0">
              <a:buNone/>
            </a:pPr>
            <a:r>
              <a:rPr lang="en-US" altLang="ja-JP" sz="600" dirty="0"/>
              <a:t>        &lt;</a:t>
            </a:r>
            <a:r>
              <a:rPr lang="en-US" altLang="ja-JP" sz="600" dirty="0" err="1"/>
              <a:t>artifactId</a:t>
            </a:r>
            <a:r>
              <a:rPr lang="en-US" altLang="ja-JP" sz="600" dirty="0"/>
              <a:t>&gt;java7-parent&lt;/</a:t>
            </a:r>
            <a:r>
              <a:rPr lang="en-US" altLang="ja-JP" sz="600" dirty="0" err="1"/>
              <a:t>artifactId</a:t>
            </a:r>
            <a:r>
              <a:rPr lang="en-US" altLang="ja-JP" sz="600" dirty="0"/>
              <a:t>&gt;</a:t>
            </a:r>
          </a:p>
          <a:p>
            <a:pPr marL="0" indent="0">
              <a:buNone/>
            </a:pPr>
            <a:r>
              <a:rPr lang="en-US" altLang="ja-JP" sz="600" dirty="0"/>
              <a:t>        &lt;version&gt;1.4&lt;/version&gt;</a:t>
            </a:r>
          </a:p>
          <a:p>
            <a:pPr marL="0" indent="0">
              <a:buNone/>
            </a:pPr>
            <a:r>
              <a:rPr lang="en-US" altLang="ja-JP" sz="600" dirty="0"/>
              <a:t>        &lt;</a:t>
            </a:r>
            <a:r>
              <a:rPr lang="en-US" altLang="ja-JP" sz="600" dirty="0" err="1"/>
              <a:t>relativePath</a:t>
            </a:r>
            <a:r>
              <a:rPr lang="en-US" altLang="ja-JP" sz="600" dirty="0"/>
              <a:t>&gt;&lt;/</a:t>
            </a:r>
            <a:r>
              <a:rPr lang="en-US" altLang="ja-JP" sz="600" dirty="0" err="1"/>
              <a:t>relativePath</a:t>
            </a:r>
            <a:r>
              <a:rPr lang="en-US" altLang="ja-JP" sz="600" dirty="0"/>
              <a:t>&gt;</a:t>
            </a:r>
          </a:p>
          <a:p>
            <a:pPr marL="0" indent="0">
              <a:buNone/>
            </a:pPr>
            <a:r>
              <a:rPr lang="en-US" altLang="ja-JP" sz="600" dirty="0"/>
              <a:t>    &lt;/parent&gt;</a:t>
            </a:r>
          </a:p>
          <a:p>
            <a:pPr marL="0" indent="0">
              <a:buNone/>
            </a:pPr>
            <a:endParaRPr lang="en-US" altLang="ja-JP" sz="600" dirty="0"/>
          </a:p>
          <a:p>
            <a:pPr marL="0" indent="0">
              <a:buNone/>
            </a:pPr>
            <a:r>
              <a:rPr lang="en-US" altLang="ja-JP" sz="600" dirty="0"/>
              <a:t>    &lt;</a:t>
            </a:r>
            <a:r>
              <a:rPr lang="en-US" altLang="ja-JP" sz="600" dirty="0" err="1"/>
              <a:t>groupId</a:t>
            </a:r>
            <a:r>
              <a:rPr lang="en-US" altLang="ja-JP" sz="600" dirty="0"/>
              <a:t>&gt;</a:t>
            </a:r>
            <a:r>
              <a:rPr lang="en-US" altLang="ja-JP" sz="600" dirty="0" err="1"/>
              <a:t>net.wasdev.wlp.sample</a:t>
            </a:r>
            <a:r>
              <a:rPr lang="en-US" altLang="ja-JP" sz="600" dirty="0"/>
              <a:t>&lt;/</a:t>
            </a:r>
            <a:r>
              <a:rPr lang="en-US" altLang="ja-JP" sz="600" dirty="0" err="1"/>
              <a:t>groupId</a:t>
            </a:r>
            <a:r>
              <a:rPr lang="en-US" altLang="ja-JP" sz="600" dirty="0"/>
              <a:t>&gt;</a:t>
            </a:r>
          </a:p>
          <a:p>
            <a:pPr marL="0" indent="0">
              <a:buNone/>
            </a:pPr>
            <a:r>
              <a:rPr lang="en-US" altLang="ja-JP" sz="600" dirty="0"/>
              <a:t>    &lt;</a:t>
            </a:r>
            <a:r>
              <a:rPr lang="en-US" altLang="ja-JP" sz="600" dirty="0" err="1"/>
              <a:t>artifactId</a:t>
            </a:r>
            <a:r>
              <a:rPr lang="en-US" altLang="ja-JP" sz="600" dirty="0"/>
              <a:t>&gt;</a:t>
            </a:r>
            <a:r>
              <a:rPr lang="en-US" altLang="ja-JP" sz="600" dirty="0" err="1"/>
              <a:t>JavaHelloWorldApp</a:t>
            </a:r>
            <a:r>
              <a:rPr lang="en-US" altLang="ja-JP" sz="600" dirty="0"/>
              <a:t>&lt;/</a:t>
            </a:r>
            <a:r>
              <a:rPr lang="en-US" altLang="ja-JP" sz="600" dirty="0" err="1"/>
              <a:t>artifactId</a:t>
            </a:r>
            <a:r>
              <a:rPr lang="en-US" altLang="ja-JP" sz="600" dirty="0"/>
              <a:t>&gt;</a:t>
            </a:r>
          </a:p>
          <a:p>
            <a:pPr marL="0" indent="0">
              <a:buNone/>
            </a:pPr>
            <a:r>
              <a:rPr lang="en-US" altLang="ja-JP" sz="600" dirty="0"/>
              <a:t>    &lt;version&gt;1.0-SNAPSHOT&lt;/version&gt;</a:t>
            </a:r>
          </a:p>
          <a:p>
            <a:pPr marL="0" indent="0">
              <a:buNone/>
            </a:pPr>
            <a:r>
              <a:rPr lang="en-US" altLang="ja-JP" sz="600" dirty="0"/>
              <a:t>    &lt;packaging&gt;war&lt;/packaging&gt;</a:t>
            </a:r>
          </a:p>
          <a:p>
            <a:pPr marL="0" indent="0">
              <a:buNone/>
            </a:pPr>
            <a:endParaRPr lang="en-US" altLang="ja-JP" sz="600" dirty="0"/>
          </a:p>
          <a:p>
            <a:pPr marL="0" indent="0">
              <a:buNone/>
            </a:pPr>
            <a:r>
              <a:rPr lang="en-US" altLang="ja-JP" sz="600" dirty="0"/>
              <a:t>    &lt;name&gt;Liberty Profile Sample - Servlet&lt;/name&gt;</a:t>
            </a:r>
          </a:p>
          <a:p>
            <a:pPr marL="0" indent="0">
              <a:buNone/>
            </a:pPr>
            <a:r>
              <a:rPr lang="en-US" altLang="ja-JP" sz="600" dirty="0"/>
              <a:t>    &lt;</a:t>
            </a:r>
            <a:r>
              <a:rPr lang="en-US" altLang="ja-JP" sz="600" dirty="0" err="1"/>
              <a:t>url</a:t>
            </a:r>
            <a:r>
              <a:rPr lang="en-US" altLang="ja-JP" sz="600" dirty="0"/>
              <a:t>&gt;https://wasdev.github.io&lt;/url&gt;</a:t>
            </a:r>
          </a:p>
          <a:p>
            <a:pPr marL="0" indent="0">
              <a:buNone/>
            </a:pPr>
            <a:endParaRPr lang="en-US" altLang="ja-JP" sz="600" dirty="0"/>
          </a:p>
          <a:p>
            <a:pPr marL="0" indent="0">
              <a:buNone/>
            </a:pPr>
            <a:r>
              <a:rPr lang="en-US" altLang="ja-JP" sz="600" dirty="0"/>
              <a:t>    &lt;licenses&gt;</a:t>
            </a:r>
          </a:p>
          <a:p>
            <a:pPr marL="0" indent="0">
              <a:buNone/>
            </a:pPr>
            <a:r>
              <a:rPr lang="en-US" altLang="ja-JP" sz="600" dirty="0"/>
              <a:t>        &lt;license&gt;</a:t>
            </a:r>
          </a:p>
          <a:p>
            <a:pPr marL="0" indent="0">
              <a:buNone/>
            </a:pPr>
            <a:r>
              <a:rPr lang="en-US" altLang="ja-JP" sz="600" dirty="0"/>
              <a:t>            &lt;name&gt;The Apache Software License, Version 2.0&lt;/name&gt;</a:t>
            </a:r>
          </a:p>
          <a:p>
            <a:pPr marL="0" indent="0">
              <a:buNone/>
            </a:pPr>
            <a:r>
              <a:rPr lang="en-US" altLang="ja-JP" sz="600" dirty="0"/>
              <a:t>            &lt;</a:t>
            </a:r>
            <a:r>
              <a:rPr lang="en-US" altLang="ja-JP" sz="600" dirty="0" err="1"/>
              <a:t>url</a:t>
            </a:r>
            <a:r>
              <a:rPr lang="en-US" altLang="ja-JP" sz="600" dirty="0"/>
              <a:t>&gt;https://raw.github.com/WASdev/sample.servlet/master/LICENSE&lt;/url&gt;</a:t>
            </a:r>
          </a:p>
          <a:p>
            <a:pPr marL="0" indent="0">
              <a:buNone/>
            </a:pPr>
            <a:r>
              <a:rPr lang="en-US" altLang="ja-JP" sz="600" dirty="0"/>
              <a:t>            &lt;distribution&gt;repo&lt;/distribution&gt;</a:t>
            </a:r>
          </a:p>
          <a:p>
            <a:pPr marL="0" indent="0">
              <a:buNone/>
            </a:pPr>
            <a:r>
              <a:rPr lang="en-US" altLang="ja-JP" sz="600" dirty="0"/>
              <a:t>        &lt;/license&gt;</a:t>
            </a:r>
          </a:p>
          <a:p>
            <a:pPr marL="0" indent="0">
              <a:buNone/>
            </a:pPr>
            <a:r>
              <a:rPr lang="en-US" altLang="ja-JP" sz="600" dirty="0"/>
              <a:t>    &lt;/licenses&gt;</a:t>
            </a:r>
          </a:p>
          <a:p>
            <a:pPr marL="0" indent="0">
              <a:buNone/>
            </a:pPr>
            <a:endParaRPr lang="en-US" altLang="ja-JP" sz="600" dirty="0"/>
          </a:p>
          <a:p>
            <a:pPr marL="0" indent="0">
              <a:buNone/>
            </a:pPr>
            <a:r>
              <a:rPr lang="en-US" altLang="ja-JP" sz="600" dirty="0">
                <a:solidFill>
                  <a:srgbClr val="FF0000"/>
                </a:solidFill>
              </a:rPr>
              <a:t>    &lt;repositories&gt;</a:t>
            </a:r>
          </a:p>
          <a:p>
            <a:pPr marL="0" indent="0">
              <a:buNone/>
            </a:pPr>
            <a:r>
              <a:rPr lang="en-US" altLang="ja-JP" sz="600" dirty="0">
                <a:solidFill>
                  <a:srgbClr val="FF0000"/>
                </a:solidFill>
              </a:rPr>
              <a:t>        &lt;repository&gt;</a:t>
            </a:r>
          </a:p>
          <a:p>
            <a:pPr marL="0" indent="0">
              <a:buNone/>
            </a:pPr>
            <a:r>
              <a:rPr lang="en-US" altLang="ja-JP" sz="600" dirty="0">
                <a:solidFill>
                  <a:srgbClr val="FF0000"/>
                </a:solidFill>
              </a:rPr>
              <a:t>            &lt;id&gt;Liberty&lt;/id&gt;</a:t>
            </a:r>
          </a:p>
          <a:p>
            <a:pPr marL="0" indent="0">
              <a:buNone/>
            </a:pPr>
            <a:r>
              <a:rPr lang="en-US" altLang="ja-JP" sz="600" dirty="0">
                <a:solidFill>
                  <a:srgbClr val="FF0000"/>
                </a:solidFill>
              </a:rPr>
              <a:t>            &lt;name&gt;Liberty Repository&lt;/name&gt;</a:t>
            </a:r>
          </a:p>
          <a:p>
            <a:pPr marL="0" indent="0">
              <a:buNone/>
            </a:pPr>
            <a:r>
              <a:rPr lang="en-US" altLang="ja-JP" sz="600" dirty="0">
                <a:solidFill>
                  <a:srgbClr val="FF0000"/>
                </a:solidFill>
              </a:rPr>
              <a:t>            &lt;</a:t>
            </a:r>
            <a:r>
              <a:rPr lang="en-US" altLang="ja-JP" sz="600" dirty="0" err="1">
                <a:solidFill>
                  <a:srgbClr val="FF0000"/>
                </a:solidFill>
              </a:rPr>
              <a:t>url</a:t>
            </a:r>
            <a:r>
              <a:rPr lang="en-US" altLang="ja-JP" sz="600" dirty="0">
                <a:solidFill>
                  <a:srgbClr val="FF0000"/>
                </a:solidFill>
              </a:rPr>
              <a:t>&gt;http://public.dhe.ibm.com/ibmdl/export/pub/software/websphere/wasdev/maven/repository/&lt;/url&gt;</a:t>
            </a:r>
          </a:p>
          <a:p>
            <a:pPr marL="0" indent="0">
              <a:buNone/>
            </a:pPr>
            <a:r>
              <a:rPr lang="en-US" altLang="ja-JP" sz="600" dirty="0">
                <a:solidFill>
                  <a:srgbClr val="FF0000"/>
                </a:solidFill>
              </a:rPr>
              <a:t>        &lt;/repository&gt;</a:t>
            </a:r>
          </a:p>
          <a:p>
            <a:pPr marL="0" indent="0">
              <a:buNone/>
            </a:pPr>
            <a:r>
              <a:rPr lang="en-US" altLang="ja-JP" sz="600" dirty="0">
                <a:solidFill>
                  <a:srgbClr val="FF0000"/>
                </a:solidFill>
              </a:rPr>
              <a:t>    &lt;/repositories&gt;</a:t>
            </a:r>
          </a:p>
          <a:p>
            <a:pPr marL="0" indent="0">
              <a:buNone/>
            </a:pPr>
            <a:endParaRPr lang="en-US" altLang="ja-JP" sz="600" dirty="0"/>
          </a:p>
          <a:p>
            <a:pPr marL="0" indent="0">
              <a:buNone/>
            </a:pPr>
            <a:r>
              <a:rPr lang="en-US" altLang="ja-JP" sz="600" dirty="0">
                <a:solidFill>
                  <a:srgbClr val="FF0000"/>
                </a:solidFill>
              </a:rPr>
              <a:t>    &lt;</a:t>
            </a:r>
            <a:r>
              <a:rPr lang="en-US" altLang="ja-JP" sz="600" dirty="0" err="1">
                <a:solidFill>
                  <a:srgbClr val="FF0000"/>
                </a:solidFill>
              </a:rPr>
              <a:t>dependencyManagement</a:t>
            </a:r>
            <a:r>
              <a:rPr lang="en-US" altLang="ja-JP" sz="600" dirty="0">
                <a:solidFill>
                  <a:srgbClr val="FF0000"/>
                </a:solidFill>
              </a:rPr>
              <a:t>&gt;</a:t>
            </a:r>
          </a:p>
          <a:p>
            <a:pPr marL="0" indent="0">
              <a:buNone/>
            </a:pPr>
            <a:r>
              <a:rPr lang="en-US" altLang="ja-JP" sz="600" dirty="0">
                <a:solidFill>
                  <a:srgbClr val="FF0000"/>
                </a:solidFill>
              </a:rPr>
              <a:t>        &lt;dependencies&gt;</a:t>
            </a:r>
          </a:p>
          <a:p>
            <a:pPr marL="0" indent="0">
              <a:buNone/>
            </a:pPr>
            <a:r>
              <a:rPr lang="en-US" altLang="ja-JP" sz="600" dirty="0">
                <a:solidFill>
                  <a:srgbClr val="FF0000"/>
                </a:solidFill>
              </a:rPr>
              <a:t>            &lt;dependency&gt;</a:t>
            </a:r>
          </a:p>
          <a:p>
            <a:pPr marL="0" indent="0">
              <a:buNone/>
            </a:pPr>
            <a:r>
              <a:rPr lang="en-US" altLang="ja-JP" sz="600" dirty="0">
                <a:solidFill>
                  <a:srgbClr val="FF0000"/>
                </a:solidFill>
              </a:rPr>
              <a:t>                &lt;</a:t>
            </a:r>
            <a:r>
              <a:rPr lang="en-US" altLang="ja-JP" sz="600" dirty="0" err="1">
                <a:solidFill>
                  <a:srgbClr val="FF0000"/>
                </a:solidFill>
              </a:rPr>
              <a:t>groupId</a:t>
            </a:r>
            <a:r>
              <a:rPr lang="en-US" altLang="ja-JP" sz="600" dirty="0">
                <a:solidFill>
                  <a:srgbClr val="FF0000"/>
                </a:solidFill>
              </a:rPr>
              <a:t>&gt;</a:t>
            </a:r>
            <a:r>
              <a:rPr lang="en-US" altLang="ja-JP" sz="600" dirty="0" err="1">
                <a:solidFill>
                  <a:srgbClr val="FF0000"/>
                </a:solidFill>
              </a:rPr>
              <a:t>com.ibm.tools.target</a:t>
            </a:r>
            <a:r>
              <a:rPr lang="en-US" altLang="ja-JP" sz="600" dirty="0">
                <a:solidFill>
                  <a:srgbClr val="FF0000"/>
                </a:solidFill>
              </a:rPr>
              <a:t>&lt;/</a:t>
            </a:r>
            <a:r>
              <a:rPr lang="en-US" altLang="ja-JP" sz="600" dirty="0" err="1">
                <a:solidFill>
                  <a:srgbClr val="FF0000"/>
                </a:solidFill>
              </a:rPr>
              <a:t>groupId</a:t>
            </a:r>
            <a:r>
              <a:rPr lang="en-US" altLang="ja-JP" sz="600" dirty="0">
                <a:solidFill>
                  <a:srgbClr val="FF0000"/>
                </a:solidFill>
              </a:rPr>
              <a:t>&gt;</a:t>
            </a:r>
          </a:p>
          <a:p>
            <a:pPr marL="0" indent="0">
              <a:buNone/>
            </a:pPr>
            <a:r>
              <a:rPr lang="en-US" altLang="ja-JP" sz="600" dirty="0">
                <a:solidFill>
                  <a:srgbClr val="FF0000"/>
                </a:solidFill>
              </a:rPr>
              <a:t>                &lt;</a:t>
            </a:r>
            <a:r>
              <a:rPr lang="en-US" altLang="ja-JP" sz="600" dirty="0" err="1">
                <a:solidFill>
                  <a:srgbClr val="FF0000"/>
                </a:solidFill>
              </a:rPr>
              <a:t>artifactId</a:t>
            </a:r>
            <a:r>
              <a:rPr lang="en-US" altLang="ja-JP" sz="600" dirty="0">
                <a:solidFill>
                  <a:srgbClr val="FF0000"/>
                </a:solidFill>
              </a:rPr>
              <a:t>&gt;was-liberty&lt;/</a:t>
            </a:r>
            <a:r>
              <a:rPr lang="en-US" altLang="ja-JP" sz="600" dirty="0" err="1">
                <a:solidFill>
                  <a:srgbClr val="FF0000"/>
                </a:solidFill>
              </a:rPr>
              <a:t>artifactId</a:t>
            </a:r>
            <a:r>
              <a:rPr lang="en-US" altLang="ja-JP" sz="600" dirty="0">
                <a:solidFill>
                  <a:srgbClr val="FF0000"/>
                </a:solidFill>
              </a:rPr>
              <a:t>&gt;</a:t>
            </a:r>
          </a:p>
          <a:p>
            <a:pPr marL="0" indent="0">
              <a:buNone/>
            </a:pPr>
            <a:r>
              <a:rPr lang="en-US" altLang="ja-JP" sz="600" dirty="0">
                <a:solidFill>
                  <a:srgbClr val="FF0000"/>
                </a:solidFill>
              </a:rPr>
              <a:t>                &lt;version&gt;8.5.x.6&lt;/version&gt;</a:t>
            </a:r>
          </a:p>
          <a:p>
            <a:pPr marL="0" indent="0">
              <a:buNone/>
            </a:pPr>
            <a:r>
              <a:rPr lang="en-US" altLang="ja-JP" sz="600" dirty="0">
                <a:solidFill>
                  <a:srgbClr val="FF0000"/>
                </a:solidFill>
              </a:rPr>
              <a:t>                &lt;type&gt;</a:t>
            </a:r>
            <a:r>
              <a:rPr lang="en-US" altLang="ja-JP" sz="600" dirty="0" err="1">
                <a:solidFill>
                  <a:srgbClr val="FF0000"/>
                </a:solidFill>
              </a:rPr>
              <a:t>pom</a:t>
            </a:r>
            <a:r>
              <a:rPr lang="en-US" altLang="ja-JP" sz="600" dirty="0">
                <a:solidFill>
                  <a:srgbClr val="FF0000"/>
                </a:solidFill>
              </a:rPr>
              <a:t>&lt;/type&gt;</a:t>
            </a:r>
          </a:p>
          <a:p>
            <a:pPr marL="0" indent="0">
              <a:buNone/>
            </a:pPr>
            <a:r>
              <a:rPr lang="en-US" altLang="ja-JP" sz="600" dirty="0">
                <a:solidFill>
                  <a:srgbClr val="FF0000"/>
                </a:solidFill>
              </a:rPr>
              <a:t>            &lt;/dependency&gt;</a:t>
            </a:r>
          </a:p>
          <a:p>
            <a:pPr marL="0" indent="0">
              <a:buNone/>
            </a:pPr>
            <a:r>
              <a:rPr lang="en-US" altLang="ja-JP" sz="600" dirty="0">
                <a:solidFill>
                  <a:srgbClr val="FF0000"/>
                </a:solidFill>
              </a:rPr>
              <a:t>        &lt;/dependencies&gt;</a:t>
            </a:r>
          </a:p>
          <a:p>
            <a:pPr marL="0" indent="0">
              <a:buNone/>
            </a:pPr>
            <a:r>
              <a:rPr lang="en-US" altLang="ja-JP" sz="600" dirty="0">
                <a:solidFill>
                  <a:srgbClr val="FF0000"/>
                </a:solidFill>
              </a:rPr>
              <a:t>    &lt;/</a:t>
            </a:r>
            <a:r>
              <a:rPr lang="en-US" altLang="ja-JP" sz="600" dirty="0" err="1">
                <a:solidFill>
                  <a:srgbClr val="FF0000"/>
                </a:solidFill>
              </a:rPr>
              <a:t>dependencyManagement</a:t>
            </a:r>
            <a:r>
              <a:rPr lang="en-US" altLang="ja-JP" sz="600" dirty="0">
                <a:solidFill>
                  <a:srgbClr val="FF0000"/>
                </a:solidFill>
              </a:rPr>
              <a:t>&gt;</a:t>
            </a:r>
          </a:p>
          <a:p>
            <a:pPr marL="0" indent="0">
              <a:buNone/>
            </a:pPr>
            <a:endParaRPr lang="en-US" altLang="ja-JP" sz="600" dirty="0"/>
          </a:p>
        </p:txBody>
      </p:sp>
      <p:sp>
        <p:nvSpPr>
          <p:cNvPr id="4" name="Content Placeholder 2"/>
          <p:cNvSpPr txBox="1">
            <a:spLocks/>
          </p:cNvSpPr>
          <p:nvPr/>
        </p:nvSpPr>
        <p:spPr bwMode="auto">
          <a:xfrm>
            <a:off x="5039807" y="1340768"/>
            <a:ext cx="4737729" cy="5112568"/>
          </a:xfrm>
          <a:prstGeom prst="rect">
            <a:avLst/>
          </a:prstGeom>
          <a:noFill/>
          <a:ln>
            <a:solidFill>
              <a:schemeClr val="accent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65113" indent="-265113" algn="l" rtl="0" eaLnBrk="1" fontAlgn="base" hangingPunct="1">
              <a:spcBef>
                <a:spcPct val="20000"/>
              </a:spcBef>
              <a:spcAft>
                <a:spcPct val="0"/>
              </a:spcAft>
              <a:buClr>
                <a:srgbClr val="00849E"/>
              </a:buClr>
              <a:buFont typeface="Wingdings" panose="05000000000000000000" pitchFamily="2" charset="2"/>
              <a:buChar char="q"/>
              <a:defRPr kumimoji="1" sz="2800" kern="1200">
                <a:solidFill>
                  <a:srgbClr val="3B4B54"/>
                </a:solidFill>
                <a:latin typeface="+mn-lt"/>
                <a:ea typeface="+mn-ea"/>
                <a:cs typeface="+mn-cs"/>
              </a:defRPr>
            </a:lvl1pPr>
            <a:lvl2pPr marL="715963" indent="-271463" algn="l" rtl="0" eaLnBrk="1" fontAlgn="base" hangingPunct="1">
              <a:spcBef>
                <a:spcPct val="20000"/>
              </a:spcBef>
              <a:spcAft>
                <a:spcPct val="0"/>
              </a:spcAft>
              <a:buClr>
                <a:srgbClr val="00849E"/>
              </a:buClr>
              <a:buFont typeface="Wingdings" panose="05000000000000000000" pitchFamily="2" charset="2"/>
              <a:buChar char="¦"/>
              <a:defRPr kumimoji="1" sz="2400" kern="1200">
                <a:solidFill>
                  <a:srgbClr val="3B4B54"/>
                </a:solidFill>
                <a:latin typeface="+mn-lt"/>
                <a:ea typeface="+mn-ea"/>
                <a:cs typeface="+mn-cs"/>
              </a:defRPr>
            </a:lvl2pPr>
            <a:lvl3pPr marL="1065213" indent="-169863" algn="l" rtl="0" eaLnBrk="1" fontAlgn="base" hangingPunct="1">
              <a:spcBef>
                <a:spcPct val="20000"/>
              </a:spcBef>
              <a:spcAft>
                <a:spcPct val="0"/>
              </a:spcAft>
              <a:buClr>
                <a:srgbClr val="00849E"/>
              </a:buClr>
              <a:buFont typeface="Wingdings" panose="05000000000000000000" pitchFamily="2" charset="2"/>
              <a:buChar char="n"/>
              <a:defRPr kumimoji="1" sz="2000" kern="1200">
                <a:solidFill>
                  <a:srgbClr val="3B4B54"/>
                </a:solidFill>
                <a:latin typeface="+mn-lt"/>
                <a:ea typeface="+mn-ea"/>
                <a:cs typeface="+mn-cs"/>
              </a:defRPr>
            </a:lvl3pPr>
            <a:lvl4pPr marL="1428750" indent="-184150" algn="l" rtl="0" eaLnBrk="1" fontAlgn="base" hangingPunct="1">
              <a:spcBef>
                <a:spcPct val="20000"/>
              </a:spcBef>
              <a:spcAft>
                <a:spcPct val="0"/>
              </a:spcAft>
              <a:buClr>
                <a:srgbClr val="00849E"/>
              </a:buClr>
              <a:buFont typeface="Wingdings" panose="05000000000000000000" pitchFamily="2" charset="2"/>
              <a:buChar char="l"/>
              <a:defRPr kumimoji="1" kern="1200">
                <a:solidFill>
                  <a:srgbClr val="3B4B54"/>
                </a:solidFill>
                <a:latin typeface="+mn-lt"/>
                <a:ea typeface="+mn-ea"/>
                <a:cs typeface="+mn-cs"/>
              </a:defRPr>
            </a:lvl4pPr>
            <a:lvl5pPr marL="1792288" indent="-184150" algn="l" rtl="0" eaLnBrk="1" fontAlgn="base" hangingPunct="1">
              <a:spcBef>
                <a:spcPct val="20000"/>
              </a:spcBef>
              <a:spcAft>
                <a:spcPct val="0"/>
              </a:spcAft>
              <a:buClr>
                <a:schemeClr val="bg2"/>
              </a:buClr>
              <a:buFont typeface="Wingdings" panose="05000000000000000000" pitchFamily="2" charset="2"/>
              <a:defRPr kumimoji="1" sz="1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a:t>
            </a:r>
            <a:r>
              <a:rPr lang="en-US" altLang="ja-JP" sz="600" b="0" dirty="0" smtClean="0">
                <a:solidFill>
                  <a:srgbClr val="FF0000"/>
                </a:solidFill>
                <a:latin typeface="IPA Pゴシック" panose="020B0500000000000000" pitchFamily="50" charset="-128"/>
                <a:ea typeface="IPA Pゴシック" panose="020B0500000000000000" pitchFamily="50" charset="-128"/>
              </a:rPr>
              <a:t>  &lt;</a:t>
            </a:r>
            <a:r>
              <a:rPr lang="en-US" altLang="ja-JP" sz="600" b="0" dirty="0">
                <a:solidFill>
                  <a:srgbClr val="FF0000"/>
                </a:solidFill>
                <a:latin typeface="IPA Pゴシック" panose="020B0500000000000000" pitchFamily="50" charset="-128"/>
                <a:ea typeface="IPA Pゴシック" panose="020B0500000000000000" pitchFamily="50" charset="-128"/>
              </a:rPr>
              <a:t>dependencies&gt;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&lt;dependency&gt;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a:t>
            </a:r>
            <a:r>
              <a:rPr lang="en-US" altLang="ja-JP" sz="600" b="0" dirty="0" err="1">
                <a:solidFill>
                  <a:srgbClr val="FF0000"/>
                </a:solidFill>
                <a:latin typeface="IPA Pゴシック" panose="020B0500000000000000" pitchFamily="50" charset="-128"/>
                <a:ea typeface="IPA Pゴシック" panose="020B0500000000000000" pitchFamily="50" charset="-128"/>
              </a:rPr>
              <a:t>groupId</a:t>
            </a:r>
            <a:r>
              <a:rPr lang="en-US" altLang="ja-JP" sz="600" b="0" dirty="0">
                <a:solidFill>
                  <a:srgbClr val="FF0000"/>
                </a:solidFill>
                <a:latin typeface="IPA Pゴシック" panose="020B0500000000000000" pitchFamily="50" charset="-128"/>
                <a:ea typeface="IPA Pゴシック" panose="020B0500000000000000" pitchFamily="50" charset="-128"/>
              </a:rPr>
              <a:t>&gt;</a:t>
            </a:r>
            <a:r>
              <a:rPr lang="en-US" altLang="ja-JP" sz="600" b="0" dirty="0" err="1">
                <a:solidFill>
                  <a:srgbClr val="FF0000"/>
                </a:solidFill>
                <a:latin typeface="IPA Pゴシック" panose="020B0500000000000000" pitchFamily="50" charset="-128"/>
                <a:ea typeface="IPA Pゴシック" panose="020B0500000000000000" pitchFamily="50" charset="-128"/>
              </a:rPr>
              <a:t>com.ibm.tools.target</a:t>
            </a:r>
            <a:r>
              <a:rPr lang="en-US" altLang="ja-JP" sz="600" b="0" dirty="0">
                <a:solidFill>
                  <a:srgbClr val="FF0000"/>
                </a:solidFill>
                <a:latin typeface="IPA Pゴシック" panose="020B0500000000000000" pitchFamily="50" charset="-128"/>
                <a:ea typeface="IPA Pゴシック" panose="020B0500000000000000" pitchFamily="50" charset="-128"/>
              </a:rPr>
              <a:t>&lt;/</a:t>
            </a:r>
            <a:r>
              <a:rPr lang="en-US" altLang="ja-JP" sz="600" b="0" dirty="0" err="1">
                <a:solidFill>
                  <a:srgbClr val="FF0000"/>
                </a:solidFill>
                <a:latin typeface="IPA Pゴシック" panose="020B0500000000000000" pitchFamily="50" charset="-128"/>
                <a:ea typeface="IPA Pゴシック" panose="020B0500000000000000" pitchFamily="50" charset="-128"/>
              </a:rPr>
              <a:t>groupId</a:t>
            </a:r>
            <a:r>
              <a:rPr lang="en-US" altLang="ja-JP" sz="600" b="0" dirty="0">
                <a:solidFill>
                  <a:srgbClr val="FF0000"/>
                </a:solidFill>
                <a:latin typeface="IPA Pゴシック" panose="020B0500000000000000" pitchFamily="50" charset="-128"/>
                <a:ea typeface="IPA Pゴシック" panose="020B0500000000000000" pitchFamily="50" charset="-128"/>
              </a:rPr>
              <a:t>&gt;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a:t>
            </a:r>
            <a:r>
              <a:rPr lang="en-US" altLang="ja-JP" sz="600" b="0" dirty="0" err="1">
                <a:solidFill>
                  <a:srgbClr val="FF0000"/>
                </a:solidFill>
                <a:latin typeface="IPA Pゴシック" panose="020B0500000000000000" pitchFamily="50" charset="-128"/>
                <a:ea typeface="IPA Pゴシック" panose="020B0500000000000000" pitchFamily="50" charset="-128"/>
              </a:rPr>
              <a:t>artifactId</a:t>
            </a:r>
            <a:r>
              <a:rPr lang="en-US" altLang="ja-JP" sz="600" b="0" dirty="0">
                <a:solidFill>
                  <a:srgbClr val="FF0000"/>
                </a:solidFill>
                <a:latin typeface="IPA Pゴシック" panose="020B0500000000000000" pitchFamily="50" charset="-128"/>
                <a:ea typeface="IPA Pゴシック" panose="020B0500000000000000" pitchFamily="50" charset="-128"/>
              </a:rPr>
              <a:t>&gt;was-liberty&lt;/</a:t>
            </a:r>
            <a:r>
              <a:rPr lang="en-US" altLang="ja-JP" sz="600" b="0" dirty="0" err="1">
                <a:solidFill>
                  <a:srgbClr val="FF0000"/>
                </a:solidFill>
                <a:latin typeface="IPA Pゴシック" panose="020B0500000000000000" pitchFamily="50" charset="-128"/>
                <a:ea typeface="IPA Pゴシック" panose="020B0500000000000000" pitchFamily="50" charset="-128"/>
              </a:rPr>
              <a:t>artifactId</a:t>
            </a:r>
            <a:r>
              <a:rPr lang="en-US" altLang="ja-JP" sz="600" b="0" dirty="0">
                <a:solidFill>
                  <a:srgbClr val="FF0000"/>
                </a:solidFill>
                <a:latin typeface="IPA Pゴシック" panose="020B0500000000000000" pitchFamily="50" charset="-128"/>
                <a:ea typeface="IPA Pゴシック" panose="020B0500000000000000" pitchFamily="50" charset="-128"/>
              </a:rPr>
              <a:t>&gt;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&lt;type&gt;</a:t>
            </a:r>
            <a:r>
              <a:rPr lang="en-US" altLang="ja-JP" sz="600" b="0" dirty="0" err="1">
                <a:solidFill>
                  <a:srgbClr val="FF0000"/>
                </a:solidFill>
                <a:latin typeface="IPA Pゴシック" panose="020B0500000000000000" pitchFamily="50" charset="-128"/>
                <a:ea typeface="IPA Pゴシック" panose="020B0500000000000000" pitchFamily="50" charset="-128"/>
              </a:rPr>
              <a:t>pom</a:t>
            </a:r>
            <a:r>
              <a:rPr lang="en-US" altLang="ja-JP" sz="600" b="0" dirty="0">
                <a:solidFill>
                  <a:srgbClr val="FF0000"/>
                </a:solidFill>
                <a:latin typeface="IPA Pゴシック" panose="020B0500000000000000" pitchFamily="50" charset="-128"/>
                <a:ea typeface="IPA Pゴシック" panose="020B0500000000000000" pitchFamily="50" charset="-128"/>
              </a:rPr>
              <a:t>&lt;/type&gt;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&lt;/dependency&gt;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&lt;/dependencies</a:t>
            </a:r>
            <a:r>
              <a:rPr lang="en-US" altLang="ja-JP" sz="600" b="0" dirty="0" smtClean="0">
                <a:solidFill>
                  <a:srgbClr val="FF0000"/>
                </a:solidFill>
                <a:latin typeface="IPA Pゴシック" panose="020B0500000000000000" pitchFamily="50" charset="-128"/>
                <a:ea typeface="IPA Pゴシック" panose="020B0500000000000000" pitchFamily="50" charset="-128"/>
              </a:rPr>
              <a:t>&gt;</a:t>
            </a:r>
          </a:p>
          <a:p>
            <a:pPr marL="0" indent="0">
              <a:buNone/>
            </a:pPr>
            <a:endParaRPr lang="en-US" altLang="ja-JP" sz="600" b="0" dirty="0">
              <a:latin typeface="IPA Pゴシック" panose="020B0500000000000000" pitchFamily="50" charset="-128"/>
              <a:ea typeface="IPA Pゴシック" panose="020B0500000000000000" pitchFamily="50" charset="-128"/>
            </a:endParaRPr>
          </a:p>
          <a:p>
            <a:pPr marL="0" indent="0">
              <a:buNone/>
            </a:pPr>
            <a:r>
              <a:rPr lang="ja-JP" altLang="en-US" sz="600" b="0" dirty="0">
                <a:latin typeface="IPA Pゴシック" panose="020B0500000000000000" pitchFamily="50" charset="-128"/>
                <a:ea typeface="IPA Pゴシック" panose="020B0500000000000000" pitchFamily="50" charset="-128"/>
              </a:rPr>
              <a:t> </a:t>
            </a:r>
            <a:r>
              <a:rPr lang="ja-JP" altLang="en-US" sz="600" b="0" dirty="0" smtClean="0">
                <a:latin typeface="IPA Pゴシック" panose="020B0500000000000000" pitchFamily="50" charset="-128"/>
                <a:ea typeface="IPA Pゴシック" panose="020B0500000000000000" pitchFamily="50" charset="-128"/>
              </a:rPr>
              <a:t>   </a:t>
            </a:r>
            <a:r>
              <a:rPr lang="en-US" altLang="ja-JP" sz="600" b="0" dirty="0" smtClean="0">
                <a:latin typeface="IPA Pゴシック" panose="020B0500000000000000" pitchFamily="50" charset="-128"/>
                <a:ea typeface="IPA Pゴシック" panose="020B0500000000000000" pitchFamily="50" charset="-128"/>
              </a:rPr>
              <a:t>&lt;</a:t>
            </a:r>
            <a:r>
              <a:rPr lang="en-US" altLang="ja-JP" sz="600" b="0" dirty="0">
                <a:latin typeface="IPA Pゴシック" panose="020B0500000000000000" pitchFamily="50" charset="-128"/>
                <a:ea typeface="IPA Pゴシック" panose="020B0500000000000000" pitchFamily="50" charset="-128"/>
              </a:rPr>
              <a:t>build&gt;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pluginManagement</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&lt;plugins&gt;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org.apache.maven.plugins</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&gt;maven-war-plugin&lt;/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&lt;configuration&gt;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failOnMissingWebXml</a:t>
            </a:r>
            <a:r>
              <a:rPr lang="en-US" altLang="ja-JP" sz="600" b="0" dirty="0">
                <a:latin typeface="IPA Pゴシック" panose="020B0500000000000000" pitchFamily="50" charset="-128"/>
                <a:ea typeface="IPA Pゴシック" panose="020B0500000000000000" pitchFamily="50" charset="-128"/>
              </a:rPr>
              <a:t>&gt;false&lt;/</a:t>
            </a:r>
            <a:r>
              <a:rPr lang="en-US" altLang="ja-JP" sz="600" b="0" dirty="0" err="1">
                <a:latin typeface="IPA Pゴシック" panose="020B0500000000000000" pitchFamily="50" charset="-128"/>
                <a:ea typeface="IPA Pゴシック" panose="020B0500000000000000" pitchFamily="50" charset="-128"/>
              </a:rPr>
              <a:t>failOnMissingWebXml</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warName</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JavaHelloWorldApp</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warName</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&lt;/configuration&gt;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net.wasdev.wlp.maven.plugins</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&gt;liberty-maven-plugin&lt;/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&lt;version&gt;1.1&lt;/version&gt;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&lt;/plugins&gt;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pluginManagement</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&lt;plugins&gt;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net.wasdev.wlp.maven.plugins</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&gt;liberty-maven-plugin&lt;/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&lt;configuration&gt;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configFile</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src</a:t>
            </a:r>
            <a:r>
              <a:rPr lang="en-US" altLang="ja-JP" sz="600" b="0" dirty="0">
                <a:latin typeface="IPA Pゴシック" panose="020B0500000000000000" pitchFamily="50" charset="-128"/>
                <a:ea typeface="IPA Pゴシック" panose="020B0500000000000000" pitchFamily="50" charset="-128"/>
              </a:rPr>
              <a:t>/main/</a:t>
            </a:r>
            <a:r>
              <a:rPr lang="en-US" altLang="ja-JP" sz="600" b="0" dirty="0" err="1">
                <a:latin typeface="IPA Pゴシック" panose="020B0500000000000000" pitchFamily="50" charset="-128"/>
                <a:ea typeface="IPA Pゴシック" panose="020B0500000000000000" pitchFamily="50" charset="-128"/>
              </a:rPr>
              <a:t>wlp</a:t>
            </a:r>
            <a:r>
              <a:rPr lang="en-US" altLang="ja-JP" sz="600" b="0" dirty="0">
                <a:latin typeface="IPA Pゴシック" panose="020B0500000000000000" pitchFamily="50" charset="-128"/>
                <a:ea typeface="IPA Pゴシック" panose="020B0500000000000000" pitchFamily="50" charset="-128"/>
              </a:rPr>
              <a:t>/server.xml&lt;/</a:t>
            </a:r>
            <a:r>
              <a:rPr lang="en-US" altLang="ja-JP" sz="600" b="0" dirty="0" err="1">
                <a:latin typeface="IPA Pゴシック" panose="020B0500000000000000" pitchFamily="50" charset="-128"/>
                <a:ea typeface="IPA Pゴシック" panose="020B0500000000000000" pitchFamily="50" charset="-128"/>
              </a:rPr>
              <a:t>configFile</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bootstrapProperties</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appLocation</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project.build.finalName</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appLocation</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bootstrapProperties</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&lt;/configuration&gt;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&lt;/plugins&gt;</a:t>
            </a:r>
          </a:p>
          <a:p>
            <a:pPr marL="0" indent="0">
              <a:buNone/>
            </a:pPr>
            <a:r>
              <a:rPr lang="en-US" altLang="ja-JP" sz="600" b="0" dirty="0">
                <a:latin typeface="IPA Pゴシック" panose="020B0500000000000000" pitchFamily="50" charset="-128"/>
                <a:ea typeface="IPA Pゴシック" panose="020B0500000000000000" pitchFamily="50" charset="-128"/>
              </a:rPr>
              <a:t>    &lt;/build&gt;</a:t>
            </a:r>
          </a:p>
          <a:p>
            <a:pPr marL="0" indent="0">
              <a:buNone/>
            </a:pPr>
            <a:endParaRPr lang="en-US" altLang="ja-JP" sz="600" b="0" dirty="0">
              <a:latin typeface="IPA Pゴシック" panose="020B0500000000000000" pitchFamily="50" charset="-128"/>
              <a:ea typeface="IPA Pゴシック" panose="020B0500000000000000" pitchFamily="50" charset="-128"/>
            </a:endParaRPr>
          </a:p>
          <a:p>
            <a:pPr marL="0" indent="0">
              <a:buNone/>
            </a:pPr>
            <a:r>
              <a:rPr lang="en-US" altLang="ja-JP" sz="600" b="0" dirty="0">
                <a:latin typeface="IPA Pゴシック" panose="020B0500000000000000" pitchFamily="50" charset="-128"/>
                <a:ea typeface="IPA Pゴシック" panose="020B0500000000000000" pitchFamily="50" charset="-128"/>
              </a:rPr>
              <a:t>&lt;/project&gt;</a:t>
            </a:r>
          </a:p>
        </p:txBody>
      </p:sp>
      <p:sp>
        <p:nvSpPr>
          <p:cNvPr id="5" name="TextBox 4"/>
          <p:cNvSpPr txBox="1"/>
          <p:nvPr/>
        </p:nvSpPr>
        <p:spPr>
          <a:xfrm>
            <a:off x="4966155" y="1129913"/>
            <a:ext cx="643125" cy="276999"/>
          </a:xfrm>
          <a:prstGeom prst="rect">
            <a:avLst/>
          </a:prstGeom>
          <a:noFill/>
        </p:spPr>
        <p:txBody>
          <a:bodyPr wrap="none" rtlCol="0">
            <a:spAutoFit/>
          </a:bodyPr>
          <a:lstStyle/>
          <a:p>
            <a:r>
              <a:rPr kumimoji="1" lang="en-US" altLang="ja-JP" sz="1200" b="0" dirty="0" smtClean="0">
                <a:solidFill>
                  <a:schemeClr val="tx1"/>
                </a:solidFill>
                <a:latin typeface="メイリオ" panose="020B0604030504040204" pitchFamily="50" charset="-128"/>
              </a:rPr>
              <a:t>(</a:t>
            </a:r>
            <a:r>
              <a:rPr kumimoji="1" lang="ja-JP" altLang="en-US" sz="1200" b="0" dirty="0" smtClean="0">
                <a:solidFill>
                  <a:schemeClr val="tx1"/>
                </a:solidFill>
                <a:latin typeface="メイリオ" panose="020B0604030504040204" pitchFamily="50" charset="-128"/>
              </a:rPr>
              <a:t>続き</a:t>
            </a:r>
            <a:r>
              <a:rPr kumimoji="1" lang="en-US" altLang="ja-JP" sz="1200" b="0" dirty="0" smtClean="0">
                <a:solidFill>
                  <a:schemeClr val="tx1"/>
                </a:solidFill>
                <a:latin typeface="メイリオ" panose="020B0604030504040204" pitchFamily="50" charset="-128"/>
              </a:rPr>
              <a:t>)</a:t>
            </a:r>
            <a:endParaRPr kumimoji="1" lang="ja-JP" altLang="en-US" sz="1200" b="0" dirty="0">
              <a:solidFill>
                <a:schemeClr val="tx1"/>
              </a:solidFill>
              <a:latin typeface="メイリオ" panose="020B0604030504040204" pitchFamily="50" charset="-128"/>
            </a:endParaRPr>
          </a:p>
        </p:txBody>
      </p:sp>
      <p:sp>
        <p:nvSpPr>
          <p:cNvPr id="6" name="Rectangular Callout 5"/>
          <p:cNvSpPr/>
          <p:nvPr/>
        </p:nvSpPr>
        <p:spPr bwMode="auto">
          <a:xfrm>
            <a:off x="1496616" y="4149080"/>
            <a:ext cx="3672408" cy="576064"/>
          </a:xfrm>
          <a:prstGeom prst="wedgeRectCallout">
            <a:avLst>
              <a:gd name="adj1" fmla="val -54996"/>
              <a:gd name="adj2" fmla="val 40122"/>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171450" indent="-171450">
              <a:spcBef>
                <a:spcPct val="20000"/>
              </a:spcBef>
              <a:buSzPct val="100000"/>
              <a:buFont typeface="Arial" panose="020B0604020202020204" pitchFamily="34" charset="0"/>
              <a:buChar char="•"/>
            </a:pPr>
            <a:r>
              <a:rPr lang="en-US" altLang="ja-JP" sz="1050" b="0" dirty="0">
                <a:solidFill>
                  <a:srgbClr val="FF0000"/>
                </a:solidFill>
              </a:rPr>
              <a:t>&lt;repository</a:t>
            </a:r>
            <a:r>
              <a:rPr lang="en-US" altLang="ja-JP" sz="1050" b="0" dirty="0" smtClean="0">
                <a:solidFill>
                  <a:srgbClr val="FF0000"/>
                </a:solidFill>
              </a:rPr>
              <a:t>&gt;,</a:t>
            </a:r>
            <a:r>
              <a:rPr lang="en-US" altLang="ja-JP" sz="1050" b="0" dirty="0">
                <a:solidFill>
                  <a:srgbClr val="FF0000"/>
                </a:solidFill>
              </a:rPr>
              <a:t> &lt;dependency</a:t>
            </a:r>
            <a:r>
              <a:rPr lang="en-US" altLang="ja-JP" sz="1050" b="0" dirty="0" smtClean="0">
                <a:solidFill>
                  <a:srgbClr val="FF0000"/>
                </a:solidFill>
              </a:rPr>
              <a:t>&gt;</a:t>
            </a:r>
            <a:r>
              <a:rPr lang="ja-JP" altLang="en-US" sz="1050" b="0" dirty="0">
                <a:solidFill>
                  <a:srgbClr val="FF0000"/>
                </a:solidFill>
              </a:rPr>
              <a:t> </a:t>
            </a:r>
            <a:r>
              <a:rPr lang="en-US" altLang="ja-JP" sz="1050" b="0" dirty="0" smtClean="0">
                <a:solidFill>
                  <a:srgbClr val="FF0000"/>
                </a:solidFill>
              </a:rPr>
              <a:t>(2</a:t>
            </a:r>
            <a:r>
              <a:rPr lang="ja-JP" altLang="en-US" sz="1050" b="0" dirty="0" smtClean="0">
                <a:solidFill>
                  <a:srgbClr val="FF0000"/>
                </a:solidFill>
              </a:rPr>
              <a:t>箇所</a:t>
            </a:r>
            <a:r>
              <a:rPr lang="en-US" altLang="ja-JP" sz="1050" b="0" dirty="0" smtClean="0">
                <a:solidFill>
                  <a:srgbClr val="FF0000"/>
                </a:solidFill>
              </a:rPr>
              <a:t>) </a:t>
            </a:r>
            <a:r>
              <a:rPr lang="ja-JP" altLang="en-US" sz="1050" b="0" dirty="0" smtClean="0">
                <a:solidFill>
                  <a:srgbClr val="FF0000"/>
                </a:solidFill>
              </a:rPr>
              <a:t>に </a:t>
            </a:r>
            <a:r>
              <a:rPr lang="en-US" altLang="ja-JP" sz="1050" b="0" dirty="0" smtClean="0">
                <a:solidFill>
                  <a:srgbClr val="FF0000"/>
                </a:solidFill>
              </a:rPr>
              <a:t>WebSphere Liberty Profile </a:t>
            </a:r>
            <a:r>
              <a:rPr lang="ja-JP" altLang="en-US" sz="1050" b="0" dirty="0" smtClean="0">
                <a:solidFill>
                  <a:srgbClr val="FF0000"/>
                </a:solidFill>
              </a:rPr>
              <a:t>の設定を追記</a:t>
            </a:r>
            <a:endParaRPr lang="en-US" altLang="ja-JP" sz="1050" b="0" dirty="0" smtClean="0">
              <a:solidFill>
                <a:srgbClr val="FF0000"/>
              </a:solidFill>
            </a:endParaRPr>
          </a:p>
          <a:p>
            <a:pPr marL="171450" indent="-171450">
              <a:spcBef>
                <a:spcPct val="20000"/>
              </a:spcBef>
              <a:buSzPct val="100000"/>
              <a:buFont typeface="Arial" panose="020B0604020202020204" pitchFamily="34" charset="0"/>
              <a:buChar char="•"/>
            </a:pPr>
            <a:r>
              <a:rPr kumimoji="1" lang="en-US" altLang="ja-JP" sz="1050" b="0" dirty="0" smtClean="0">
                <a:solidFill>
                  <a:srgbClr val="FF0000"/>
                </a:solidFill>
                <a:latin typeface="Helvetica" panose="020B0604020202020204" pitchFamily="34" charset="0"/>
              </a:rPr>
              <a:t>&lt;</a:t>
            </a:r>
            <a:r>
              <a:rPr lang="en-US" altLang="ja-JP" sz="1050" b="0" dirty="0">
                <a:solidFill>
                  <a:srgbClr val="FF0000"/>
                </a:solidFill>
              </a:rPr>
              <a:t> dependency&gt;</a:t>
            </a:r>
            <a:r>
              <a:rPr lang="ja-JP" altLang="en-US" sz="1050" b="0" dirty="0">
                <a:solidFill>
                  <a:srgbClr val="FF0000"/>
                </a:solidFill>
              </a:rPr>
              <a:t> </a:t>
            </a:r>
            <a:r>
              <a:rPr lang="en-US" altLang="ja-JP" sz="1050" b="0" dirty="0">
                <a:solidFill>
                  <a:srgbClr val="FF0000"/>
                </a:solidFill>
              </a:rPr>
              <a:t>(2</a:t>
            </a:r>
            <a:r>
              <a:rPr lang="ja-JP" altLang="en-US" sz="1050" b="0" dirty="0">
                <a:solidFill>
                  <a:srgbClr val="FF0000"/>
                </a:solidFill>
              </a:rPr>
              <a:t>箇所</a:t>
            </a:r>
            <a:r>
              <a:rPr lang="en-US" altLang="ja-JP" sz="1050" b="0" dirty="0">
                <a:solidFill>
                  <a:srgbClr val="FF0000"/>
                </a:solidFill>
              </a:rPr>
              <a:t>) </a:t>
            </a:r>
            <a:r>
              <a:rPr lang="en-US" altLang="ja-JP" sz="1050" b="0" dirty="0" smtClean="0">
                <a:solidFill>
                  <a:srgbClr val="FF0000"/>
                </a:solidFill>
              </a:rPr>
              <a:t> </a:t>
            </a:r>
            <a:r>
              <a:rPr lang="ja-JP" altLang="en-US" sz="1050" b="0" dirty="0" smtClean="0">
                <a:solidFill>
                  <a:srgbClr val="FF0000"/>
                </a:solidFill>
              </a:rPr>
              <a:t>から </a:t>
            </a:r>
            <a:r>
              <a:rPr kumimoji="1" lang="en-US" altLang="ja-JP" sz="1050" b="0" dirty="0" smtClean="0">
                <a:solidFill>
                  <a:srgbClr val="FF0000"/>
                </a:solidFill>
                <a:latin typeface="Helvetica" panose="020B0604020202020204" pitchFamily="34" charset="0"/>
              </a:rPr>
              <a:t>Geronimo </a:t>
            </a:r>
            <a:r>
              <a:rPr kumimoji="1" lang="ja-JP" altLang="en-US" sz="1050" b="0" dirty="0" smtClean="0">
                <a:solidFill>
                  <a:srgbClr val="FF0000"/>
                </a:solidFill>
                <a:latin typeface="Helvetica" panose="020B0604020202020204" pitchFamily="34" charset="0"/>
              </a:rPr>
              <a:t>の設定を削除</a:t>
            </a:r>
            <a:endParaRPr kumimoji="1" lang="ja-JP" altLang="en-US" sz="1050" b="0" dirty="0">
              <a:solidFill>
                <a:srgbClr val="FF0000"/>
              </a:solidFill>
              <a:latin typeface="Helvetica" panose="020B0604020202020204" pitchFamily="34" charset="0"/>
            </a:endParaRPr>
          </a:p>
        </p:txBody>
      </p:sp>
    </p:spTree>
    <p:extLst>
      <p:ext uri="{BB962C8B-B14F-4D97-AF65-F5344CB8AC3E}">
        <p14:creationId xmlns:p14="http://schemas.microsoft.com/office/powerpoint/2010/main" val="33758108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2852936"/>
            <a:ext cx="6984776" cy="647700"/>
          </a:xfrm>
        </p:spPr>
        <p:txBody>
          <a:bodyPr/>
          <a:lstStyle/>
          <a:p>
            <a:r>
              <a:rPr kumimoji="1" lang="en-US" altLang="ja-JP" dirty="0" smtClean="0"/>
              <a:t>3-3</a:t>
            </a:r>
            <a:r>
              <a:rPr lang="en-US" altLang="ja-JP" dirty="0"/>
              <a:t/>
            </a:r>
            <a:br>
              <a:rPr lang="en-US" altLang="ja-JP" dirty="0"/>
            </a:br>
            <a:r>
              <a:rPr kumimoji="1" lang="en-US" altLang="ja-JP" dirty="0" smtClean="0"/>
              <a:t>ISD </a:t>
            </a:r>
            <a:r>
              <a:rPr kumimoji="1" lang="ja-JP" altLang="en-US" dirty="0" smtClean="0"/>
              <a:t>でビルド</a:t>
            </a:r>
            <a:r>
              <a:rPr kumimoji="1" lang="en-US" altLang="ja-JP" dirty="0" smtClean="0"/>
              <a:t>&amp;</a:t>
            </a:r>
            <a:r>
              <a:rPr kumimoji="1" lang="ja-JP" altLang="en-US" dirty="0" smtClean="0"/>
              <a:t>デプロイする。</a:t>
            </a:r>
            <a:endParaRPr kumimoji="1" lang="ja-JP" altLang="en-US" dirty="0"/>
          </a:p>
        </p:txBody>
      </p:sp>
    </p:spTree>
    <p:extLst>
      <p:ext uri="{BB962C8B-B14F-4D97-AF65-F5344CB8AC3E}">
        <p14:creationId xmlns:p14="http://schemas.microsoft.com/office/powerpoint/2010/main" val="36011832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p:cNvPicPr>
            <a:picLocks noGrp="1" noChangeAspect="1"/>
          </p:cNvPicPr>
          <p:nvPr>
            <p:ph idx="1"/>
          </p:nvPr>
        </p:nvPicPr>
        <p:blipFill>
          <a:blip r:embed="rId2"/>
          <a:stretch>
            <a:fillRect/>
          </a:stretch>
        </p:blipFill>
        <p:spPr>
          <a:xfrm>
            <a:off x="142875" y="1357193"/>
            <a:ext cx="9634538" cy="5151676"/>
          </a:xfrm>
          <a:prstGeom prst="rect">
            <a:avLst/>
          </a:prstGeom>
        </p:spPr>
      </p:pic>
      <p:sp>
        <p:nvSpPr>
          <p:cNvPr id="2" name="Title 1"/>
          <p:cNvSpPr>
            <a:spLocks noGrp="1"/>
          </p:cNvSpPr>
          <p:nvPr>
            <p:ph type="title"/>
          </p:nvPr>
        </p:nvSpPr>
        <p:spPr/>
        <p:txBody>
          <a:bodyPr/>
          <a:lstStyle/>
          <a:p>
            <a:r>
              <a:rPr kumimoji="1" lang="ja-JP" altLang="en-US" dirty="0" smtClean="0"/>
              <a:t>パイプラインを確認する。</a:t>
            </a:r>
            <a:r>
              <a:rPr kumimoji="1" lang="en-US" altLang="ja-JP" dirty="0" smtClean="0"/>
              <a:t>(1)</a:t>
            </a:r>
            <a:endParaRPr kumimoji="1" lang="ja-JP" altLang="en-US" dirty="0"/>
          </a:p>
        </p:txBody>
      </p:sp>
      <p:sp>
        <p:nvSpPr>
          <p:cNvPr id="9" name="Rectangle 8"/>
          <p:cNvSpPr/>
          <p:nvPr/>
        </p:nvSpPr>
        <p:spPr bwMode="auto">
          <a:xfrm>
            <a:off x="8697416" y="2060848"/>
            <a:ext cx="792088"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le 9"/>
          <p:cNvSpPr/>
          <p:nvPr/>
        </p:nvSpPr>
        <p:spPr bwMode="auto">
          <a:xfrm>
            <a:off x="2250284" y="3305620"/>
            <a:ext cx="21602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1" name="Rectangle 10"/>
          <p:cNvSpPr/>
          <p:nvPr/>
        </p:nvSpPr>
        <p:spPr bwMode="auto">
          <a:xfrm>
            <a:off x="4476564" y="3305620"/>
            <a:ext cx="21602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4" name="Rectangle 13"/>
          <p:cNvSpPr/>
          <p:nvPr/>
        </p:nvSpPr>
        <p:spPr bwMode="auto">
          <a:xfrm>
            <a:off x="4368552" y="3587909"/>
            <a:ext cx="1088504" cy="201131"/>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5" name="Rectangular Callout 14"/>
          <p:cNvSpPr/>
          <p:nvPr/>
        </p:nvSpPr>
        <p:spPr bwMode="auto">
          <a:xfrm>
            <a:off x="5673080" y="3789040"/>
            <a:ext cx="2592288" cy="432073"/>
          </a:xfrm>
          <a:prstGeom prst="wedgeRectCallout">
            <a:avLst>
              <a:gd name="adj1" fmla="val -54229"/>
              <a:gd name="adj2" fmla="val -42690"/>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smtClean="0">
                <a:solidFill>
                  <a:schemeClr val="tx1"/>
                </a:solidFill>
              </a:rPr>
              <a:t>「歯車」をクリックし、ドロップダウンメニューの「ステージの構成」で確認</a:t>
            </a:r>
            <a:endParaRPr kumimoji="1" lang="ja-JP" altLang="en-US" sz="1050" b="0" dirty="0">
              <a:solidFill>
                <a:schemeClr val="tx1"/>
              </a:solidFill>
              <a:latin typeface="Helvetica" panose="020B0604020202020204" pitchFamily="34" charset="0"/>
            </a:endParaRPr>
          </a:p>
        </p:txBody>
      </p:sp>
      <p:sp>
        <p:nvSpPr>
          <p:cNvPr id="3" name="TextBox 2"/>
          <p:cNvSpPr txBox="1"/>
          <p:nvPr/>
        </p:nvSpPr>
        <p:spPr>
          <a:xfrm>
            <a:off x="1933963" y="2997843"/>
            <a:ext cx="433132" cy="307777"/>
          </a:xfrm>
          <a:prstGeom prst="rect">
            <a:avLst/>
          </a:prstGeom>
          <a:noFill/>
        </p:spPr>
        <p:txBody>
          <a:bodyPr wrap="none" rtlCol="0">
            <a:spAutoFit/>
          </a:bodyPr>
          <a:lstStyle/>
          <a:p>
            <a:r>
              <a:rPr kumimoji="1" lang="en-US" altLang="ja-JP" sz="1400" dirty="0" smtClean="0">
                <a:solidFill>
                  <a:srgbClr val="FFC000"/>
                </a:solidFill>
              </a:rPr>
              <a:t>(A)</a:t>
            </a:r>
            <a:endParaRPr kumimoji="1" lang="ja-JP" altLang="en-US" sz="1400" dirty="0">
              <a:solidFill>
                <a:srgbClr val="FFC000"/>
              </a:solidFill>
            </a:endParaRPr>
          </a:p>
        </p:txBody>
      </p:sp>
      <p:sp>
        <p:nvSpPr>
          <p:cNvPr id="12" name="TextBox 11"/>
          <p:cNvSpPr txBox="1"/>
          <p:nvPr/>
        </p:nvSpPr>
        <p:spPr>
          <a:xfrm>
            <a:off x="4231836" y="2996952"/>
            <a:ext cx="433132" cy="307777"/>
          </a:xfrm>
          <a:prstGeom prst="rect">
            <a:avLst/>
          </a:prstGeom>
          <a:noFill/>
        </p:spPr>
        <p:txBody>
          <a:bodyPr wrap="none" rtlCol="0">
            <a:spAutoFit/>
          </a:bodyPr>
          <a:lstStyle/>
          <a:p>
            <a:r>
              <a:rPr kumimoji="1" lang="en-US" altLang="ja-JP" sz="1400" dirty="0" smtClean="0">
                <a:solidFill>
                  <a:srgbClr val="FFC000"/>
                </a:solidFill>
              </a:rPr>
              <a:t>(B)</a:t>
            </a:r>
            <a:endParaRPr kumimoji="1" lang="ja-JP" altLang="en-US" sz="1400" dirty="0">
              <a:solidFill>
                <a:srgbClr val="FFC000"/>
              </a:solidFill>
            </a:endParaRPr>
          </a:p>
        </p:txBody>
      </p:sp>
    </p:spTree>
    <p:extLst>
      <p:ext uri="{BB962C8B-B14F-4D97-AF65-F5344CB8AC3E}">
        <p14:creationId xmlns:p14="http://schemas.microsoft.com/office/powerpoint/2010/main" val="2491897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ja-JP" altLang="en-US" dirty="0"/>
              <a:t>アジェンダ</a:t>
            </a:r>
            <a:endParaRPr kumimoji="1" lang="ja-JP" altLang="en-US" dirty="0"/>
          </a:p>
        </p:txBody>
      </p:sp>
      <p:sp>
        <p:nvSpPr>
          <p:cNvPr id="4" name="Content Placeholder 3"/>
          <p:cNvSpPr>
            <a:spLocks noGrp="1"/>
          </p:cNvSpPr>
          <p:nvPr>
            <p:ph idx="1"/>
          </p:nvPr>
        </p:nvSpPr>
        <p:spPr/>
        <p:txBody>
          <a:bodyPr>
            <a:normAutofit/>
          </a:bodyPr>
          <a:lstStyle/>
          <a:p>
            <a:pPr marL="457200" indent="-457200">
              <a:spcBef>
                <a:spcPts val="1200"/>
              </a:spcBef>
              <a:buFont typeface="+mj-lt"/>
              <a:buAutoNum type="arabicPeriod"/>
            </a:pPr>
            <a:r>
              <a:rPr lang="ja-JP" altLang="en-US" sz="2400" dirty="0" smtClean="0"/>
              <a:t>概要</a:t>
            </a:r>
            <a:endParaRPr lang="en-US" altLang="ja-JP" sz="2400" dirty="0" smtClean="0"/>
          </a:p>
          <a:p>
            <a:pPr marL="457200" indent="-457200">
              <a:spcBef>
                <a:spcPts val="1200"/>
              </a:spcBef>
              <a:buFont typeface="+mj-lt"/>
              <a:buAutoNum type="arabicPeriod"/>
            </a:pPr>
            <a:r>
              <a:rPr lang="ja-JP" altLang="en-US" sz="2400" dirty="0" smtClean="0"/>
              <a:t>前提</a:t>
            </a:r>
            <a:endParaRPr lang="en-US" altLang="ja-JP" sz="2400" dirty="0" smtClean="0"/>
          </a:p>
          <a:p>
            <a:pPr marL="457200" indent="-457200">
              <a:spcBef>
                <a:spcPts val="1200"/>
              </a:spcBef>
              <a:buFont typeface="+mj-lt"/>
              <a:buAutoNum type="arabicPeriod"/>
            </a:pPr>
            <a:r>
              <a:rPr lang="en-US" altLang="ja-JP" sz="2400" dirty="0"/>
              <a:t>CF </a:t>
            </a:r>
            <a:r>
              <a:rPr lang="ja-JP" altLang="en-US" sz="2400" dirty="0"/>
              <a:t>アプリの開発手</a:t>
            </a:r>
            <a:r>
              <a:rPr lang="ja-JP" altLang="en-US" sz="2400" dirty="0" smtClean="0"/>
              <a:t>順</a:t>
            </a:r>
            <a:endParaRPr lang="en-US" altLang="ja-JP" sz="2400" dirty="0" smtClean="0"/>
          </a:p>
          <a:p>
            <a:pPr marL="450850" lvl="1" indent="-6350">
              <a:spcBef>
                <a:spcPts val="1200"/>
              </a:spcBef>
              <a:buNone/>
            </a:pPr>
            <a:r>
              <a:rPr lang="en-US" altLang="ja-JP" sz="2000" dirty="0" smtClean="0"/>
              <a:t>3-1 Bluemix </a:t>
            </a:r>
            <a:r>
              <a:rPr lang="ja-JP" altLang="en-US" sz="2000" dirty="0" smtClean="0"/>
              <a:t>に </a:t>
            </a:r>
            <a:r>
              <a:rPr lang="en-US" altLang="ja-JP" sz="2000" dirty="0" smtClean="0"/>
              <a:t>Cloud </a:t>
            </a:r>
            <a:r>
              <a:rPr lang="en-US" altLang="ja-JP" sz="2000" dirty="0"/>
              <a:t>Foundry</a:t>
            </a:r>
            <a:r>
              <a:rPr lang="ja-JP" altLang="en-US" sz="2000" dirty="0"/>
              <a:t> </a:t>
            </a:r>
            <a:r>
              <a:rPr lang="en-US" altLang="ja-JP" sz="2000" dirty="0"/>
              <a:t>(CF) </a:t>
            </a:r>
            <a:r>
              <a:rPr lang="ja-JP" altLang="en-US" sz="2000" dirty="0"/>
              <a:t>アプリを作成する</a:t>
            </a:r>
            <a:r>
              <a:rPr lang="ja-JP" altLang="en-US" sz="2000" dirty="0" smtClean="0"/>
              <a:t>。</a:t>
            </a:r>
            <a:endParaRPr lang="en-US" altLang="ja-JP" sz="2000" dirty="0"/>
          </a:p>
          <a:p>
            <a:pPr marL="450850" lvl="1" indent="-6350">
              <a:spcBef>
                <a:spcPts val="1200"/>
              </a:spcBef>
              <a:buNone/>
            </a:pPr>
            <a:r>
              <a:rPr lang="en-US" altLang="ja-JP" sz="2000" dirty="0" smtClean="0"/>
              <a:t>3-2 ISD </a:t>
            </a:r>
            <a:r>
              <a:rPr lang="ja-JP" altLang="en-US" sz="2000" dirty="0"/>
              <a:t>にファイルを作成する</a:t>
            </a:r>
            <a:r>
              <a:rPr lang="ja-JP" altLang="en-US" sz="2000" dirty="0" smtClean="0"/>
              <a:t>。</a:t>
            </a:r>
            <a:endParaRPr lang="en-US" altLang="ja-JP" sz="2000" dirty="0"/>
          </a:p>
          <a:p>
            <a:pPr marL="450850" lvl="1" indent="-6350">
              <a:spcBef>
                <a:spcPts val="1200"/>
              </a:spcBef>
              <a:buNone/>
            </a:pPr>
            <a:r>
              <a:rPr lang="en-US" altLang="ja-JP" sz="2000" dirty="0" smtClean="0"/>
              <a:t>3-3 ISD </a:t>
            </a:r>
            <a:r>
              <a:rPr lang="ja-JP" altLang="en-US" sz="2000" dirty="0"/>
              <a:t>でビルド</a:t>
            </a:r>
            <a:r>
              <a:rPr lang="en-US" altLang="ja-JP" sz="2000" dirty="0"/>
              <a:t>&amp;</a:t>
            </a:r>
            <a:r>
              <a:rPr lang="ja-JP" altLang="en-US" sz="2000" dirty="0"/>
              <a:t>デプロイする</a:t>
            </a:r>
            <a:r>
              <a:rPr lang="ja-JP" altLang="en-US" sz="2000" dirty="0" smtClean="0"/>
              <a:t>。</a:t>
            </a:r>
            <a:endParaRPr lang="en-US" altLang="ja-JP" sz="2000" dirty="0"/>
          </a:p>
          <a:p>
            <a:pPr marL="450850" lvl="1" indent="-6350">
              <a:spcBef>
                <a:spcPts val="1200"/>
              </a:spcBef>
              <a:buNone/>
            </a:pPr>
            <a:r>
              <a:rPr lang="en-US" altLang="ja-JP" sz="2000" dirty="0" smtClean="0"/>
              <a:t>3-4 CF </a:t>
            </a:r>
            <a:r>
              <a:rPr lang="ja-JP" altLang="en-US" sz="2000" dirty="0"/>
              <a:t>アプリ の実行結果を確認する</a:t>
            </a:r>
            <a:r>
              <a:rPr lang="ja-JP" altLang="en-US" sz="2000" dirty="0" smtClean="0"/>
              <a:t>。</a:t>
            </a:r>
            <a:endParaRPr lang="en-US" altLang="ja-JP" sz="2000" dirty="0" smtClean="0"/>
          </a:p>
          <a:p>
            <a:pPr marL="457200" indent="-457200">
              <a:spcBef>
                <a:spcPts val="1200"/>
              </a:spcBef>
              <a:buFont typeface="+mj-lt"/>
              <a:buAutoNum type="arabicPeriod"/>
            </a:pPr>
            <a:r>
              <a:rPr lang="ja-JP" altLang="en-US" sz="2400" dirty="0" smtClean="0"/>
              <a:t>まとめ</a:t>
            </a:r>
            <a:endParaRPr lang="en-US" altLang="ja-JP" sz="2400" dirty="0" smtClean="0"/>
          </a:p>
        </p:txBody>
      </p:sp>
    </p:spTree>
    <p:extLst>
      <p:ext uri="{BB962C8B-B14F-4D97-AF65-F5344CB8AC3E}">
        <p14:creationId xmlns:p14="http://schemas.microsoft.com/office/powerpoint/2010/main" val="25346484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パイプラインを確認する。</a:t>
            </a:r>
            <a:r>
              <a:rPr lang="en-US" altLang="ja-JP" dirty="0" smtClean="0"/>
              <a:t>(2)</a:t>
            </a:r>
            <a:endParaRPr kumimoji="1" lang="ja-JP" altLang="en-US" dirty="0"/>
          </a:p>
        </p:txBody>
      </p:sp>
      <p:pic>
        <p:nvPicPr>
          <p:cNvPr id="4" name="Picture 3"/>
          <p:cNvPicPr>
            <a:picLocks noChangeAspect="1"/>
          </p:cNvPicPr>
          <p:nvPr/>
        </p:nvPicPr>
        <p:blipFill>
          <a:blip r:embed="rId2"/>
          <a:stretch>
            <a:fillRect/>
          </a:stretch>
        </p:blipFill>
        <p:spPr>
          <a:xfrm>
            <a:off x="1496617" y="1285285"/>
            <a:ext cx="3000375" cy="4280535"/>
          </a:xfrm>
          <a:prstGeom prst="rect">
            <a:avLst/>
          </a:prstGeom>
        </p:spPr>
      </p:pic>
      <p:sp>
        <p:nvSpPr>
          <p:cNvPr id="6" name="Rectangle 5"/>
          <p:cNvSpPr/>
          <p:nvPr/>
        </p:nvSpPr>
        <p:spPr bwMode="auto">
          <a:xfrm>
            <a:off x="1635512" y="2924944"/>
            <a:ext cx="2669415" cy="288032"/>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7" name="Rectangular Callout 6"/>
          <p:cNvSpPr/>
          <p:nvPr/>
        </p:nvSpPr>
        <p:spPr bwMode="auto">
          <a:xfrm>
            <a:off x="1184624" y="5805264"/>
            <a:ext cx="3312368" cy="432073"/>
          </a:xfrm>
          <a:prstGeom prst="wedgeRectCallout">
            <a:avLst>
              <a:gd name="adj1" fmla="val -6480"/>
              <a:gd name="adj2" fmla="val -82729"/>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a:solidFill>
                  <a:schemeClr val="tx1"/>
                </a:solidFill>
              </a:rPr>
              <a:t>デフォル</a:t>
            </a:r>
            <a:r>
              <a:rPr lang="ja-JP" altLang="en-US" sz="1050" b="0" dirty="0" smtClean="0">
                <a:solidFill>
                  <a:schemeClr val="tx1"/>
                </a:solidFill>
              </a:rPr>
              <a:t>ト設定で</a:t>
            </a:r>
            <a:r>
              <a:rPr lang="en-US" altLang="ja-JP" sz="1050" b="0" dirty="0" smtClean="0">
                <a:solidFill>
                  <a:schemeClr val="tx1"/>
                </a:solidFill>
              </a:rPr>
              <a:t>OK</a:t>
            </a:r>
          </a:p>
          <a:p>
            <a:pPr>
              <a:spcBef>
                <a:spcPct val="20000"/>
              </a:spcBef>
              <a:buSzPct val="100000"/>
            </a:pPr>
            <a:r>
              <a:rPr kumimoji="1" lang="ja-JP" altLang="en-US" sz="1050" b="0" dirty="0">
                <a:solidFill>
                  <a:schemeClr val="tx1"/>
                </a:solidFill>
                <a:latin typeface="Helvetica" panose="020B0604020202020204" pitchFamily="34" charset="0"/>
              </a:rPr>
              <a:t>ビルダ</a:t>
            </a:r>
            <a:r>
              <a:rPr kumimoji="1" lang="ja-JP" altLang="en-US" sz="1050" b="0" dirty="0" smtClean="0">
                <a:solidFill>
                  <a:schemeClr val="tx1"/>
                </a:solidFill>
                <a:latin typeface="Helvetica" panose="020B0604020202020204" pitchFamily="34" charset="0"/>
              </a:rPr>
              <a:t>ー・</a:t>
            </a:r>
            <a:r>
              <a:rPr kumimoji="1" lang="ja-JP" altLang="en-US" sz="1050" b="0" dirty="0">
                <a:solidFill>
                  <a:schemeClr val="tx1"/>
                </a:solidFill>
                <a:latin typeface="Helvetica" panose="020B0604020202020204" pitchFamily="34" charset="0"/>
              </a:rPr>
              <a:t>タイ</a:t>
            </a:r>
            <a:r>
              <a:rPr kumimoji="1" lang="ja-JP" altLang="en-US" sz="1050" b="0" dirty="0" smtClean="0">
                <a:solidFill>
                  <a:schemeClr val="tx1"/>
                </a:solidFill>
                <a:latin typeface="Helvetica" panose="020B0604020202020204" pitchFamily="34" charset="0"/>
              </a:rPr>
              <a:t>プが「</a:t>
            </a:r>
            <a:r>
              <a:rPr kumimoji="1" lang="en-US" altLang="ja-JP" sz="1050" b="0" dirty="0" smtClean="0">
                <a:solidFill>
                  <a:schemeClr val="tx1"/>
                </a:solidFill>
                <a:latin typeface="Helvetica" panose="020B0604020202020204" pitchFamily="34" charset="0"/>
              </a:rPr>
              <a:t>Maven</a:t>
            </a:r>
            <a:r>
              <a:rPr kumimoji="1" lang="ja-JP" altLang="en-US" sz="1050" b="0" dirty="0" smtClean="0">
                <a:solidFill>
                  <a:schemeClr val="tx1"/>
                </a:solidFill>
                <a:latin typeface="Helvetica" panose="020B0604020202020204" pitchFamily="34" charset="0"/>
              </a:rPr>
              <a:t>」であることを確認</a:t>
            </a:r>
            <a:endParaRPr kumimoji="1" lang="ja-JP" altLang="en-US" sz="1050" b="0" dirty="0">
              <a:solidFill>
                <a:schemeClr val="tx1"/>
              </a:solidFill>
              <a:latin typeface="Helvetica" panose="020B0604020202020204" pitchFamily="34" charset="0"/>
            </a:endParaRPr>
          </a:p>
        </p:txBody>
      </p:sp>
      <p:sp>
        <p:nvSpPr>
          <p:cNvPr id="8" name="TextBox 7"/>
          <p:cNvSpPr txBox="1"/>
          <p:nvPr/>
        </p:nvSpPr>
        <p:spPr>
          <a:xfrm>
            <a:off x="1136576" y="1197643"/>
            <a:ext cx="477753" cy="307777"/>
          </a:xfrm>
          <a:prstGeom prst="rect">
            <a:avLst/>
          </a:prstGeom>
          <a:noFill/>
        </p:spPr>
        <p:txBody>
          <a:bodyPr wrap="square" rtlCol="0">
            <a:spAutoFit/>
          </a:bodyPr>
          <a:lstStyle/>
          <a:p>
            <a:r>
              <a:rPr kumimoji="1" lang="en-US" altLang="ja-JP" sz="1400" dirty="0" smtClean="0">
                <a:solidFill>
                  <a:srgbClr val="FFC000"/>
                </a:solidFill>
              </a:rPr>
              <a:t>(A)</a:t>
            </a:r>
            <a:endParaRPr kumimoji="1" lang="ja-JP" altLang="en-US" sz="1400" dirty="0">
              <a:solidFill>
                <a:srgbClr val="FFC000"/>
              </a:solidFill>
            </a:endParaRPr>
          </a:p>
        </p:txBody>
      </p:sp>
      <p:pic>
        <p:nvPicPr>
          <p:cNvPr id="3" name="Picture 2"/>
          <p:cNvPicPr>
            <a:picLocks noChangeAspect="1"/>
          </p:cNvPicPr>
          <p:nvPr/>
        </p:nvPicPr>
        <p:blipFill>
          <a:blip r:embed="rId3"/>
          <a:stretch>
            <a:fillRect/>
          </a:stretch>
        </p:blipFill>
        <p:spPr>
          <a:xfrm>
            <a:off x="5442197" y="1279853"/>
            <a:ext cx="2954655" cy="2617470"/>
          </a:xfrm>
          <a:prstGeom prst="rect">
            <a:avLst/>
          </a:prstGeom>
        </p:spPr>
      </p:pic>
      <p:sp>
        <p:nvSpPr>
          <p:cNvPr id="11" name="Rectangle 10"/>
          <p:cNvSpPr/>
          <p:nvPr/>
        </p:nvSpPr>
        <p:spPr bwMode="auto">
          <a:xfrm>
            <a:off x="5584816" y="3130642"/>
            <a:ext cx="2669415" cy="207622"/>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3" name="Rectangle 12"/>
          <p:cNvSpPr/>
          <p:nvPr/>
        </p:nvSpPr>
        <p:spPr bwMode="auto">
          <a:xfrm>
            <a:off x="5584816" y="2742349"/>
            <a:ext cx="2669415" cy="29033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4" name="Rectangle 13"/>
          <p:cNvSpPr/>
          <p:nvPr/>
        </p:nvSpPr>
        <p:spPr bwMode="auto">
          <a:xfrm>
            <a:off x="1650980" y="1757667"/>
            <a:ext cx="246830" cy="20340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cxnSp>
        <p:nvCxnSpPr>
          <p:cNvPr id="16" name="Straight Arrow Connector 15"/>
          <p:cNvCxnSpPr/>
          <p:nvPr/>
        </p:nvCxnSpPr>
        <p:spPr bwMode="auto">
          <a:xfrm>
            <a:off x="4727548" y="1800699"/>
            <a:ext cx="527125" cy="1"/>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9" name="Rectangular Callout 18"/>
          <p:cNvSpPr/>
          <p:nvPr/>
        </p:nvSpPr>
        <p:spPr bwMode="auto">
          <a:xfrm>
            <a:off x="5263338" y="4150049"/>
            <a:ext cx="4117330" cy="637104"/>
          </a:xfrm>
          <a:prstGeom prst="wedgeRectCallout">
            <a:avLst>
              <a:gd name="adj1" fmla="val -7065"/>
              <a:gd name="adj2" fmla="val -72770"/>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smtClean="0">
                <a:solidFill>
                  <a:schemeClr val="tx1"/>
                </a:solidFill>
              </a:rPr>
              <a:t>「</a:t>
            </a:r>
            <a:r>
              <a:rPr lang="en-US" altLang="ja-JP" sz="1050" b="0" dirty="0" smtClean="0">
                <a:solidFill>
                  <a:schemeClr val="tx1"/>
                </a:solidFill>
              </a:rPr>
              <a:t>master</a:t>
            </a:r>
            <a:r>
              <a:rPr lang="ja-JP" altLang="en-US" sz="1050" b="0" dirty="0" smtClean="0">
                <a:solidFill>
                  <a:schemeClr val="tx1"/>
                </a:solidFill>
              </a:rPr>
              <a:t>」ブランチにプッシュされたら</a:t>
            </a:r>
            <a:endParaRPr lang="en-US" altLang="ja-JP" sz="1050" b="0" dirty="0" smtClean="0">
              <a:solidFill>
                <a:schemeClr val="tx1"/>
              </a:solidFill>
            </a:endParaRPr>
          </a:p>
          <a:p>
            <a:pPr>
              <a:spcBef>
                <a:spcPct val="20000"/>
              </a:spcBef>
              <a:buSzPct val="100000"/>
            </a:pPr>
            <a:r>
              <a:rPr lang="ja-JP" altLang="en-US" sz="1050" b="0" dirty="0" smtClean="0">
                <a:solidFill>
                  <a:schemeClr val="tx1"/>
                </a:solidFill>
              </a:rPr>
              <a:t>自動的にビルドが実行される設定であることが分かる</a:t>
            </a:r>
            <a:endParaRPr lang="en-US" altLang="ja-JP" sz="1050" b="0" dirty="0" smtClean="0">
              <a:solidFill>
                <a:schemeClr val="tx1"/>
              </a:solidFill>
            </a:endParaRPr>
          </a:p>
          <a:p>
            <a:pPr>
              <a:spcBef>
                <a:spcPct val="20000"/>
              </a:spcBef>
              <a:buSzPct val="100000"/>
            </a:pPr>
            <a:r>
              <a:rPr kumimoji="1" lang="ja-JP" altLang="en-US" sz="1050" b="0" dirty="0">
                <a:solidFill>
                  <a:schemeClr val="tx1"/>
                </a:solidFill>
                <a:latin typeface="Helvetica" panose="020B0604020202020204" pitchFamily="34" charset="0"/>
              </a:rPr>
              <a:t>ブラン</a:t>
            </a:r>
            <a:r>
              <a:rPr kumimoji="1" lang="ja-JP" altLang="en-US" sz="1050" b="0" dirty="0" smtClean="0">
                <a:solidFill>
                  <a:schemeClr val="tx1"/>
                </a:solidFill>
                <a:latin typeface="Helvetica" panose="020B0604020202020204" pitchFamily="34" charset="0"/>
              </a:rPr>
              <a:t>チ運用やチーム開発に関する </a:t>
            </a:r>
            <a:r>
              <a:rPr kumimoji="1" lang="en-US" altLang="ja-JP" sz="1050" b="0" dirty="0" smtClean="0">
                <a:solidFill>
                  <a:schemeClr val="tx1"/>
                </a:solidFill>
                <a:latin typeface="Helvetica" panose="020B0604020202020204" pitchFamily="34" charset="0"/>
              </a:rPr>
              <a:t>Tips </a:t>
            </a:r>
            <a:r>
              <a:rPr kumimoji="1" lang="ja-JP" altLang="en-US" sz="1050" b="0" dirty="0" smtClean="0">
                <a:solidFill>
                  <a:schemeClr val="tx1"/>
                </a:solidFill>
                <a:latin typeface="Helvetica" panose="020B0604020202020204" pitchFamily="34" charset="0"/>
              </a:rPr>
              <a:t>は本書には記述しない</a:t>
            </a:r>
            <a:endParaRPr kumimoji="1" lang="ja-JP" altLang="en-US" sz="1050" b="0" dirty="0">
              <a:solidFill>
                <a:schemeClr val="tx1"/>
              </a:solidFill>
              <a:latin typeface="Helvetica" panose="020B0604020202020204" pitchFamily="34" charset="0"/>
            </a:endParaRPr>
          </a:p>
        </p:txBody>
      </p:sp>
    </p:spTree>
    <p:extLst>
      <p:ext uri="{BB962C8B-B14F-4D97-AF65-F5344CB8AC3E}">
        <p14:creationId xmlns:p14="http://schemas.microsoft.com/office/powerpoint/2010/main" val="30226397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パイプラインを確認する。</a:t>
            </a:r>
            <a:r>
              <a:rPr lang="en-US" altLang="ja-JP" dirty="0" smtClean="0"/>
              <a:t>(2)</a:t>
            </a:r>
            <a:endParaRPr kumimoji="1" lang="ja-JP" altLang="en-US" dirty="0"/>
          </a:p>
        </p:txBody>
      </p:sp>
      <p:pic>
        <p:nvPicPr>
          <p:cNvPr id="5" name="Picture 4"/>
          <p:cNvPicPr>
            <a:picLocks noChangeAspect="1"/>
          </p:cNvPicPr>
          <p:nvPr/>
        </p:nvPicPr>
        <p:blipFill>
          <a:blip r:embed="rId2"/>
          <a:stretch>
            <a:fillRect/>
          </a:stretch>
        </p:blipFill>
        <p:spPr>
          <a:xfrm>
            <a:off x="1490786" y="1284028"/>
            <a:ext cx="3068955" cy="4440555"/>
          </a:xfrm>
          <a:prstGeom prst="rect">
            <a:avLst/>
          </a:prstGeom>
        </p:spPr>
      </p:pic>
      <p:sp>
        <p:nvSpPr>
          <p:cNvPr id="9" name="TextBox 8"/>
          <p:cNvSpPr txBox="1"/>
          <p:nvPr/>
        </p:nvSpPr>
        <p:spPr>
          <a:xfrm>
            <a:off x="1124362" y="1201608"/>
            <a:ext cx="477753" cy="307777"/>
          </a:xfrm>
          <a:prstGeom prst="rect">
            <a:avLst/>
          </a:prstGeom>
          <a:noFill/>
        </p:spPr>
        <p:txBody>
          <a:bodyPr wrap="square" rtlCol="0">
            <a:spAutoFit/>
          </a:bodyPr>
          <a:lstStyle/>
          <a:p>
            <a:r>
              <a:rPr kumimoji="1" lang="en-US" altLang="ja-JP" sz="1400" dirty="0" smtClean="0">
                <a:solidFill>
                  <a:srgbClr val="FFC000"/>
                </a:solidFill>
              </a:rPr>
              <a:t>(B)</a:t>
            </a:r>
            <a:endParaRPr kumimoji="1" lang="ja-JP" altLang="en-US" sz="1400" dirty="0">
              <a:solidFill>
                <a:srgbClr val="FFC000"/>
              </a:solidFill>
            </a:endParaRPr>
          </a:p>
        </p:txBody>
      </p:sp>
      <p:sp>
        <p:nvSpPr>
          <p:cNvPr id="11" name="Rectangle 10"/>
          <p:cNvSpPr/>
          <p:nvPr/>
        </p:nvSpPr>
        <p:spPr bwMode="auto">
          <a:xfrm>
            <a:off x="1690555" y="4348444"/>
            <a:ext cx="2669415" cy="57606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2" name="Rectangular Callout 11"/>
          <p:cNvSpPr/>
          <p:nvPr/>
        </p:nvSpPr>
        <p:spPr bwMode="auto">
          <a:xfrm>
            <a:off x="1363238" y="5860612"/>
            <a:ext cx="3312368" cy="648072"/>
          </a:xfrm>
          <a:prstGeom prst="wedgeRectCallout">
            <a:avLst>
              <a:gd name="adj1" fmla="val -8205"/>
              <a:gd name="adj2" fmla="val -6156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a:solidFill>
                  <a:schemeClr val="tx1"/>
                </a:solidFill>
              </a:rPr>
              <a:t>デフォル</a:t>
            </a:r>
            <a:r>
              <a:rPr lang="ja-JP" altLang="en-US" sz="1050" b="0" dirty="0" smtClean="0">
                <a:solidFill>
                  <a:schemeClr val="tx1"/>
                </a:solidFill>
              </a:rPr>
              <a:t>ト設定で</a:t>
            </a:r>
            <a:r>
              <a:rPr lang="en-US" altLang="ja-JP" sz="1050" b="0" dirty="0" smtClean="0">
                <a:solidFill>
                  <a:schemeClr val="tx1"/>
                </a:solidFill>
              </a:rPr>
              <a:t>OK</a:t>
            </a:r>
          </a:p>
          <a:p>
            <a:pPr>
              <a:spcBef>
                <a:spcPct val="20000"/>
              </a:spcBef>
              <a:buSzPct val="100000"/>
            </a:pPr>
            <a:r>
              <a:rPr kumimoji="1" lang="ja-JP" altLang="en-US" sz="1050" b="0" dirty="0" smtClean="0">
                <a:solidFill>
                  <a:schemeClr val="tx1"/>
                </a:solidFill>
                <a:latin typeface="Helvetica" panose="020B0604020202020204" pitchFamily="34" charset="0"/>
              </a:rPr>
              <a:t>デプロイ・スクリプトを見ると、 </a:t>
            </a:r>
            <a:r>
              <a:rPr kumimoji="1" lang="en-US" altLang="ja-JP" sz="1050" b="0" dirty="0" smtClean="0">
                <a:solidFill>
                  <a:schemeClr val="tx1"/>
                </a:solidFill>
                <a:latin typeface="Helvetica" panose="020B0604020202020204" pitchFamily="34" charset="0"/>
              </a:rPr>
              <a:t>cf push </a:t>
            </a:r>
            <a:r>
              <a:rPr kumimoji="1" lang="ja-JP" altLang="en-US" sz="1050" b="0" dirty="0" smtClean="0">
                <a:solidFill>
                  <a:schemeClr val="tx1"/>
                </a:solidFill>
                <a:latin typeface="Helvetica" panose="020B0604020202020204" pitchFamily="34" charset="0"/>
              </a:rPr>
              <a:t>コマンドで </a:t>
            </a:r>
            <a:r>
              <a:rPr kumimoji="1" lang="en-US" altLang="ja-JP" sz="1050" b="0" dirty="0" smtClean="0">
                <a:solidFill>
                  <a:schemeClr val="tx1"/>
                </a:solidFill>
                <a:latin typeface="Helvetica" panose="020B0604020202020204" pitchFamily="34" charset="0"/>
              </a:rPr>
              <a:t>Bluemix </a:t>
            </a:r>
            <a:r>
              <a:rPr kumimoji="1" lang="ja-JP" altLang="en-US" sz="1050" b="0" dirty="0" smtClean="0">
                <a:solidFill>
                  <a:schemeClr val="tx1"/>
                </a:solidFill>
                <a:latin typeface="Helvetica" panose="020B0604020202020204" pitchFamily="34" charset="0"/>
              </a:rPr>
              <a:t>にプッシュされることが分かる</a:t>
            </a:r>
            <a:endParaRPr kumimoji="1" lang="ja-JP" altLang="en-US" sz="1050" b="0" dirty="0">
              <a:solidFill>
                <a:schemeClr val="tx1"/>
              </a:solidFill>
              <a:latin typeface="Helvetica" panose="020B0604020202020204" pitchFamily="34" charset="0"/>
            </a:endParaRPr>
          </a:p>
        </p:txBody>
      </p:sp>
    </p:spTree>
    <p:extLst>
      <p:ext uri="{BB962C8B-B14F-4D97-AF65-F5344CB8AC3E}">
        <p14:creationId xmlns:p14="http://schemas.microsoft.com/office/powerpoint/2010/main" val="23035327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Web IDE </a:t>
            </a:r>
            <a:r>
              <a:rPr kumimoji="1" lang="ja-JP" altLang="en-US" dirty="0" smtClean="0"/>
              <a:t>の </a:t>
            </a:r>
            <a:r>
              <a:rPr kumimoji="1" lang="en-US" altLang="ja-JP" dirty="0" smtClean="0"/>
              <a:t>Git </a:t>
            </a:r>
            <a:r>
              <a:rPr kumimoji="1" lang="ja-JP" altLang="en-US" dirty="0" smtClean="0"/>
              <a:t>に移動する。</a:t>
            </a:r>
            <a:endParaRPr kumimoji="1" lang="ja-JP" altLang="en-US" dirty="0"/>
          </a:p>
        </p:txBody>
      </p:sp>
      <p:pic>
        <p:nvPicPr>
          <p:cNvPr id="6" name="Content Placeholder 5"/>
          <p:cNvPicPr>
            <a:picLocks noGrp="1" noChangeAspect="1"/>
          </p:cNvPicPr>
          <p:nvPr>
            <p:ph idx="1"/>
          </p:nvPr>
        </p:nvPicPr>
        <p:blipFill>
          <a:blip r:embed="rId2"/>
          <a:stretch>
            <a:fillRect/>
          </a:stretch>
        </p:blipFill>
        <p:spPr>
          <a:xfrm>
            <a:off x="142875" y="1345143"/>
            <a:ext cx="9634538" cy="5175777"/>
          </a:xfrm>
          <a:prstGeom prst="rect">
            <a:avLst/>
          </a:prstGeom>
        </p:spPr>
      </p:pic>
      <p:sp>
        <p:nvSpPr>
          <p:cNvPr id="7" name="Rectangle 6"/>
          <p:cNvSpPr/>
          <p:nvPr/>
        </p:nvSpPr>
        <p:spPr bwMode="auto">
          <a:xfrm>
            <a:off x="160845" y="2420888"/>
            <a:ext cx="18364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439505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Git </a:t>
            </a:r>
            <a:r>
              <a:rPr kumimoji="1" lang="ja-JP" altLang="en-US" dirty="0" smtClean="0"/>
              <a:t>にコミットする。</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ular Callout 4"/>
          <p:cNvSpPr/>
          <p:nvPr/>
        </p:nvSpPr>
        <p:spPr bwMode="auto">
          <a:xfrm>
            <a:off x="5241032" y="4437112"/>
            <a:ext cx="4032448" cy="288031"/>
          </a:xfrm>
          <a:prstGeom prst="wedgeRectCallout">
            <a:avLst>
              <a:gd name="adj1" fmla="val -54229"/>
              <a:gd name="adj2" fmla="val -42690"/>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lvl="4"/>
            <a:r>
              <a:rPr lang="ja-JP" altLang="en-US" sz="1400" b="0" dirty="0" smtClean="0">
                <a:solidFill>
                  <a:schemeClr val="tx1"/>
                </a:solidFill>
                <a:latin typeface="メイリオ" panose="020B0604030504040204" pitchFamily="50" charset="-128"/>
              </a:rPr>
              <a:t>正</a:t>
            </a:r>
            <a:r>
              <a:rPr lang="en-US" altLang="ja-JP" sz="1400" b="0" dirty="0" smtClean="0">
                <a:solidFill>
                  <a:schemeClr val="tx1"/>
                </a:solidFill>
                <a:latin typeface="メイリオ" panose="020B0604030504040204" pitchFamily="50" charset="-128"/>
              </a:rPr>
              <a:t>) </a:t>
            </a:r>
            <a:r>
              <a:rPr lang="en-US" altLang="ja-JP" sz="1400" b="0" dirty="0" err="1" smtClean="0">
                <a:solidFill>
                  <a:schemeClr val="tx1"/>
                </a:solidFill>
                <a:latin typeface="メイリオ" panose="020B0604030504040204" pitchFamily="50" charset="-128"/>
              </a:rPr>
              <a:t>src</a:t>
            </a:r>
            <a:r>
              <a:rPr lang="en-US" altLang="ja-JP" sz="1400" b="0" dirty="0" smtClean="0">
                <a:solidFill>
                  <a:schemeClr val="tx1"/>
                </a:solidFill>
                <a:latin typeface="メイリオ" panose="020B0604030504040204" pitchFamily="50" charset="-128"/>
              </a:rPr>
              <a:t>/main/</a:t>
            </a:r>
            <a:r>
              <a:rPr lang="en-US" altLang="ja-JP" sz="1400" b="0" dirty="0" err="1" smtClean="0">
                <a:solidFill>
                  <a:schemeClr val="tx1"/>
                </a:solidFill>
                <a:latin typeface="メイリオ" panose="020B0604030504040204" pitchFamily="50" charset="-128"/>
              </a:rPr>
              <a:t>webapp</a:t>
            </a:r>
            <a:r>
              <a:rPr lang="en-US" altLang="ja-JP" sz="1400" b="0" dirty="0" smtClean="0">
                <a:solidFill>
                  <a:schemeClr val="tx1"/>
                </a:solidFill>
                <a:latin typeface="メイリオ" panose="020B0604030504040204" pitchFamily="50" charset="-128"/>
              </a:rPr>
              <a:t>/WEB-INF\beans.xml</a:t>
            </a:r>
            <a:endParaRPr lang="en-US" altLang="ja-JP" sz="1400" b="0" dirty="0">
              <a:solidFill>
                <a:schemeClr val="tx1"/>
              </a:solidFill>
              <a:latin typeface="メイリオ" panose="020B0604030504040204" pitchFamily="50" charset="-128"/>
            </a:endParaRPr>
          </a:p>
        </p:txBody>
      </p:sp>
      <p:sp>
        <p:nvSpPr>
          <p:cNvPr id="6" name="Rectangular Callout 5"/>
          <p:cNvSpPr/>
          <p:nvPr/>
        </p:nvSpPr>
        <p:spPr bwMode="auto">
          <a:xfrm>
            <a:off x="5241032" y="5013176"/>
            <a:ext cx="4032448" cy="288031"/>
          </a:xfrm>
          <a:prstGeom prst="wedgeRectCallout">
            <a:avLst>
              <a:gd name="adj1" fmla="val -54229"/>
              <a:gd name="adj2" fmla="val -42690"/>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lvl="4"/>
            <a:r>
              <a:rPr lang="ja-JP" altLang="en-US" sz="1400" b="0" dirty="0" smtClean="0">
                <a:solidFill>
                  <a:schemeClr val="tx1"/>
                </a:solidFill>
                <a:latin typeface="メイリオ" panose="020B0604030504040204" pitchFamily="50" charset="-128"/>
              </a:rPr>
              <a:t>正</a:t>
            </a:r>
            <a:r>
              <a:rPr lang="en-US" altLang="ja-JP" sz="1400" b="0" dirty="0" smtClean="0">
                <a:solidFill>
                  <a:schemeClr val="tx1"/>
                </a:solidFill>
                <a:latin typeface="メイリオ" panose="020B0604030504040204" pitchFamily="50" charset="-128"/>
              </a:rPr>
              <a:t>) </a:t>
            </a:r>
            <a:r>
              <a:rPr lang="en-US" altLang="ja-JP" sz="1400" b="0" dirty="0" err="1" smtClean="0">
                <a:solidFill>
                  <a:schemeClr val="tx1"/>
                </a:solidFill>
                <a:latin typeface="メイリオ" panose="020B0604030504040204" pitchFamily="50" charset="-128"/>
              </a:rPr>
              <a:t>src</a:t>
            </a:r>
            <a:r>
              <a:rPr lang="en-US" altLang="ja-JP" sz="1400" b="0" dirty="0" smtClean="0">
                <a:solidFill>
                  <a:schemeClr val="tx1"/>
                </a:solidFill>
                <a:latin typeface="メイリオ" panose="020B0604030504040204" pitchFamily="50" charset="-128"/>
              </a:rPr>
              <a:t>/main/</a:t>
            </a:r>
            <a:r>
              <a:rPr lang="en-US" altLang="ja-JP" sz="1400" b="0" dirty="0" err="1" smtClean="0">
                <a:solidFill>
                  <a:schemeClr val="tx1"/>
                </a:solidFill>
                <a:latin typeface="メイリオ" panose="020B0604030504040204" pitchFamily="50" charset="-128"/>
              </a:rPr>
              <a:t>webapp</a:t>
            </a:r>
            <a:r>
              <a:rPr lang="en-US" altLang="ja-JP" sz="1400" b="0" dirty="0" smtClean="0">
                <a:solidFill>
                  <a:schemeClr val="tx1"/>
                </a:solidFill>
                <a:latin typeface="メイリオ" panose="020B0604030504040204" pitchFamily="50" charset="-128"/>
              </a:rPr>
              <a:t>/WEB-INF\web.xml</a:t>
            </a:r>
            <a:endParaRPr lang="en-US" altLang="ja-JP" sz="1400" b="0" dirty="0">
              <a:solidFill>
                <a:schemeClr val="tx1"/>
              </a:solidFill>
              <a:latin typeface="メイリオ" panose="020B0604030504040204" pitchFamily="50" charset="-128"/>
            </a:endParaRPr>
          </a:p>
        </p:txBody>
      </p:sp>
      <p:sp>
        <p:nvSpPr>
          <p:cNvPr id="8" name="Rectangular Callout 7"/>
          <p:cNvSpPr/>
          <p:nvPr/>
        </p:nvSpPr>
        <p:spPr bwMode="auto">
          <a:xfrm>
            <a:off x="4160912" y="1089885"/>
            <a:ext cx="5256584" cy="645090"/>
          </a:xfrm>
          <a:prstGeom prst="wedgeRectCallout">
            <a:avLst>
              <a:gd name="adj1" fmla="val -36229"/>
              <a:gd name="adj2" fmla="val 7016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lvl="4"/>
            <a:r>
              <a:rPr lang="ja-JP" altLang="en-US" sz="1400" b="0" dirty="0" smtClean="0">
                <a:solidFill>
                  <a:schemeClr val="tx1"/>
                </a:solidFill>
                <a:latin typeface="メイリオ" panose="020B0604030504040204" pitchFamily="50" charset="-128"/>
              </a:rPr>
              <a:t>この画面キ</a:t>
            </a:r>
            <a:r>
              <a:rPr lang="ja-JP" altLang="en-US" sz="1400" b="0" dirty="0">
                <a:solidFill>
                  <a:schemeClr val="tx1"/>
                </a:solidFill>
                <a:latin typeface="メイリオ" panose="020B0604030504040204" pitchFamily="50" charset="-128"/>
              </a:rPr>
              <a:t>ャプチ</a:t>
            </a:r>
            <a:r>
              <a:rPr lang="ja-JP" altLang="en-US" sz="1400" b="0" dirty="0" smtClean="0">
                <a:solidFill>
                  <a:schemeClr val="tx1"/>
                </a:solidFill>
                <a:latin typeface="メイリオ" panose="020B0604030504040204" pitchFamily="50" charset="-128"/>
              </a:rPr>
              <a:t>ャーは、ファイルパスを</a:t>
            </a:r>
            <a:r>
              <a:rPr lang="en-US" altLang="ja-JP" sz="1400" b="0" dirty="0" smtClean="0">
                <a:solidFill>
                  <a:schemeClr val="tx1"/>
                </a:solidFill>
                <a:latin typeface="メイリオ" panose="020B0604030504040204" pitchFamily="50" charset="-128"/>
              </a:rPr>
              <a:t>2</a:t>
            </a:r>
            <a:r>
              <a:rPr lang="ja-JP" altLang="en-US" sz="1400" b="0" dirty="0" smtClean="0">
                <a:solidFill>
                  <a:schemeClr val="tx1"/>
                </a:solidFill>
                <a:latin typeface="メイリオ" panose="020B0604030504040204" pitchFamily="50" charset="-128"/>
              </a:rPr>
              <a:t>箇所ミスしている。</a:t>
            </a:r>
            <a:endParaRPr lang="en-US" altLang="ja-JP" sz="1400" b="0" dirty="0" smtClean="0">
              <a:solidFill>
                <a:schemeClr val="tx1"/>
              </a:solidFill>
              <a:latin typeface="メイリオ" panose="020B0604030504040204" pitchFamily="50" charset="-128"/>
            </a:endParaRPr>
          </a:p>
          <a:p>
            <a:pPr marL="0" lvl="4"/>
            <a:r>
              <a:rPr lang="ja-JP" altLang="en-US" sz="1400" b="0" dirty="0" smtClean="0">
                <a:solidFill>
                  <a:schemeClr val="tx1"/>
                </a:solidFill>
                <a:latin typeface="メイリオ" panose="020B0604030504040204" pitchFamily="50" charset="-128"/>
              </a:rPr>
              <a:t>ファイルを修正して、コミット、プッシュする。</a:t>
            </a:r>
            <a:endParaRPr lang="en-US" altLang="ja-JP" sz="1400" b="0" dirty="0">
              <a:solidFill>
                <a:schemeClr val="tx1"/>
              </a:solidFill>
              <a:latin typeface="メイリオ" panose="020B0604030504040204" pitchFamily="50" charset="-128"/>
            </a:endParaRPr>
          </a:p>
        </p:txBody>
      </p:sp>
      <p:sp>
        <p:nvSpPr>
          <p:cNvPr id="10" name="Rectangle 9"/>
          <p:cNvSpPr/>
          <p:nvPr/>
        </p:nvSpPr>
        <p:spPr bwMode="auto">
          <a:xfrm>
            <a:off x="9345488" y="2277933"/>
            <a:ext cx="379854" cy="21496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1" name="Rectangular Callout 10"/>
          <p:cNvSpPr/>
          <p:nvPr/>
        </p:nvSpPr>
        <p:spPr bwMode="auto">
          <a:xfrm>
            <a:off x="6897216" y="2596812"/>
            <a:ext cx="2828126" cy="544156"/>
          </a:xfrm>
          <a:prstGeom prst="wedgeRectCallout">
            <a:avLst>
              <a:gd name="adj1" fmla="val 34238"/>
              <a:gd name="adj2" fmla="val -62336"/>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lvl="4"/>
            <a:r>
              <a:rPr lang="ja-JP" altLang="en-US" sz="1400" b="0" dirty="0" smtClean="0">
                <a:solidFill>
                  <a:schemeClr val="tx1"/>
                </a:solidFill>
                <a:latin typeface="メイリオ" panose="020B0604030504040204" pitchFamily="50" charset="-128"/>
              </a:rPr>
              <a:t>コミットメッセージを入力して</a:t>
            </a:r>
            <a:endParaRPr lang="en-US" altLang="ja-JP" sz="1400" b="0" dirty="0" smtClean="0">
              <a:solidFill>
                <a:schemeClr val="tx1"/>
              </a:solidFill>
              <a:latin typeface="メイリオ" panose="020B0604030504040204" pitchFamily="50" charset="-128"/>
            </a:endParaRPr>
          </a:p>
          <a:p>
            <a:pPr marL="0" lvl="4"/>
            <a:r>
              <a:rPr lang="ja-JP" altLang="en-US" sz="1400" b="0" dirty="0" smtClean="0">
                <a:solidFill>
                  <a:schemeClr val="tx1"/>
                </a:solidFill>
                <a:latin typeface="メイリオ" panose="020B0604030504040204" pitchFamily="50" charset="-128"/>
              </a:rPr>
              <a:t>こちらをクリック</a:t>
            </a:r>
            <a:endParaRPr lang="en-US" altLang="ja-JP" sz="1400" b="0" dirty="0">
              <a:solidFill>
                <a:schemeClr val="tx1"/>
              </a:solidFill>
              <a:latin typeface="メイリオ" panose="020B0604030504040204" pitchFamily="50" charset="-128"/>
            </a:endParaRPr>
          </a:p>
        </p:txBody>
      </p:sp>
    </p:spTree>
    <p:extLst>
      <p:ext uri="{BB962C8B-B14F-4D97-AF65-F5344CB8AC3E}">
        <p14:creationId xmlns:p14="http://schemas.microsoft.com/office/powerpoint/2010/main" val="10287168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Git </a:t>
            </a:r>
            <a:r>
              <a:rPr kumimoji="1" lang="ja-JP" altLang="en-US" dirty="0" smtClean="0"/>
              <a:t>にプッシュする。</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7" name="Rectangle 6"/>
          <p:cNvSpPr/>
          <p:nvPr/>
        </p:nvSpPr>
        <p:spPr bwMode="auto">
          <a:xfrm>
            <a:off x="2957556" y="2832156"/>
            <a:ext cx="504056" cy="21496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8" name="Rectangle 7"/>
          <p:cNvSpPr/>
          <p:nvPr/>
        </p:nvSpPr>
        <p:spPr bwMode="auto">
          <a:xfrm>
            <a:off x="8675247" y="2016512"/>
            <a:ext cx="806803" cy="21496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1" name="Rectangular Callout 10"/>
          <p:cNvSpPr/>
          <p:nvPr/>
        </p:nvSpPr>
        <p:spPr bwMode="auto">
          <a:xfrm>
            <a:off x="7449163" y="1598325"/>
            <a:ext cx="2407564" cy="287096"/>
          </a:xfrm>
          <a:prstGeom prst="wedgeRectCallout">
            <a:avLst>
              <a:gd name="adj1" fmla="val 6952"/>
              <a:gd name="adj2" fmla="val 7263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smtClean="0">
                <a:solidFill>
                  <a:schemeClr val="tx1"/>
                </a:solidFill>
              </a:rPr>
              <a:t>「プッシュ」後にこちらをクリック</a:t>
            </a:r>
            <a:endParaRPr kumimoji="1" lang="ja-JP" altLang="en-US" sz="1050" b="0" dirty="0">
              <a:solidFill>
                <a:schemeClr val="tx1"/>
              </a:solidFill>
              <a:latin typeface="Helvetica" panose="020B0604020202020204" pitchFamily="34" charset="0"/>
            </a:endParaRPr>
          </a:p>
        </p:txBody>
      </p:sp>
    </p:spTree>
    <p:extLst>
      <p:ext uri="{BB962C8B-B14F-4D97-AF65-F5344CB8AC3E}">
        <p14:creationId xmlns:p14="http://schemas.microsoft.com/office/powerpoint/2010/main" val="14623906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ステー</a:t>
            </a:r>
            <a:r>
              <a:rPr lang="ja-JP" altLang="en-US" dirty="0" smtClean="0"/>
              <a:t>ジ結果を確認する。</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6" name="Rectangle 5"/>
          <p:cNvSpPr/>
          <p:nvPr/>
        </p:nvSpPr>
        <p:spPr bwMode="auto">
          <a:xfrm>
            <a:off x="3177695" y="4823268"/>
            <a:ext cx="1271642" cy="27283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i="0" u="none" strike="noStrike" cap="none" normalizeH="0" baseline="0" dirty="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7" name="Rectangle 6"/>
          <p:cNvSpPr/>
          <p:nvPr/>
        </p:nvSpPr>
        <p:spPr bwMode="auto">
          <a:xfrm>
            <a:off x="631500" y="4110456"/>
            <a:ext cx="1810617" cy="2831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8" name="Rectangle 7"/>
          <p:cNvSpPr/>
          <p:nvPr/>
        </p:nvSpPr>
        <p:spPr bwMode="auto">
          <a:xfrm>
            <a:off x="2869173" y="4117888"/>
            <a:ext cx="1810617" cy="2831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ular Callout 9"/>
          <p:cNvSpPr/>
          <p:nvPr/>
        </p:nvSpPr>
        <p:spPr bwMode="auto">
          <a:xfrm>
            <a:off x="4679790" y="4959687"/>
            <a:ext cx="2407564" cy="424231"/>
          </a:xfrm>
          <a:prstGeom prst="wedgeRectCallout">
            <a:avLst>
              <a:gd name="adj1" fmla="val -56503"/>
              <a:gd name="adj2" fmla="val -36119"/>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smtClean="0">
                <a:solidFill>
                  <a:schemeClr val="tx1"/>
                </a:solidFill>
              </a:rPr>
              <a:t>こちらをクリックしてアプリを起動</a:t>
            </a:r>
            <a:endParaRPr lang="en-US" altLang="ja-JP" sz="1050" b="0" dirty="0" smtClean="0">
              <a:solidFill>
                <a:schemeClr val="tx1"/>
              </a:solidFill>
            </a:endParaRPr>
          </a:p>
          <a:p>
            <a:pPr>
              <a:spcBef>
                <a:spcPct val="20000"/>
              </a:spcBef>
              <a:buSzPct val="100000"/>
            </a:pPr>
            <a:r>
              <a:rPr kumimoji="1" lang="en-US" altLang="ja-JP" sz="1050" b="0" dirty="0" smtClean="0">
                <a:solidFill>
                  <a:schemeClr val="tx1"/>
                </a:solidFill>
                <a:latin typeface="Helvetica" panose="020B0604020202020204" pitchFamily="34" charset="0"/>
              </a:rPr>
              <a:t>(</a:t>
            </a:r>
            <a:r>
              <a:rPr kumimoji="1" lang="ja-JP" altLang="en-US" sz="1050" b="0" dirty="0" smtClean="0">
                <a:solidFill>
                  <a:schemeClr val="tx1"/>
                </a:solidFill>
                <a:latin typeface="Helvetica" panose="020B0604020202020204" pitchFamily="34" charset="0"/>
              </a:rPr>
              <a:t>スターターコード</a:t>
            </a:r>
            <a:r>
              <a:rPr kumimoji="1" lang="en-US" altLang="ja-JP" sz="1050" b="0" dirty="0" smtClean="0">
                <a:solidFill>
                  <a:schemeClr val="tx1"/>
                </a:solidFill>
                <a:latin typeface="Helvetica" panose="020B0604020202020204" pitchFamily="34" charset="0"/>
              </a:rPr>
              <a:t>)</a:t>
            </a:r>
            <a:endParaRPr kumimoji="1" lang="ja-JP" altLang="en-US" sz="1050" b="0" dirty="0">
              <a:solidFill>
                <a:schemeClr val="tx1"/>
              </a:solidFill>
              <a:latin typeface="Helvetica" panose="020B0604020202020204" pitchFamily="34" charset="0"/>
            </a:endParaRPr>
          </a:p>
        </p:txBody>
      </p:sp>
    </p:spTree>
    <p:extLst>
      <p:ext uri="{BB962C8B-B14F-4D97-AF65-F5344CB8AC3E}">
        <p14:creationId xmlns:p14="http://schemas.microsoft.com/office/powerpoint/2010/main" val="34099365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2852936"/>
            <a:ext cx="6984776" cy="647700"/>
          </a:xfrm>
        </p:spPr>
        <p:txBody>
          <a:bodyPr/>
          <a:lstStyle/>
          <a:p>
            <a:r>
              <a:rPr kumimoji="1" lang="en-US" altLang="ja-JP" dirty="0" smtClean="0"/>
              <a:t>3-4</a:t>
            </a:r>
            <a:br>
              <a:rPr kumimoji="1" lang="en-US" altLang="ja-JP" dirty="0" smtClean="0"/>
            </a:br>
            <a:r>
              <a:rPr kumimoji="1" lang="en-US" altLang="ja-JP" dirty="0" smtClean="0"/>
              <a:t>CF </a:t>
            </a:r>
            <a:r>
              <a:rPr kumimoji="1" lang="ja-JP" altLang="en-US" dirty="0" smtClean="0"/>
              <a:t>アプリ の実行結果を確認する。</a:t>
            </a:r>
            <a:endParaRPr kumimoji="1" lang="ja-JP" altLang="en-US" dirty="0"/>
          </a:p>
        </p:txBody>
      </p:sp>
    </p:spTree>
    <p:extLst>
      <p:ext uri="{BB962C8B-B14F-4D97-AF65-F5344CB8AC3E}">
        <p14:creationId xmlns:p14="http://schemas.microsoft.com/office/powerpoint/2010/main" val="8828295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a:t>
            </a:r>
            <a:r>
              <a:rPr kumimoji="1" lang="ja-JP" altLang="en-US" dirty="0" smtClean="0"/>
              <a:t>スターターコード</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Tree>
    <p:extLst>
      <p:ext uri="{BB962C8B-B14F-4D97-AF65-F5344CB8AC3E}">
        <p14:creationId xmlns:p14="http://schemas.microsoft.com/office/powerpoint/2010/main" val="36674063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Servlet</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ular Callout 4"/>
          <p:cNvSpPr/>
          <p:nvPr/>
        </p:nvSpPr>
        <p:spPr bwMode="auto">
          <a:xfrm>
            <a:off x="416496" y="2420888"/>
            <a:ext cx="3312368" cy="432073"/>
          </a:xfrm>
          <a:prstGeom prst="wedgeRectCallout">
            <a:avLst>
              <a:gd name="adj1" fmla="val -40800"/>
              <a:gd name="adj2" fmla="val -85589"/>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en-US" altLang="ja-JP" sz="1050" b="0" dirty="0" smtClean="0">
                <a:solidFill>
                  <a:schemeClr val="tx1"/>
                </a:solidFill>
              </a:rPr>
              <a:t>CDI Bean </a:t>
            </a:r>
            <a:r>
              <a:rPr lang="ja-JP" altLang="en-US" sz="1050" b="0" dirty="0" smtClean="0">
                <a:solidFill>
                  <a:schemeClr val="tx1"/>
                </a:solidFill>
              </a:rPr>
              <a:t>をインジェクトした時の値</a:t>
            </a:r>
            <a:endParaRPr kumimoji="1" lang="ja-JP" altLang="en-US" sz="1050" b="0" dirty="0">
              <a:solidFill>
                <a:schemeClr val="tx1"/>
              </a:solidFill>
              <a:latin typeface="Helvetica" panose="020B0604020202020204" pitchFamily="34" charset="0"/>
            </a:endParaRPr>
          </a:p>
        </p:txBody>
      </p:sp>
      <p:sp>
        <p:nvSpPr>
          <p:cNvPr id="6" name="Rectangle 5"/>
          <p:cNvSpPr/>
          <p:nvPr/>
        </p:nvSpPr>
        <p:spPr>
          <a:xfrm>
            <a:off x="4864259" y="1052736"/>
            <a:ext cx="4913154" cy="307777"/>
          </a:xfrm>
          <a:prstGeom prst="rect">
            <a:avLst/>
          </a:prstGeom>
        </p:spPr>
        <p:txBody>
          <a:bodyPr wrap="square">
            <a:spAutoFit/>
          </a:bodyPr>
          <a:lstStyle/>
          <a:p>
            <a:pPr algn="r"/>
            <a:r>
              <a:rPr lang="en-US" altLang="ja-JP" sz="1400" b="0" dirty="0">
                <a:solidFill>
                  <a:srgbClr val="0000CC"/>
                </a:solidFill>
              </a:rPr>
              <a:t>http://</a:t>
            </a:r>
            <a:r>
              <a:rPr lang="en-US" altLang="ja-JP" sz="1400" b="0" dirty="0" smtClean="0">
                <a:solidFill>
                  <a:srgbClr val="0000CC"/>
                </a:solidFill>
              </a:rPr>
              <a:t>hello-java-ippei0605.mybluemix.net/HelloServlet</a:t>
            </a:r>
            <a:endParaRPr lang="ja-JP" altLang="en-US" sz="1400" b="0" dirty="0">
              <a:solidFill>
                <a:srgbClr val="0000CC"/>
              </a:solidFill>
            </a:endParaRPr>
          </a:p>
        </p:txBody>
      </p:sp>
    </p:spTree>
    <p:extLst>
      <p:ext uri="{BB962C8B-B14F-4D97-AF65-F5344CB8AC3E}">
        <p14:creationId xmlns:p14="http://schemas.microsoft.com/office/powerpoint/2010/main" val="30264408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JSP</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ular Callout 4"/>
          <p:cNvSpPr/>
          <p:nvPr/>
        </p:nvSpPr>
        <p:spPr bwMode="auto">
          <a:xfrm>
            <a:off x="416496" y="2420888"/>
            <a:ext cx="3312368" cy="432073"/>
          </a:xfrm>
          <a:prstGeom prst="wedgeRectCallout">
            <a:avLst>
              <a:gd name="adj1" fmla="val -40800"/>
              <a:gd name="adj2" fmla="val -85589"/>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en-US" altLang="ja-JP" sz="1050" b="0" dirty="0" smtClean="0">
                <a:solidFill>
                  <a:schemeClr val="tx1"/>
                </a:solidFill>
              </a:rPr>
              <a:t>CDI Bean </a:t>
            </a:r>
            <a:r>
              <a:rPr lang="ja-JP" altLang="en-US" sz="1050" b="0" dirty="0" smtClean="0">
                <a:solidFill>
                  <a:schemeClr val="tx1"/>
                </a:solidFill>
              </a:rPr>
              <a:t>を </a:t>
            </a:r>
            <a:r>
              <a:rPr lang="en-US" altLang="ja-JP" sz="1050" b="0" dirty="0" smtClean="0">
                <a:solidFill>
                  <a:schemeClr val="tx1"/>
                </a:solidFill>
              </a:rPr>
              <a:t>new </a:t>
            </a:r>
            <a:r>
              <a:rPr lang="ja-JP" altLang="en-US" sz="1050" b="0" dirty="0" smtClean="0">
                <a:solidFill>
                  <a:schemeClr val="tx1"/>
                </a:solidFill>
              </a:rPr>
              <a:t>した時の値</a:t>
            </a:r>
            <a:endParaRPr kumimoji="1" lang="ja-JP" altLang="en-US" sz="1050" b="0" dirty="0">
              <a:solidFill>
                <a:schemeClr val="tx1"/>
              </a:solidFill>
              <a:latin typeface="Helvetica" panose="020B0604020202020204" pitchFamily="34" charset="0"/>
            </a:endParaRPr>
          </a:p>
        </p:txBody>
      </p:sp>
      <p:sp>
        <p:nvSpPr>
          <p:cNvPr id="6" name="Rectangle 5"/>
          <p:cNvSpPr/>
          <p:nvPr/>
        </p:nvSpPr>
        <p:spPr>
          <a:xfrm>
            <a:off x="4864259" y="1052736"/>
            <a:ext cx="4913154" cy="307777"/>
          </a:xfrm>
          <a:prstGeom prst="rect">
            <a:avLst/>
          </a:prstGeom>
        </p:spPr>
        <p:txBody>
          <a:bodyPr wrap="square">
            <a:spAutoFit/>
          </a:bodyPr>
          <a:lstStyle/>
          <a:p>
            <a:pPr algn="r"/>
            <a:r>
              <a:rPr lang="en-US" altLang="ja-JP" sz="1400" b="0" dirty="0">
                <a:solidFill>
                  <a:srgbClr val="0000CC"/>
                </a:solidFill>
              </a:rPr>
              <a:t>http://</a:t>
            </a:r>
            <a:r>
              <a:rPr lang="en-US" altLang="ja-JP" sz="1400" b="0" dirty="0" smtClean="0">
                <a:solidFill>
                  <a:srgbClr val="0000CC"/>
                </a:solidFill>
              </a:rPr>
              <a:t>hello-java-ippei0605.mybluemix.net/hello.jsp</a:t>
            </a:r>
            <a:endParaRPr lang="ja-JP" altLang="en-US" sz="1400" b="0" dirty="0">
              <a:solidFill>
                <a:srgbClr val="0000CC"/>
              </a:solidFill>
            </a:endParaRPr>
          </a:p>
        </p:txBody>
      </p:sp>
    </p:spTree>
    <p:extLst>
      <p:ext uri="{BB962C8B-B14F-4D97-AF65-F5344CB8AC3E}">
        <p14:creationId xmlns:p14="http://schemas.microsoft.com/office/powerpoint/2010/main" val="229721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smtClean="0"/>
              <a:t>1. </a:t>
            </a:r>
            <a:r>
              <a:rPr kumimoji="1" lang="ja-JP" altLang="en-US" dirty="0" smtClean="0"/>
              <a:t>概要</a:t>
            </a:r>
            <a:endParaRPr kumimoji="1" lang="ja-JP" altLang="en-US" dirty="0"/>
          </a:p>
        </p:txBody>
      </p:sp>
    </p:spTree>
    <p:extLst>
      <p:ext uri="{BB962C8B-B14F-4D97-AF65-F5344CB8AC3E}">
        <p14:creationId xmlns:p14="http://schemas.microsoft.com/office/powerpoint/2010/main" val="10008209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JSF </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ular Callout 4"/>
          <p:cNvSpPr/>
          <p:nvPr/>
        </p:nvSpPr>
        <p:spPr bwMode="auto">
          <a:xfrm>
            <a:off x="1640632" y="2708920"/>
            <a:ext cx="6624736" cy="1008112"/>
          </a:xfrm>
          <a:prstGeom prst="wedgeRectCallout">
            <a:avLst>
              <a:gd name="adj1" fmla="val -34458"/>
              <a:gd name="adj2" fmla="val -6352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171450" indent="-171450">
              <a:spcBef>
                <a:spcPct val="20000"/>
              </a:spcBef>
              <a:buSzPct val="100000"/>
              <a:buFont typeface="Arial" panose="020B0604020202020204" pitchFamily="34" charset="0"/>
              <a:buChar char="•"/>
            </a:pPr>
            <a:r>
              <a:rPr lang="en-US" altLang="ja-JP" sz="1050" b="0" dirty="0" smtClean="0">
                <a:solidFill>
                  <a:schemeClr val="tx1"/>
                </a:solidFill>
              </a:rPr>
              <a:t>CDI Bean </a:t>
            </a:r>
            <a:r>
              <a:rPr lang="ja-JP" altLang="en-US" sz="1050" b="0" dirty="0" smtClean="0">
                <a:solidFill>
                  <a:schemeClr val="tx1"/>
                </a:solidFill>
              </a:rPr>
              <a:t>をインジェクトした時の値</a:t>
            </a:r>
            <a:endParaRPr lang="en-US" altLang="ja-JP" sz="1050" b="0" dirty="0" smtClean="0">
              <a:solidFill>
                <a:schemeClr val="tx1"/>
              </a:solidFill>
            </a:endParaRPr>
          </a:p>
          <a:p>
            <a:pPr marL="171450" indent="-171450">
              <a:spcBef>
                <a:spcPct val="20000"/>
              </a:spcBef>
              <a:buSzPct val="100000"/>
              <a:buFont typeface="Arial" panose="020B0604020202020204" pitchFamily="34" charset="0"/>
              <a:buChar char="•"/>
            </a:pPr>
            <a:r>
              <a:rPr kumimoji="1" lang="ja-JP" altLang="en-US" sz="1050" b="0" dirty="0" smtClean="0">
                <a:solidFill>
                  <a:schemeClr val="tx1"/>
                </a:solidFill>
                <a:latin typeface="Helvetica" panose="020B0604020202020204" pitchFamily="34" charset="0"/>
              </a:rPr>
              <a:t>「メ</a:t>
            </a:r>
            <a:r>
              <a:rPr kumimoji="1" lang="ja-JP" altLang="en-US" sz="1050" b="0" dirty="0">
                <a:solidFill>
                  <a:schemeClr val="tx1"/>
                </a:solidFill>
                <a:latin typeface="Helvetica" panose="020B0604020202020204" pitchFamily="34" charset="0"/>
              </a:rPr>
              <a:t>ッセー</a:t>
            </a:r>
            <a:r>
              <a:rPr kumimoji="1" lang="ja-JP" altLang="en-US" sz="1050" b="0" dirty="0" smtClean="0">
                <a:solidFill>
                  <a:schemeClr val="tx1"/>
                </a:solidFill>
                <a:latin typeface="Helvetica" panose="020B0604020202020204" pitchFamily="34" charset="0"/>
              </a:rPr>
              <a:t>ジ更新」ボタンをクリックすると </a:t>
            </a:r>
            <a:r>
              <a:rPr kumimoji="1" lang="en-US" altLang="ja-JP" sz="1050" b="0" dirty="0" smtClean="0">
                <a:solidFill>
                  <a:schemeClr val="tx1"/>
                </a:solidFill>
                <a:latin typeface="Helvetica" panose="020B0604020202020204" pitchFamily="34" charset="0"/>
              </a:rPr>
              <a:t>【】</a:t>
            </a:r>
            <a:r>
              <a:rPr kumimoji="1" lang="ja-JP" altLang="en-US" sz="1050" b="0" dirty="0" smtClean="0">
                <a:solidFill>
                  <a:schemeClr val="tx1"/>
                </a:solidFill>
                <a:latin typeface="Helvetica" panose="020B0604020202020204" pitchFamily="34" charset="0"/>
              </a:rPr>
              <a:t>内メッセージが変わり、</a:t>
            </a:r>
            <a:r>
              <a:rPr kumimoji="1" lang="en-US" altLang="ja-JP" sz="1050" b="0" dirty="0" smtClean="0">
                <a:solidFill>
                  <a:schemeClr val="tx1"/>
                </a:solidFill>
                <a:latin typeface="Helvetica" panose="020B0604020202020204" pitchFamily="34" charset="0"/>
              </a:rPr>
              <a:t>[] </a:t>
            </a:r>
            <a:r>
              <a:rPr kumimoji="1" lang="ja-JP" altLang="en-US" sz="1050" b="0" dirty="0" smtClean="0">
                <a:solidFill>
                  <a:schemeClr val="tx1"/>
                </a:solidFill>
                <a:latin typeface="Helvetica" panose="020B0604020202020204" pitchFamily="34" charset="0"/>
              </a:rPr>
              <a:t>内の</a:t>
            </a:r>
            <a:r>
              <a:rPr kumimoji="1" lang="ja-JP" altLang="en-US" sz="1050" b="0" dirty="0">
                <a:solidFill>
                  <a:schemeClr val="tx1"/>
                </a:solidFill>
                <a:latin typeface="Helvetica" panose="020B0604020202020204" pitchFamily="34" charset="0"/>
              </a:rPr>
              <a:t>数</a:t>
            </a:r>
            <a:r>
              <a:rPr kumimoji="1" lang="ja-JP" altLang="en-US" sz="1050" b="0" dirty="0" smtClean="0">
                <a:solidFill>
                  <a:schemeClr val="tx1"/>
                </a:solidFill>
                <a:latin typeface="Helvetica" panose="020B0604020202020204" pitchFamily="34" charset="0"/>
              </a:rPr>
              <a:t>値が加算される</a:t>
            </a:r>
            <a:endParaRPr kumimoji="1" lang="en-US" altLang="ja-JP" sz="1050" b="0" dirty="0" smtClean="0">
              <a:solidFill>
                <a:schemeClr val="tx1"/>
              </a:solidFill>
              <a:latin typeface="Helvetica" panose="020B0604020202020204" pitchFamily="34" charset="0"/>
            </a:endParaRPr>
          </a:p>
          <a:p>
            <a:pPr marL="171450" indent="-171450">
              <a:spcBef>
                <a:spcPct val="20000"/>
              </a:spcBef>
              <a:buSzPct val="100000"/>
              <a:buFont typeface="Arial" panose="020B0604020202020204" pitchFamily="34" charset="0"/>
              <a:buChar char="•"/>
            </a:pPr>
            <a:r>
              <a:rPr kumimoji="1" lang="en-US" altLang="ja-JP" sz="1050" b="0" dirty="0" smtClean="0">
                <a:solidFill>
                  <a:schemeClr val="tx1"/>
                </a:solidFill>
                <a:latin typeface="Helvetica" panose="020B0604020202020204" pitchFamily="34" charset="0"/>
              </a:rPr>
              <a:t>CDI Bean </a:t>
            </a:r>
            <a:r>
              <a:rPr kumimoji="1" lang="ja-JP" altLang="en-US" sz="1050" b="0" dirty="0" smtClean="0">
                <a:solidFill>
                  <a:schemeClr val="tx1"/>
                </a:solidFill>
                <a:latin typeface="Helvetica" panose="020B0604020202020204" pitchFamily="34" charset="0"/>
              </a:rPr>
              <a:t>はセッションスコープのため、他のブラウザでアクセスすると動作確認できる</a:t>
            </a:r>
            <a:endParaRPr kumimoji="1" lang="en-US" altLang="ja-JP" sz="1050" b="0" dirty="0" smtClean="0">
              <a:solidFill>
                <a:schemeClr val="tx1"/>
              </a:solidFill>
              <a:latin typeface="Helvetica" panose="020B0604020202020204" pitchFamily="34" charset="0"/>
            </a:endParaRPr>
          </a:p>
        </p:txBody>
      </p:sp>
      <p:sp>
        <p:nvSpPr>
          <p:cNvPr id="7" name="Rectangle 6"/>
          <p:cNvSpPr/>
          <p:nvPr/>
        </p:nvSpPr>
        <p:spPr>
          <a:xfrm>
            <a:off x="4864259" y="1052736"/>
            <a:ext cx="4913154" cy="307777"/>
          </a:xfrm>
          <a:prstGeom prst="rect">
            <a:avLst/>
          </a:prstGeom>
        </p:spPr>
        <p:txBody>
          <a:bodyPr wrap="square">
            <a:spAutoFit/>
          </a:bodyPr>
          <a:lstStyle/>
          <a:p>
            <a:pPr algn="r"/>
            <a:r>
              <a:rPr lang="en-US" altLang="ja-JP" sz="1400" b="0" dirty="0">
                <a:solidFill>
                  <a:srgbClr val="0000CC"/>
                </a:solidFill>
              </a:rPr>
              <a:t>http://hello-java-ippei0605.mybluemix.net/hello.xhtml</a:t>
            </a:r>
            <a:endParaRPr lang="ja-JP" altLang="en-US" sz="1400" b="0" dirty="0">
              <a:solidFill>
                <a:srgbClr val="0000CC"/>
              </a:solidFill>
            </a:endParaRPr>
          </a:p>
        </p:txBody>
      </p:sp>
    </p:spTree>
    <p:extLst>
      <p:ext uri="{BB962C8B-B14F-4D97-AF65-F5344CB8AC3E}">
        <p14:creationId xmlns:p14="http://schemas.microsoft.com/office/powerpoint/2010/main" val="29308653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4. </a:t>
            </a:r>
            <a:r>
              <a:rPr kumimoji="1" lang="ja-JP" altLang="en-US" dirty="0" smtClean="0"/>
              <a:t>まとめ</a:t>
            </a:r>
            <a:endParaRPr kumimoji="1" lang="ja-JP" altLang="en-US" dirty="0"/>
          </a:p>
        </p:txBody>
      </p:sp>
      <p:sp>
        <p:nvSpPr>
          <p:cNvPr id="3" name="Content Placeholder 2"/>
          <p:cNvSpPr>
            <a:spLocks noGrp="1"/>
          </p:cNvSpPr>
          <p:nvPr>
            <p:ph idx="1"/>
          </p:nvPr>
        </p:nvSpPr>
        <p:spPr/>
        <p:txBody>
          <a:bodyPr/>
          <a:lstStyle/>
          <a:p>
            <a:pPr>
              <a:spcBef>
                <a:spcPts val="600"/>
              </a:spcBef>
            </a:pPr>
            <a:r>
              <a:rPr kumimoji="1" lang="en-US" altLang="ja-JP" sz="2000" dirty="0" smtClean="0"/>
              <a:t>IDS </a:t>
            </a:r>
            <a:r>
              <a:rPr kumimoji="1" lang="ja-JP" altLang="en-US" sz="2000" dirty="0" smtClean="0"/>
              <a:t>はローカル環境に </a:t>
            </a:r>
            <a:r>
              <a:rPr kumimoji="1" lang="en-US" altLang="ja-JP" sz="2000" dirty="0" smtClean="0"/>
              <a:t>Eclipse </a:t>
            </a:r>
            <a:r>
              <a:rPr kumimoji="1" lang="ja-JP" altLang="en-US" sz="2000" dirty="0" smtClean="0"/>
              <a:t>などの </a:t>
            </a:r>
            <a:r>
              <a:rPr kumimoji="1" lang="en-US" altLang="ja-JP" sz="2000" dirty="0" smtClean="0"/>
              <a:t>IDE </a:t>
            </a:r>
            <a:r>
              <a:rPr kumimoji="1" lang="ja-JP" altLang="en-US" sz="2000" dirty="0" smtClean="0"/>
              <a:t>が無くても </a:t>
            </a:r>
            <a:r>
              <a:rPr kumimoji="1" lang="en-US" altLang="ja-JP" sz="2000" dirty="0" smtClean="0"/>
              <a:t>Java </a:t>
            </a:r>
            <a:r>
              <a:rPr kumimoji="1" lang="ja-JP" altLang="en-US" sz="2000" dirty="0" smtClean="0"/>
              <a:t>の </a:t>
            </a:r>
            <a:r>
              <a:rPr kumimoji="1" lang="en-US" altLang="ja-JP" sz="2000" dirty="0" smtClean="0"/>
              <a:t>Web </a:t>
            </a:r>
            <a:r>
              <a:rPr kumimoji="1" lang="ja-JP" altLang="en-US" sz="2000" dirty="0" smtClean="0"/>
              <a:t>アプリを開発できるので便利。</a:t>
            </a:r>
            <a:r>
              <a:rPr kumimoji="1" lang="en-US" altLang="ja-JP" sz="2000" dirty="0" smtClean="0"/>
              <a:t>(</a:t>
            </a:r>
            <a:r>
              <a:rPr kumimoji="1" lang="ja-JP" altLang="en-US" sz="2000" dirty="0" smtClean="0"/>
              <a:t>クイックスタート</a:t>
            </a:r>
            <a:r>
              <a:rPr kumimoji="1" lang="en-US" altLang="ja-JP" sz="2000" dirty="0" smtClean="0"/>
              <a:t>)</a:t>
            </a:r>
            <a:endParaRPr lang="en-US" altLang="ja-JP" sz="2000" dirty="0"/>
          </a:p>
          <a:p>
            <a:pPr>
              <a:spcBef>
                <a:spcPts val="600"/>
              </a:spcBef>
            </a:pPr>
            <a:r>
              <a:rPr kumimoji="1" lang="ja-JP" altLang="en-US" sz="2000" dirty="0" smtClean="0"/>
              <a:t>しかし、次の点を注意して運用する必要がある。</a:t>
            </a:r>
            <a:endParaRPr lang="en-US" altLang="ja-JP" sz="2000" dirty="0"/>
          </a:p>
          <a:p>
            <a:pPr lvl="1">
              <a:spcBef>
                <a:spcPts val="600"/>
              </a:spcBef>
            </a:pPr>
            <a:r>
              <a:rPr kumimoji="1" lang="en-US" altLang="ja-JP" sz="1600" dirty="0" smtClean="0"/>
              <a:t>Bluemix Public</a:t>
            </a:r>
            <a:r>
              <a:rPr kumimoji="1" lang="ja-JP" altLang="en-US" sz="1600" dirty="0" smtClean="0"/>
              <a:t>、</a:t>
            </a:r>
            <a:r>
              <a:rPr kumimoji="1" lang="en-US" altLang="ja-JP" sz="1600" dirty="0" smtClean="0"/>
              <a:t>IDS </a:t>
            </a:r>
            <a:r>
              <a:rPr lang="ja-JP" altLang="en-US" sz="1600" dirty="0" smtClean="0"/>
              <a:t>のセキュリティは </a:t>
            </a:r>
            <a:r>
              <a:rPr lang="en-US" altLang="ja-JP" sz="1600" dirty="0" smtClean="0"/>
              <a:t>HTTPS </a:t>
            </a:r>
            <a:r>
              <a:rPr lang="ja-JP" altLang="en-US" sz="1600" dirty="0" smtClean="0"/>
              <a:t>と ユーザー認証であること。</a:t>
            </a:r>
            <a:endParaRPr lang="en-US" altLang="ja-JP" sz="1600" dirty="0"/>
          </a:p>
          <a:p>
            <a:pPr lvl="1">
              <a:spcBef>
                <a:spcPts val="600"/>
              </a:spcBef>
            </a:pPr>
            <a:r>
              <a:rPr kumimoji="1" lang="en-US" altLang="ja-JP" sz="1600" dirty="0" smtClean="0"/>
              <a:t>Web IDE </a:t>
            </a:r>
            <a:r>
              <a:rPr kumimoji="1" lang="ja-JP" altLang="en-US" sz="1600" dirty="0" smtClean="0"/>
              <a:t>は </a:t>
            </a:r>
            <a:r>
              <a:rPr kumimoji="1" lang="en-US" altLang="ja-JP" sz="1600" dirty="0" smtClean="0"/>
              <a:t>Eclipse Orion </a:t>
            </a:r>
            <a:r>
              <a:rPr kumimoji="1" lang="ja-JP" altLang="en-US" sz="1600" dirty="0" smtClean="0"/>
              <a:t>ベースのため、</a:t>
            </a:r>
            <a:r>
              <a:rPr kumimoji="1" lang="en-US" altLang="ja-JP" sz="1600" dirty="0" smtClean="0"/>
              <a:t>Java </a:t>
            </a:r>
            <a:r>
              <a:rPr kumimoji="1" lang="ja-JP" altLang="en-US" sz="1600" dirty="0" smtClean="0"/>
              <a:t>ソースコードはコンテンツ・アシストできないこと。</a:t>
            </a:r>
            <a:endParaRPr lang="en-US" altLang="ja-JP" sz="1600" dirty="0"/>
          </a:p>
          <a:p>
            <a:pPr lvl="2">
              <a:spcBef>
                <a:spcPts val="600"/>
              </a:spcBef>
            </a:pPr>
            <a:r>
              <a:rPr kumimoji="1" lang="en-US" altLang="ja-JP" sz="1600" dirty="0" smtClean="0"/>
              <a:t>import </a:t>
            </a:r>
            <a:r>
              <a:rPr kumimoji="1" lang="ja-JP" altLang="en-US" sz="1600" dirty="0" smtClean="0"/>
              <a:t>文など、クラスは</a:t>
            </a:r>
            <a:r>
              <a:rPr lang="ja-JP" altLang="en-US" sz="1600" dirty="0"/>
              <a:t>候</a:t>
            </a:r>
            <a:r>
              <a:rPr lang="ja-JP" altLang="en-US" sz="1600" dirty="0" smtClean="0"/>
              <a:t>補選択でなく、</a:t>
            </a:r>
            <a:r>
              <a:rPr kumimoji="1" lang="ja-JP" altLang="en-US" sz="1600" dirty="0" smtClean="0"/>
              <a:t>手入力する必要がある。</a:t>
            </a:r>
            <a:endParaRPr kumimoji="1" lang="en-US" altLang="ja-JP" sz="1600" dirty="0" smtClean="0"/>
          </a:p>
          <a:p>
            <a:pPr lvl="1">
              <a:spcBef>
                <a:spcPts val="600"/>
              </a:spcBef>
            </a:pPr>
            <a:r>
              <a:rPr lang="ja-JP" altLang="en-US" sz="1600" dirty="0"/>
              <a:t>ローカ</a:t>
            </a:r>
            <a:r>
              <a:rPr lang="ja-JP" altLang="en-US" sz="1600" dirty="0" smtClean="0"/>
              <a:t>ル</a:t>
            </a:r>
            <a:r>
              <a:rPr lang="ja-JP" altLang="en-US" sz="1600" dirty="0"/>
              <a:t>環</a:t>
            </a:r>
            <a:r>
              <a:rPr lang="ja-JP" altLang="en-US" sz="1600" dirty="0" smtClean="0"/>
              <a:t>境の </a:t>
            </a:r>
            <a:r>
              <a:rPr lang="en-US" altLang="ja-JP" sz="1600" dirty="0" smtClean="0"/>
              <a:t>IDE </a:t>
            </a:r>
            <a:r>
              <a:rPr lang="ja-JP" altLang="en-US" sz="1600" dirty="0" smtClean="0"/>
              <a:t>よりは、ビ</a:t>
            </a:r>
            <a:r>
              <a:rPr lang="ja-JP" altLang="en-US" sz="1600" dirty="0"/>
              <a:t>ル</a:t>
            </a:r>
            <a:r>
              <a:rPr lang="ja-JP" altLang="en-US" sz="1600" dirty="0" smtClean="0"/>
              <a:t>ド </a:t>
            </a:r>
            <a:r>
              <a:rPr lang="en-US" altLang="ja-JP" sz="1600" dirty="0" smtClean="0"/>
              <a:t>&amp; </a:t>
            </a:r>
            <a:r>
              <a:rPr lang="ja-JP" altLang="en-US" sz="1600" dirty="0" smtClean="0"/>
              <a:t>デプロイに時間がかかること。</a:t>
            </a:r>
            <a:endParaRPr lang="en-US" altLang="ja-JP" sz="1600" dirty="0" smtClean="0"/>
          </a:p>
          <a:p>
            <a:pPr lvl="2">
              <a:spcBef>
                <a:spcPts val="600"/>
              </a:spcBef>
            </a:pPr>
            <a:r>
              <a:rPr lang="ja-JP" altLang="en-US" sz="1600" dirty="0" smtClean="0"/>
              <a:t>検証しながら開発するようなケースには不向き。</a:t>
            </a:r>
            <a:endParaRPr lang="en-US" altLang="ja-JP" sz="1600" dirty="0"/>
          </a:p>
          <a:p>
            <a:pPr lvl="2">
              <a:spcBef>
                <a:spcPts val="600"/>
              </a:spcBef>
            </a:pPr>
            <a:endParaRPr lang="en-US" altLang="ja-JP" sz="2000" dirty="0"/>
          </a:p>
          <a:p>
            <a:pPr>
              <a:spcBef>
                <a:spcPts val="600"/>
              </a:spcBef>
            </a:pPr>
            <a:r>
              <a:rPr kumimoji="1" lang="ja-JP" altLang="en-US" sz="2000" dirty="0" smtClean="0"/>
              <a:t>結論</a:t>
            </a:r>
            <a:endParaRPr kumimoji="1" lang="en-US" altLang="ja-JP" sz="2000" dirty="0" smtClean="0"/>
          </a:p>
          <a:p>
            <a:pPr lvl="1">
              <a:spcBef>
                <a:spcPts val="600"/>
              </a:spcBef>
            </a:pPr>
            <a:r>
              <a:rPr lang="ja-JP" altLang="en-US" sz="1600" dirty="0"/>
              <a:t>コー</a:t>
            </a:r>
            <a:r>
              <a:rPr lang="ja-JP" altLang="en-US" sz="1600" dirty="0" smtClean="0"/>
              <a:t>ド</a:t>
            </a:r>
            <a:r>
              <a:rPr lang="ja-JP" altLang="en-US" sz="1600" dirty="0"/>
              <a:t>レビュ</a:t>
            </a:r>
            <a:r>
              <a:rPr lang="ja-JP" altLang="en-US" sz="1600" dirty="0" smtClean="0"/>
              <a:t>ー、限定的な改修、変更確認およびリリースなどに向いている。</a:t>
            </a:r>
            <a:endParaRPr kumimoji="1" lang="en-US" altLang="ja-JP" sz="1600" dirty="0" smtClean="0"/>
          </a:p>
          <a:p>
            <a:pPr lvl="1">
              <a:spcBef>
                <a:spcPts val="600"/>
              </a:spcBef>
            </a:pPr>
            <a:r>
              <a:rPr kumimoji="1" lang="ja-JP" altLang="en-US" sz="1600" dirty="0" smtClean="0"/>
              <a:t>ゼロからの新規開発には向いていない。</a:t>
            </a:r>
            <a:endParaRPr lang="en-US" altLang="ja-JP" sz="1600" dirty="0"/>
          </a:p>
          <a:p>
            <a:pPr lvl="1">
              <a:spcBef>
                <a:spcPts val="600"/>
              </a:spcBef>
            </a:pPr>
            <a:endParaRPr lang="en-US" altLang="ja-JP" sz="1600" dirty="0" smtClean="0"/>
          </a:p>
          <a:p>
            <a:pPr lvl="1">
              <a:spcBef>
                <a:spcPts val="600"/>
              </a:spcBef>
            </a:pPr>
            <a:r>
              <a:rPr lang="ja-JP" altLang="en-US" sz="1600" dirty="0" smtClean="0"/>
              <a:t>おまけ</a:t>
            </a:r>
            <a:endParaRPr lang="en-US" altLang="ja-JP" sz="1600" dirty="0" smtClean="0"/>
          </a:p>
          <a:p>
            <a:pPr lvl="2">
              <a:spcBef>
                <a:spcPts val="600"/>
              </a:spcBef>
            </a:pPr>
            <a:r>
              <a:rPr kumimoji="1" lang="ja-JP" altLang="en-US" sz="1600" dirty="0" smtClean="0"/>
              <a:t>本</a:t>
            </a:r>
            <a:r>
              <a:rPr kumimoji="1" lang="ja-JP" altLang="en-US" sz="1600" dirty="0"/>
              <a:t>プロジェク</a:t>
            </a:r>
            <a:r>
              <a:rPr kumimoji="1" lang="ja-JP" altLang="en-US" sz="1600" dirty="0" smtClean="0"/>
              <a:t>ト</a:t>
            </a:r>
            <a:r>
              <a:rPr lang="ja-JP" altLang="en-US" sz="1600" dirty="0" smtClean="0"/>
              <a:t>を </a:t>
            </a:r>
            <a:r>
              <a:rPr lang="en-US" altLang="ja-JP" sz="1600" dirty="0" smtClean="0"/>
              <a:t>Eclipse </a:t>
            </a:r>
            <a:r>
              <a:rPr lang="ja-JP" altLang="en-US" sz="1600" dirty="0" smtClean="0"/>
              <a:t>にインポートする方法を別紙で紹介する。</a:t>
            </a:r>
            <a:endParaRPr kumimoji="1" lang="en-US" altLang="ja-JP" sz="1600" dirty="0" smtClean="0"/>
          </a:p>
        </p:txBody>
      </p:sp>
    </p:spTree>
    <p:extLst>
      <p:ext uri="{BB962C8B-B14F-4D97-AF65-F5344CB8AC3E}">
        <p14:creationId xmlns:p14="http://schemas.microsoft.com/office/powerpoint/2010/main" val="6204512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3" name="Picture 6" descr="5300_IBM_Black"/>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720975" y="2781304"/>
            <a:ext cx="4489450" cy="1681163"/>
          </a:xfrm>
          <a:prstGeom prst="rect">
            <a:avLst/>
          </a:prstGeom>
          <a:noFill/>
          <a:ln w="9525">
            <a:noFill/>
            <a:miter lim="800000"/>
            <a:headEnd/>
            <a:tailEnd/>
          </a:ln>
        </p:spPr>
      </p:pic>
      <p:pic>
        <p:nvPicPr>
          <p:cNvPr id="100354" name="図 3"/>
          <p:cNvPicPr>
            <a:picLocks noChangeAspect="1"/>
          </p:cNvPicPr>
          <p:nvPr/>
        </p:nvPicPr>
        <p:blipFill>
          <a:blip r:embed="rId4"/>
          <a:srcRect/>
          <a:stretch>
            <a:fillRect/>
          </a:stretch>
        </p:blipFill>
        <p:spPr bwMode="auto">
          <a:xfrm>
            <a:off x="704854" y="1125539"/>
            <a:ext cx="4162425" cy="1546225"/>
          </a:xfrm>
          <a:prstGeom prst="rect">
            <a:avLst/>
          </a:prstGeom>
          <a:noFill/>
          <a:ln w="9525">
            <a:noFill/>
            <a:miter lim="800000"/>
            <a:headEnd/>
            <a:tailEnd/>
          </a:ln>
        </p:spPr>
      </p:pic>
    </p:spTree>
    <p:extLst>
      <p:ext uri="{BB962C8B-B14F-4D97-AF65-F5344CB8AC3E}">
        <p14:creationId xmlns:p14="http://schemas.microsoft.com/office/powerpoint/2010/main" val="2135811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テーマ</a:t>
            </a:r>
            <a:endParaRPr kumimoji="1" lang="ja-JP" altLang="en-US" dirty="0"/>
          </a:p>
        </p:txBody>
      </p:sp>
      <p:grpSp>
        <p:nvGrpSpPr>
          <p:cNvPr id="8" name="Group 7"/>
          <p:cNvGrpSpPr/>
          <p:nvPr/>
        </p:nvGrpSpPr>
        <p:grpSpPr>
          <a:xfrm>
            <a:off x="8337536" y="2067758"/>
            <a:ext cx="1440000" cy="972004"/>
            <a:chOff x="992381" y="1088812"/>
            <a:chExt cx="1440000" cy="972004"/>
          </a:xfrm>
        </p:grpSpPr>
        <p:sp>
          <p:nvSpPr>
            <p:cNvPr id="5" name="テキスト ボックス 53"/>
            <p:cNvSpPr txBox="1"/>
            <p:nvPr/>
          </p:nvSpPr>
          <p:spPr>
            <a:xfrm>
              <a:off x="992381" y="1772816"/>
              <a:ext cx="1440000" cy="28800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0" tIns="0" rIns="0" bIns="0" rtlCol="0">
              <a:noAutofit/>
            </a:bodyPr>
            <a:lstStyle/>
            <a:p>
              <a:pPr algn="ctr"/>
              <a:r>
                <a:rPr kumimoji="1" lang="en-US" altLang="ja-JP" sz="1000" dirty="0">
                  <a:latin typeface="Meiryo UI" panose="020B0604030504040204" pitchFamily="50" charset="-128"/>
                  <a:ea typeface="Meiryo UI" panose="020B0604030504040204" pitchFamily="50" charset="-128"/>
                  <a:cs typeface="Meiryo UI" panose="020B0604030504040204" pitchFamily="50" charset="-128"/>
                </a:rPr>
                <a:t>Liberty for Java™</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円/楕円 4"/>
            <p:cNvSpPr>
              <a:spLocks noChangeArrowheads="1"/>
            </p:cNvSpPr>
            <p:nvPr/>
          </p:nvSpPr>
          <p:spPr bwMode="auto">
            <a:xfrm flipH="1">
              <a:off x="1362895" y="1088812"/>
              <a:ext cx="648000" cy="648000"/>
            </a:xfrm>
            <a:prstGeom prst="ellipse">
              <a:avLst/>
            </a:prstGeom>
            <a:solidFill>
              <a:srgbClr val="FFFFFF"/>
            </a:solidFill>
            <a:ln w="50800">
              <a:solidFill>
                <a:srgbClr val="00ACD0"/>
              </a:solidFill>
              <a:round/>
              <a:headEnd/>
              <a:tailEnd type="triangle" w="med" len="med"/>
            </a:ln>
          </p:spPr>
          <p:txBody>
            <a:bodyPr wrap="none" anchor="ctr"/>
            <a:lstStyle>
              <a:lvl1pPr>
                <a:defRPr sz="1600">
                  <a:solidFill>
                    <a:schemeClr val="bg1"/>
                  </a:solidFill>
                  <a:latin typeface="Arial" panose="020B0604020202020204" pitchFamily="34" charset="0"/>
                  <a:ea typeface="ＭＳ Ｐゴシック" panose="020B0600070205080204" pitchFamily="50" charset="-128"/>
                </a:defRPr>
              </a:lvl1pPr>
              <a:lvl2pPr marL="742950" indent="-285750">
                <a:defRPr sz="1600">
                  <a:solidFill>
                    <a:schemeClr val="bg1"/>
                  </a:solidFill>
                  <a:latin typeface="Arial" panose="020B0604020202020204" pitchFamily="34" charset="0"/>
                  <a:ea typeface="ＭＳ Ｐゴシック" panose="020B0600070205080204" pitchFamily="50" charset="-128"/>
                </a:defRPr>
              </a:lvl2pPr>
              <a:lvl3pPr marL="1143000" indent="-228600">
                <a:defRPr sz="1600">
                  <a:solidFill>
                    <a:schemeClr val="bg1"/>
                  </a:solidFill>
                  <a:latin typeface="Arial" panose="020B0604020202020204" pitchFamily="34" charset="0"/>
                  <a:ea typeface="ＭＳ Ｐゴシック" panose="020B0600070205080204" pitchFamily="50" charset="-128"/>
                </a:defRPr>
              </a:lvl3pPr>
              <a:lvl4pPr marL="1600200" indent="-228600">
                <a:defRPr sz="1600">
                  <a:solidFill>
                    <a:schemeClr val="bg1"/>
                  </a:solidFill>
                  <a:latin typeface="Arial" panose="020B0604020202020204" pitchFamily="34" charset="0"/>
                  <a:ea typeface="ＭＳ Ｐゴシック" panose="020B0600070205080204" pitchFamily="50" charset="-128"/>
                </a:defRPr>
              </a:lvl4pPr>
              <a:lvl5pPr marL="2057400" indent="-228600">
                <a:defRPr sz="1600">
                  <a:solidFill>
                    <a:schemeClr val="bg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1600">
                  <a:solidFill>
                    <a:schemeClr val="bg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1600">
                  <a:solidFill>
                    <a:schemeClr val="bg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1600">
                  <a:solidFill>
                    <a:schemeClr val="bg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1600">
                  <a:solidFill>
                    <a:schemeClr val="bg1"/>
                  </a:solidFill>
                  <a:latin typeface="Arial" panose="020B0604020202020204" pitchFamily="34" charset="0"/>
                  <a:ea typeface="ＭＳ Ｐゴシック" panose="020B0600070205080204" pitchFamily="50" charset="-128"/>
                </a:defRPr>
              </a:lvl9pPr>
            </a:lstStyle>
            <a:p>
              <a:pPr algn="ctr" eaLnBrk="1" hangingPunct="1">
                <a:lnSpc>
                  <a:spcPct val="90000"/>
                </a:lnSpc>
              </a:pPr>
              <a:endParaRPr kumimoji="1" lang="ja-JP" altLang="en-US" sz="2000">
                <a:solidFill>
                  <a:srgbClr val="000000"/>
                </a:solidFill>
                <a:latin typeface="Meiryo UI" panose="020B0604030504040204" pitchFamily="50" charset="-128"/>
                <a:ea typeface="Meiryo UI" panose="020B0604030504040204" pitchFamily="50" charset="-128"/>
              </a:endParaRPr>
            </a:p>
          </p:txBody>
        </p:sp>
        <p:pic>
          <p:nvPicPr>
            <p:cNvPr id="7"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633" y="1217550"/>
              <a:ext cx="390525" cy="390525"/>
            </a:xfrm>
            <a:prstGeom prst="rect">
              <a:avLst/>
            </a:prstGeom>
          </p:spPr>
        </p:pic>
      </p:grpSp>
      <p:grpSp>
        <p:nvGrpSpPr>
          <p:cNvPr id="50" name="Group 49"/>
          <p:cNvGrpSpPr/>
          <p:nvPr/>
        </p:nvGrpSpPr>
        <p:grpSpPr>
          <a:xfrm>
            <a:off x="1029343" y="3876540"/>
            <a:ext cx="7847314" cy="2709847"/>
            <a:chOff x="1786736" y="3747750"/>
            <a:chExt cx="7847314" cy="2709847"/>
          </a:xfrm>
        </p:grpSpPr>
        <p:sp>
          <p:nvSpPr>
            <p:cNvPr id="49" name="Freeform 54"/>
            <p:cNvSpPr>
              <a:spLocks noEditPoints="1"/>
            </p:cNvSpPr>
            <p:nvPr/>
          </p:nvSpPr>
          <p:spPr bwMode="auto">
            <a:xfrm>
              <a:off x="4977331" y="3747750"/>
              <a:ext cx="4656719" cy="2709847"/>
            </a:xfrm>
            <a:custGeom>
              <a:avLst/>
              <a:gdLst>
                <a:gd name="T0" fmla="*/ 2147483646 w 221"/>
                <a:gd name="T1" fmla="*/ 2147483646 h 114"/>
                <a:gd name="T2" fmla="*/ 2147483646 w 221"/>
                <a:gd name="T3" fmla="*/ 2147483646 h 114"/>
                <a:gd name="T4" fmla="*/ 2147483646 w 221"/>
                <a:gd name="T5" fmla="*/ 2147483646 h 114"/>
                <a:gd name="T6" fmla="*/ 2147483646 w 221"/>
                <a:gd name="T7" fmla="*/ 2147483646 h 114"/>
                <a:gd name="T8" fmla="*/ 2147483646 w 221"/>
                <a:gd name="T9" fmla="*/ 2147483646 h 114"/>
                <a:gd name="T10" fmla="*/ 2147483646 w 221"/>
                <a:gd name="T11" fmla="*/ 2147483646 h 114"/>
                <a:gd name="T12" fmla="*/ 0 w 221"/>
                <a:gd name="T13" fmla="*/ 2147483646 h 114"/>
                <a:gd name="T14" fmla="*/ 2147483646 w 221"/>
                <a:gd name="T15" fmla="*/ 2147483646 h 114"/>
                <a:gd name="T16" fmla="*/ 2147483646 w 221"/>
                <a:gd name="T17" fmla="*/ 2147483646 h 114"/>
                <a:gd name="T18" fmla="*/ 2147483646 w 221"/>
                <a:gd name="T19" fmla="*/ 2147483646 h 114"/>
                <a:gd name="T20" fmla="*/ 2147483646 w 221"/>
                <a:gd name="T21" fmla="*/ 2147483646 h 114"/>
                <a:gd name="T22" fmla="*/ 2147483646 w 221"/>
                <a:gd name="T23" fmla="*/ 2147483646 h 114"/>
                <a:gd name="T24" fmla="*/ 2147483646 w 221"/>
                <a:gd name="T25" fmla="*/ 2147483646 h 114"/>
                <a:gd name="T26" fmla="*/ 2147483646 w 221"/>
                <a:gd name="T27" fmla="*/ 2147483646 h 114"/>
                <a:gd name="T28" fmla="*/ 2147483646 w 221"/>
                <a:gd name="T29" fmla="*/ 2147483646 h 114"/>
                <a:gd name="T30" fmla="*/ 2147483646 w 221"/>
                <a:gd name="T31" fmla="*/ 2147483646 h 114"/>
                <a:gd name="T32" fmla="*/ 2147483646 w 221"/>
                <a:gd name="T33" fmla="*/ 2147483646 h 114"/>
                <a:gd name="T34" fmla="*/ 2147483646 w 221"/>
                <a:gd name="T35" fmla="*/ 2147483646 h 114"/>
                <a:gd name="T36" fmla="*/ 2147483646 w 221"/>
                <a:gd name="T37" fmla="*/ 2147483646 h 114"/>
                <a:gd name="T38" fmla="*/ 2147483646 w 221"/>
                <a:gd name="T39" fmla="*/ 2147483646 h 1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21" h="114">
                  <a:moveTo>
                    <a:pt x="214" y="78"/>
                  </a:moveTo>
                  <a:cubicBezTo>
                    <a:pt x="206" y="57"/>
                    <a:pt x="185" y="59"/>
                    <a:pt x="185" y="59"/>
                  </a:cubicBezTo>
                  <a:cubicBezTo>
                    <a:pt x="185" y="59"/>
                    <a:pt x="187" y="41"/>
                    <a:pt x="166" y="28"/>
                  </a:cubicBezTo>
                  <a:cubicBezTo>
                    <a:pt x="149" y="18"/>
                    <a:pt x="128" y="32"/>
                    <a:pt x="128" y="32"/>
                  </a:cubicBezTo>
                  <a:cubicBezTo>
                    <a:pt x="128" y="32"/>
                    <a:pt x="114" y="0"/>
                    <a:pt x="70" y="9"/>
                  </a:cubicBezTo>
                  <a:cubicBezTo>
                    <a:pt x="27" y="18"/>
                    <a:pt x="26" y="51"/>
                    <a:pt x="26" y="51"/>
                  </a:cubicBezTo>
                  <a:cubicBezTo>
                    <a:pt x="26" y="51"/>
                    <a:pt x="0" y="56"/>
                    <a:pt x="0" y="82"/>
                  </a:cubicBezTo>
                  <a:cubicBezTo>
                    <a:pt x="0" y="113"/>
                    <a:pt x="28" y="114"/>
                    <a:pt x="28" y="114"/>
                  </a:cubicBezTo>
                  <a:cubicBezTo>
                    <a:pt x="197" y="114"/>
                    <a:pt x="197" y="114"/>
                    <a:pt x="197" y="114"/>
                  </a:cubicBezTo>
                  <a:cubicBezTo>
                    <a:pt x="211" y="114"/>
                    <a:pt x="221" y="97"/>
                    <a:pt x="214" y="78"/>
                  </a:cubicBezTo>
                  <a:moveTo>
                    <a:pt x="191" y="105"/>
                  </a:moveTo>
                  <a:cubicBezTo>
                    <a:pt x="41" y="105"/>
                    <a:pt x="41" y="105"/>
                    <a:pt x="41" y="105"/>
                  </a:cubicBezTo>
                  <a:cubicBezTo>
                    <a:pt x="41" y="105"/>
                    <a:pt x="9" y="107"/>
                    <a:pt x="9" y="85"/>
                  </a:cubicBezTo>
                  <a:cubicBezTo>
                    <a:pt x="9" y="61"/>
                    <a:pt x="32" y="59"/>
                    <a:pt x="32" y="59"/>
                  </a:cubicBezTo>
                  <a:cubicBezTo>
                    <a:pt x="32" y="59"/>
                    <a:pt x="35" y="24"/>
                    <a:pt x="73" y="17"/>
                  </a:cubicBezTo>
                  <a:cubicBezTo>
                    <a:pt x="111" y="10"/>
                    <a:pt x="125" y="42"/>
                    <a:pt x="125" y="42"/>
                  </a:cubicBezTo>
                  <a:cubicBezTo>
                    <a:pt x="125" y="42"/>
                    <a:pt x="144" y="30"/>
                    <a:pt x="162" y="38"/>
                  </a:cubicBezTo>
                  <a:cubicBezTo>
                    <a:pt x="180" y="47"/>
                    <a:pt x="177" y="69"/>
                    <a:pt x="177" y="69"/>
                  </a:cubicBezTo>
                  <a:cubicBezTo>
                    <a:pt x="177" y="69"/>
                    <a:pt x="199" y="64"/>
                    <a:pt x="205" y="82"/>
                  </a:cubicBezTo>
                  <a:cubicBezTo>
                    <a:pt x="209" y="95"/>
                    <a:pt x="203" y="105"/>
                    <a:pt x="191" y="105"/>
                  </a:cubicBezTo>
                </a:path>
              </a:pathLst>
            </a:custGeom>
            <a:solidFill>
              <a:schemeClr val="accent1">
                <a:lumMod val="50000"/>
              </a:schemeClr>
            </a:solidFill>
            <a:ln>
              <a:noFill/>
            </a:ln>
            <a:extLst/>
          </p:spPr>
          <p:txBody>
            <a:bodyPr/>
            <a:lstStyle/>
            <a:p>
              <a:endParaRPr lang="ja-JP" altLang="en-US"/>
            </a:p>
          </p:txBody>
        </p:sp>
        <p:grpSp>
          <p:nvGrpSpPr>
            <p:cNvPr id="4" name="Group 3"/>
            <p:cNvGrpSpPr/>
            <p:nvPr/>
          </p:nvGrpSpPr>
          <p:grpSpPr>
            <a:xfrm>
              <a:off x="6279061" y="5513759"/>
              <a:ext cx="3050953" cy="621979"/>
              <a:chOff x="1131285" y="4069994"/>
              <a:chExt cx="3050953" cy="621979"/>
            </a:xfrm>
          </p:grpSpPr>
          <p:pic>
            <p:nvPicPr>
              <p:cNvPr id="10" name="Picture 17" descr="JazzHub"/>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31285" y="4069994"/>
                <a:ext cx="574740" cy="621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32"/>
              <p:cNvSpPr txBox="1">
                <a:spLocks noChangeArrowheads="1"/>
              </p:cNvSpPr>
              <p:nvPr/>
            </p:nvSpPr>
            <p:spPr bwMode="auto">
              <a:xfrm>
                <a:off x="1642749" y="4233466"/>
                <a:ext cx="2539489"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90000" tIns="46800" rIns="90000" bIns="46800">
                <a:spAutoFit/>
              </a:bodyP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pPr eaLnBrk="0" hangingPunct="0"/>
                <a:r>
                  <a:rPr kumimoji="0" lang="en-US" altLang="ja-JP" sz="1400" b="1"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IBM </a:t>
                </a:r>
                <a:r>
                  <a:rPr kumimoji="0" lang="en-US" altLang="ja-JP" sz="1400"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DevOps</a:t>
                </a:r>
                <a:r>
                  <a:rPr kumimoji="0" lang="ja-JP" altLang="en-US" sz="1400"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1400"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Services</a:t>
                </a:r>
                <a:endParaRPr kumimoji="0" lang="en-US" altLang="ja-JP" sz="1400" b="1"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23" name="Group 22"/>
            <p:cNvGrpSpPr/>
            <p:nvPr/>
          </p:nvGrpSpPr>
          <p:grpSpPr>
            <a:xfrm>
              <a:off x="6176029" y="4500937"/>
              <a:ext cx="1992243" cy="896938"/>
              <a:chOff x="3989206" y="5236485"/>
              <a:chExt cx="1992243" cy="896938"/>
            </a:xfrm>
          </p:grpSpPr>
          <p:pic>
            <p:nvPicPr>
              <p:cNvPr id="9" name="Picture 5" descr="Codename: BlueMix 2014-03-18 14-23-53 2014-03-18 14-23-56"/>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989206" y="5236485"/>
                <a:ext cx="830263"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33"/>
              <p:cNvSpPr txBox="1">
                <a:spLocks noChangeArrowheads="1"/>
              </p:cNvSpPr>
              <p:nvPr/>
            </p:nvSpPr>
            <p:spPr bwMode="auto">
              <a:xfrm>
                <a:off x="4581409" y="5527595"/>
                <a:ext cx="1400040"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90000" tIns="46800" rIns="90000" bIns="46800">
                <a:spAutoFit/>
              </a:bodyP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pPr eaLnBrk="0" hangingPunct="0"/>
                <a:r>
                  <a:rPr kumimoji="0" lang="en-US" altLang="ja-JP" sz="1400" b="1"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IBM </a:t>
                </a:r>
                <a:r>
                  <a:rPr kumimoji="0" lang="en-US" altLang="ja-JP" sz="1400"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Bluemix</a:t>
                </a:r>
                <a:endParaRPr kumimoji="0" lang="en-US" altLang="ja-JP" sz="1400" b="1"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14" name="Group 6"/>
            <p:cNvGrpSpPr>
              <a:grpSpLocks/>
            </p:cNvGrpSpPr>
            <p:nvPr/>
          </p:nvGrpSpPr>
          <p:grpSpPr bwMode="auto">
            <a:xfrm>
              <a:off x="1786736" y="4526695"/>
              <a:ext cx="1059539" cy="849604"/>
              <a:chOff x="1079" y="2432"/>
              <a:chExt cx="453" cy="318"/>
            </a:xfrm>
          </p:grpSpPr>
          <p:grpSp>
            <p:nvGrpSpPr>
              <p:cNvPr id="15" name="Group 451"/>
              <p:cNvGrpSpPr>
                <a:grpSpLocks noChangeAspect="1"/>
              </p:cNvGrpSpPr>
              <p:nvPr/>
            </p:nvGrpSpPr>
            <p:grpSpPr bwMode="auto">
              <a:xfrm>
                <a:off x="1124" y="2478"/>
                <a:ext cx="363" cy="229"/>
                <a:chOff x="1797" y="2253"/>
                <a:chExt cx="441" cy="302"/>
              </a:xfrm>
            </p:grpSpPr>
            <p:sp>
              <p:nvSpPr>
                <p:cNvPr id="17" name="Freeform 452"/>
                <p:cNvSpPr>
                  <a:spLocks noChangeAspect="1"/>
                </p:cNvSpPr>
                <p:nvPr/>
              </p:nvSpPr>
              <p:spPr bwMode="auto">
                <a:xfrm>
                  <a:off x="1922" y="2423"/>
                  <a:ext cx="278" cy="116"/>
                </a:xfrm>
                <a:custGeom>
                  <a:avLst/>
                  <a:gdLst>
                    <a:gd name="T0" fmla="*/ 103 w 320"/>
                    <a:gd name="T1" fmla="*/ 16 h 134"/>
                    <a:gd name="T2" fmla="*/ 103 w 320"/>
                    <a:gd name="T3" fmla="*/ 12 h 134"/>
                    <a:gd name="T4" fmla="*/ 37 w 320"/>
                    <a:gd name="T5" fmla="*/ 0 h 134"/>
                    <a:gd name="T6" fmla="*/ 0 w 320"/>
                    <a:gd name="T7" fmla="*/ 26 h 134"/>
                    <a:gd name="T8" fmla="*/ 8 w 320"/>
                    <a:gd name="T9" fmla="*/ 30 h 134"/>
                    <a:gd name="T10" fmla="*/ 62 w 320"/>
                    <a:gd name="T11" fmla="*/ 42 h 134"/>
                    <a:gd name="T12" fmla="*/ 103 w 320"/>
                    <a:gd name="T13" fmla="*/ 16 h 134"/>
                    <a:gd name="T14" fmla="*/ 0 60000 65536"/>
                    <a:gd name="T15" fmla="*/ 0 60000 65536"/>
                    <a:gd name="T16" fmla="*/ 0 60000 65536"/>
                    <a:gd name="T17" fmla="*/ 0 60000 65536"/>
                    <a:gd name="T18" fmla="*/ 0 60000 65536"/>
                    <a:gd name="T19" fmla="*/ 0 60000 65536"/>
                    <a:gd name="T20" fmla="*/ 0 60000 65536"/>
                    <a:gd name="T21" fmla="*/ 0 w 320"/>
                    <a:gd name="T22" fmla="*/ 0 h 134"/>
                    <a:gd name="T23" fmla="*/ 320 w 320"/>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0" h="134">
                      <a:moveTo>
                        <a:pt x="320" y="52"/>
                      </a:moveTo>
                      <a:lnTo>
                        <a:pt x="320" y="38"/>
                      </a:lnTo>
                      <a:lnTo>
                        <a:pt x="118" y="0"/>
                      </a:lnTo>
                      <a:lnTo>
                        <a:pt x="0" y="82"/>
                      </a:lnTo>
                      <a:lnTo>
                        <a:pt x="22" y="96"/>
                      </a:lnTo>
                      <a:lnTo>
                        <a:pt x="190" y="134"/>
                      </a:lnTo>
                      <a:lnTo>
                        <a:pt x="320"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Freeform 453"/>
                <p:cNvSpPr>
                  <a:spLocks noChangeAspect="1"/>
                </p:cNvSpPr>
                <p:nvPr/>
              </p:nvSpPr>
              <p:spPr bwMode="auto">
                <a:xfrm>
                  <a:off x="2024" y="2288"/>
                  <a:ext cx="214" cy="168"/>
                </a:xfrm>
                <a:custGeom>
                  <a:avLst/>
                  <a:gdLst>
                    <a:gd name="T0" fmla="*/ 67 w 246"/>
                    <a:gd name="T1" fmla="*/ 61 h 194"/>
                    <a:gd name="T2" fmla="*/ 0 w 246"/>
                    <a:gd name="T3" fmla="*/ 48 h 194"/>
                    <a:gd name="T4" fmla="*/ 14 w 246"/>
                    <a:gd name="T5" fmla="*/ 0 h 194"/>
                    <a:gd name="T6" fmla="*/ 81 w 246"/>
                    <a:gd name="T7" fmla="*/ 11 h 194"/>
                    <a:gd name="T8" fmla="*/ 67 w 246"/>
                    <a:gd name="T9" fmla="*/ 61 h 194"/>
                    <a:gd name="T10" fmla="*/ 0 60000 65536"/>
                    <a:gd name="T11" fmla="*/ 0 60000 65536"/>
                    <a:gd name="T12" fmla="*/ 0 60000 65536"/>
                    <a:gd name="T13" fmla="*/ 0 60000 65536"/>
                    <a:gd name="T14" fmla="*/ 0 60000 65536"/>
                    <a:gd name="T15" fmla="*/ 0 w 246"/>
                    <a:gd name="T16" fmla="*/ 0 h 194"/>
                    <a:gd name="T17" fmla="*/ 246 w 246"/>
                    <a:gd name="T18" fmla="*/ 194 h 194"/>
                  </a:gdLst>
                  <a:ahLst/>
                  <a:cxnLst>
                    <a:cxn ang="T10">
                      <a:pos x="T0" y="T1"/>
                    </a:cxn>
                    <a:cxn ang="T11">
                      <a:pos x="T2" y="T3"/>
                    </a:cxn>
                    <a:cxn ang="T12">
                      <a:pos x="T4" y="T5"/>
                    </a:cxn>
                    <a:cxn ang="T13">
                      <a:pos x="T6" y="T7"/>
                    </a:cxn>
                    <a:cxn ang="T14">
                      <a:pos x="T8" y="T9"/>
                    </a:cxn>
                  </a:cxnLst>
                  <a:rect l="T15" t="T16" r="T17" b="T18"/>
                  <a:pathLst>
                    <a:path w="246" h="194">
                      <a:moveTo>
                        <a:pt x="202" y="194"/>
                      </a:moveTo>
                      <a:lnTo>
                        <a:pt x="0" y="156"/>
                      </a:lnTo>
                      <a:lnTo>
                        <a:pt x="42" y="0"/>
                      </a:lnTo>
                      <a:lnTo>
                        <a:pt x="246" y="36"/>
                      </a:lnTo>
                      <a:lnTo>
                        <a:pt x="202"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Freeform 454"/>
                <p:cNvSpPr>
                  <a:spLocks noChangeAspect="1"/>
                </p:cNvSpPr>
                <p:nvPr/>
              </p:nvSpPr>
              <p:spPr bwMode="auto">
                <a:xfrm>
                  <a:off x="2042" y="2302"/>
                  <a:ext cx="179" cy="140"/>
                </a:xfrm>
                <a:custGeom>
                  <a:avLst/>
                  <a:gdLst>
                    <a:gd name="T0" fmla="*/ 55 w 206"/>
                    <a:gd name="T1" fmla="*/ 51 h 162"/>
                    <a:gd name="T2" fmla="*/ 0 w 206"/>
                    <a:gd name="T3" fmla="*/ 41 h 162"/>
                    <a:gd name="T4" fmla="*/ 11 w 206"/>
                    <a:gd name="T5" fmla="*/ 0 h 162"/>
                    <a:gd name="T6" fmla="*/ 68 w 206"/>
                    <a:gd name="T7" fmla="*/ 9 h 162"/>
                    <a:gd name="T8" fmla="*/ 55 w 206"/>
                    <a:gd name="T9" fmla="*/ 51 h 162"/>
                    <a:gd name="T10" fmla="*/ 0 60000 65536"/>
                    <a:gd name="T11" fmla="*/ 0 60000 65536"/>
                    <a:gd name="T12" fmla="*/ 0 60000 65536"/>
                    <a:gd name="T13" fmla="*/ 0 60000 65536"/>
                    <a:gd name="T14" fmla="*/ 0 60000 65536"/>
                    <a:gd name="T15" fmla="*/ 0 w 206"/>
                    <a:gd name="T16" fmla="*/ 0 h 162"/>
                    <a:gd name="T17" fmla="*/ 206 w 206"/>
                    <a:gd name="T18" fmla="*/ 162 h 162"/>
                  </a:gdLst>
                  <a:ahLst/>
                  <a:cxnLst>
                    <a:cxn ang="T10">
                      <a:pos x="T0" y="T1"/>
                    </a:cxn>
                    <a:cxn ang="T11">
                      <a:pos x="T2" y="T3"/>
                    </a:cxn>
                    <a:cxn ang="T12">
                      <a:pos x="T4" y="T5"/>
                    </a:cxn>
                    <a:cxn ang="T13">
                      <a:pos x="T6" y="T7"/>
                    </a:cxn>
                    <a:cxn ang="T14">
                      <a:pos x="T8" y="T9"/>
                    </a:cxn>
                  </a:cxnLst>
                  <a:rect l="T15" t="T16" r="T17" b="T18"/>
                  <a:pathLst>
                    <a:path w="206" h="162">
                      <a:moveTo>
                        <a:pt x="170" y="162"/>
                      </a:moveTo>
                      <a:lnTo>
                        <a:pt x="0" y="130"/>
                      </a:lnTo>
                      <a:lnTo>
                        <a:pt x="36" y="0"/>
                      </a:lnTo>
                      <a:lnTo>
                        <a:pt x="206" y="28"/>
                      </a:lnTo>
                      <a:lnTo>
                        <a:pt x="170" y="16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0" name="Group 455"/>
                <p:cNvGrpSpPr>
                  <a:grpSpLocks noChangeAspect="1"/>
                </p:cNvGrpSpPr>
                <p:nvPr/>
              </p:nvGrpSpPr>
              <p:grpSpPr bwMode="auto">
                <a:xfrm>
                  <a:off x="1797" y="2253"/>
                  <a:ext cx="188" cy="302"/>
                  <a:chOff x="2164" y="3298"/>
                  <a:chExt cx="216" cy="348"/>
                </a:xfrm>
              </p:grpSpPr>
              <p:sp>
                <p:nvSpPr>
                  <p:cNvPr id="21" name="Freeform 456"/>
                  <p:cNvSpPr>
                    <a:spLocks noChangeAspect="1"/>
                  </p:cNvSpPr>
                  <p:nvPr/>
                </p:nvSpPr>
                <p:spPr bwMode="auto">
                  <a:xfrm>
                    <a:off x="2194" y="3298"/>
                    <a:ext cx="152" cy="154"/>
                  </a:xfrm>
                  <a:custGeom>
                    <a:avLst/>
                    <a:gdLst>
                      <a:gd name="T0" fmla="*/ 152 w 152"/>
                      <a:gd name="T1" fmla="*/ 76 h 154"/>
                      <a:gd name="T2" fmla="*/ 146 w 152"/>
                      <a:gd name="T3" fmla="*/ 106 h 154"/>
                      <a:gd name="T4" fmla="*/ 130 w 152"/>
                      <a:gd name="T5" fmla="*/ 130 h 154"/>
                      <a:gd name="T6" fmla="*/ 106 w 152"/>
                      <a:gd name="T7" fmla="*/ 148 h 154"/>
                      <a:gd name="T8" fmla="*/ 76 w 152"/>
                      <a:gd name="T9" fmla="*/ 154 h 154"/>
                      <a:gd name="T10" fmla="*/ 46 w 152"/>
                      <a:gd name="T11" fmla="*/ 148 h 154"/>
                      <a:gd name="T12" fmla="*/ 22 w 152"/>
                      <a:gd name="T13" fmla="*/ 130 h 154"/>
                      <a:gd name="T14" fmla="*/ 6 w 152"/>
                      <a:gd name="T15" fmla="*/ 106 h 154"/>
                      <a:gd name="T16" fmla="*/ 0 w 152"/>
                      <a:gd name="T17" fmla="*/ 76 h 154"/>
                      <a:gd name="T18" fmla="*/ 6 w 152"/>
                      <a:gd name="T19" fmla="*/ 48 h 154"/>
                      <a:gd name="T20" fmla="*/ 22 w 152"/>
                      <a:gd name="T21" fmla="*/ 24 h 154"/>
                      <a:gd name="T22" fmla="*/ 46 w 152"/>
                      <a:gd name="T23" fmla="*/ 6 h 154"/>
                      <a:gd name="T24" fmla="*/ 76 w 152"/>
                      <a:gd name="T25" fmla="*/ 0 h 154"/>
                      <a:gd name="T26" fmla="*/ 106 w 152"/>
                      <a:gd name="T27" fmla="*/ 6 h 154"/>
                      <a:gd name="T28" fmla="*/ 130 w 152"/>
                      <a:gd name="T29" fmla="*/ 24 h 154"/>
                      <a:gd name="T30" fmla="*/ 146 w 152"/>
                      <a:gd name="T31" fmla="*/ 48 h 154"/>
                      <a:gd name="T32" fmla="*/ 152 w 152"/>
                      <a:gd name="T33" fmla="*/ 76 h 1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2"/>
                      <a:gd name="T52" fmla="*/ 0 h 154"/>
                      <a:gd name="T53" fmla="*/ 152 w 152"/>
                      <a:gd name="T54" fmla="*/ 154 h 1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2" h="154">
                        <a:moveTo>
                          <a:pt x="152" y="76"/>
                        </a:moveTo>
                        <a:lnTo>
                          <a:pt x="146" y="106"/>
                        </a:lnTo>
                        <a:lnTo>
                          <a:pt x="130" y="130"/>
                        </a:lnTo>
                        <a:lnTo>
                          <a:pt x="106" y="148"/>
                        </a:lnTo>
                        <a:lnTo>
                          <a:pt x="76" y="154"/>
                        </a:lnTo>
                        <a:lnTo>
                          <a:pt x="46" y="148"/>
                        </a:lnTo>
                        <a:lnTo>
                          <a:pt x="22" y="130"/>
                        </a:lnTo>
                        <a:lnTo>
                          <a:pt x="6" y="106"/>
                        </a:lnTo>
                        <a:lnTo>
                          <a:pt x="0" y="76"/>
                        </a:lnTo>
                        <a:lnTo>
                          <a:pt x="6" y="48"/>
                        </a:lnTo>
                        <a:lnTo>
                          <a:pt x="22" y="24"/>
                        </a:lnTo>
                        <a:lnTo>
                          <a:pt x="46" y="6"/>
                        </a:lnTo>
                        <a:lnTo>
                          <a:pt x="76" y="0"/>
                        </a:lnTo>
                        <a:lnTo>
                          <a:pt x="106" y="6"/>
                        </a:lnTo>
                        <a:lnTo>
                          <a:pt x="130" y="24"/>
                        </a:lnTo>
                        <a:lnTo>
                          <a:pt x="146" y="48"/>
                        </a:lnTo>
                        <a:lnTo>
                          <a:pt x="152" y="7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Freeform 457"/>
                  <p:cNvSpPr>
                    <a:spLocks noChangeAspect="1"/>
                  </p:cNvSpPr>
                  <p:nvPr/>
                </p:nvSpPr>
                <p:spPr bwMode="auto">
                  <a:xfrm>
                    <a:off x="2164" y="3466"/>
                    <a:ext cx="216" cy="180"/>
                  </a:xfrm>
                  <a:custGeom>
                    <a:avLst/>
                    <a:gdLst>
                      <a:gd name="T0" fmla="*/ 0 w 216"/>
                      <a:gd name="T1" fmla="*/ 136 h 180"/>
                      <a:gd name="T2" fmla="*/ 0 w 216"/>
                      <a:gd name="T3" fmla="*/ 88 h 180"/>
                      <a:gd name="T4" fmla="*/ 4 w 216"/>
                      <a:gd name="T5" fmla="*/ 60 h 180"/>
                      <a:gd name="T6" fmla="*/ 20 w 216"/>
                      <a:gd name="T7" fmla="*/ 36 h 180"/>
                      <a:gd name="T8" fmla="*/ 44 w 216"/>
                      <a:gd name="T9" fmla="*/ 16 h 180"/>
                      <a:gd name="T10" fmla="*/ 74 w 216"/>
                      <a:gd name="T11" fmla="*/ 4 h 180"/>
                      <a:gd name="T12" fmla="*/ 108 w 216"/>
                      <a:gd name="T13" fmla="*/ 0 h 180"/>
                      <a:gd name="T14" fmla="*/ 142 w 216"/>
                      <a:gd name="T15" fmla="*/ 4 h 180"/>
                      <a:gd name="T16" fmla="*/ 172 w 216"/>
                      <a:gd name="T17" fmla="*/ 16 h 180"/>
                      <a:gd name="T18" fmla="*/ 196 w 216"/>
                      <a:gd name="T19" fmla="*/ 36 h 180"/>
                      <a:gd name="T20" fmla="*/ 210 w 216"/>
                      <a:gd name="T21" fmla="*/ 60 h 180"/>
                      <a:gd name="T22" fmla="*/ 216 w 216"/>
                      <a:gd name="T23" fmla="*/ 88 h 180"/>
                      <a:gd name="T24" fmla="*/ 216 w 216"/>
                      <a:gd name="T25" fmla="*/ 180 h 180"/>
                      <a:gd name="T26" fmla="*/ 0 w 216"/>
                      <a:gd name="T27" fmla="*/ 136 h 1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6"/>
                      <a:gd name="T43" fmla="*/ 0 h 180"/>
                      <a:gd name="T44" fmla="*/ 216 w 216"/>
                      <a:gd name="T45" fmla="*/ 180 h 1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 h="180">
                        <a:moveTo>
                          <a:pt x="0" y="136"/>
                        </a:moveTo>
                        <a:lnTo>
                          <a:pt x="0" y="88"/>
                        </a:lnTo>
                        <a:lnTo>
                          <a:pt x="4" y="60"/>
                        </a:lnTo>
                        <a:lnTo>
                          <a:pt x="20" y="36"/>
                        </a:lnTo>
                        <a:lnTo>
                          <a:pt x="44" y="16"/>
                        </a:lnTo>
                        <a:lnTo>
                          <a:pt x="74" y="4"/>
                        </a:lnTo>
                        <a:lnTo>
                          <a:pt x="108" y="0"/>
                        </a:lnTo>
                        <a:lnTo>
                          <a:pt x="142" y="4"/>
                        </a:lnTo>
                        <a:lnTo>
                          <a:pt x="172" y="16"/>
                        </a:lnTo>
                        <a:lnTo>
                          <a:pt x="196" y="36"/>
                        </a:lnTo>
                        <a:lnTo>
                          <a:pt x="210" y="60"/>
                        </a:lnTo>
                        <a:lnTo>
                          <a:pt x="216" y="88"/>
                        </a:lnTo>
                        <a:lnTo>
                          <a:pt x="216" y="180"/>
                        </a:lnTo>
                        <a:lnTo>
                          <a:pt x="0" y="13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grpSp>
          <p:sp>
            <p:nvSpPr>
              <p:cNvPr id="16" name="Rectangle 14"/>
              <p:cNvSpPr>
                <a:spLocks noChangeArrowheads="1"/>
              </p:cNvSpPr>
              <p:nvPr/>
            </p:nvSpPr>
            <p:spPr bwMode="auto">
              <a:xfrm>
                <a:off x="1079" y="2432"/>
                <a:ext cx="45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90000" tIns="46800" rIns="90000" bIns="46800" anchor="ct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26" name="Straight Arrow Connector 25"/>
            <p:cNvCxnSpPr>
              <a:stCxn id="16" idx="3"/>
              <a:endCxn id="9" idx="1"/>
            </p:cNvCxnSpPr>
            <p:nvPr/>
          </p:nvCxnSpPr>
          <p:spPr bwMode="auto">
            <a:xfrm flipV="1">
              <a:off x="2846275" y="4949406"/>
              <a:ext cx="3329754" cy="2091"/>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0" name="TextBox 29"/>
            <p:cNvSpPr txBox="1"/>
            <p:nvPr/>
          </p:nvSpPr>
          <p:spPr>
            <a:xfrm>
              <a:off x="2988422" y="4507071"/>
              <a:ext cx="2187458" cy="461665"/>
            </a:xfrm>
            <a:prstGeom prst="rect">
              <a:avLst/>
            </a:prstGeom>
            <a:noFill/>
          </p:spPr>
          <p:txBody>
            <a:bodyPr wrap="none" rtlCol="0">
              <a:spAutoFit/>
            </a:bodyPr>
            <a:lstStyle/>
            <a:p>
              <a:pPr marL="171450" indent="-171450">
                <a:buFont typeface="Arial" panose="020B0604020202020204" pitchFamily="34" charset="0"/>
                <a:buChar char="•"/>
              </a:pPr>
              <a:r>
                <a:rPr kumimoji="1" lang="en-US" altLang="ja-JP" sz="1200" b="0" dirty="0" smtClean="0">
                  <a:solidFill>
                    <a:srgbClr val="FFD300"/>
                  </a:solidFill>
                  <a:latin typeface="メイリオ" panose="020B0604030504040204" pitchFamily="50" charset="-128"/>
                </a:rPr>
                <a:t>Web </a:t>
              </a:r>
              <a:r>
                <a:rPr kumimoji="1" lang="ja-JP" altLang="en-US" sz="1200" b="0" dirty="0" smtClean="0">
                  <a:solidFill>
                    <a:srgbClr val="FFD300"/>
                  </a:solidFill>
                  <a:latin typeface="メイリオ" panose="020B0604030504040204" pitchFamily="50" charset="-128"/>
                </a:rPr>
                <a:t>アプリ作成</a:t>
              </a:r>
              <a:endParaRPr kumimoji="1" lang="en-US" altLang="ja-JP" sz="1200" b="0" dirty="0" smtClean="0">
                <a:solidFill>
                  <a:srgbClr val="FFD300"/>
                </a:solidFill>
                <a:latin typeface="メイリオ" panose="020B0604030504040204" pitchFamily="50" charset="-128"/>
              </a:endParaRPr>
            </a:p>
            <a:p>
              <a:pPr marL="171450" indent="-171450">
                <a:buFont typeface="Arial" panose="020B0604020202020204" pitchFamily="34" charset="0"/>
                <a:buChar char="•"/>
              </a:pPr>
              <a:r>
                <a:rPr kumimoji="1" lang="en-US" altLang="ja-JP" sz="1200" b="0" dirty="0" smtClean="0">
                  <a:solidFill>
                    <a:srgbClr val="FFD300"/>
                  </a:solidFill>
                  <a:latin typeface="メイリオ" panose="020B0604030504040204" pitchFamily="50" charset="-128"/>
                </a:rPr>
                <a:t>Web </a:t>
              </a:r>
              <a:r>
                <a:rPr kumimoji="1" lang="ja-JP" altLang="en-US" sz="1200" b="0" dirty="0" smtClean="0">
                  <a:solidFill>
                    <a:srgbClr val="FFD300"/>
                  </a:solidFill>
                  <a:latin typeface="メイリオ" panose="020B0604030504040204" pitchFamily="50" charset="-128"/>
                </a:rPr>
                <a:t>アプリの実行 </a:t>
              </a:r>
              <a:r>
                <a:rPr kumimoji="1" lang="en-US" altLang="ja-JP" sz="1200" b="0" dirty="0" smtClean="0">
                  <a:solidFill>
                    <a:srgbClr val="FFD300"/>
                  </a:solidFill>
                  <a:latin typeface="メイリオ" panose="020B0604030504040204" pitchFamily="50" charset="-128"/>
                </a:rPr>
                <a:t>&amp; </a:t>
              </a:r>
              <a:r>
                <a:rPr kumimoji="1" lang="ja-JP" altLang="en-US" sz="1200" b="0" dirty="0" smtClean="0">
                  <a:solidFill>
                    <a:srgbClr val="FFD300"/>
                  </a:solidFill>
                  <a:latin typeface="メイリオ" panose="020B0604030504040204" pitchFamily="50" charset="-128"/>
                </a:rPr>
                <a:t>確認</a:t>
              </a:r>
              <a:endParaRPr kumimoji="1" lang="ja-JP" altLang="en-US" sz="1200" b="0" dirty="0">
                <a:solidFill>
                  <a:srgbClr val="FFD300"/>
                </a:solidFill>
                <a:latin typeface="メイリオ" panose="020B0604030504040204" pitchFamily="50" charset="-128"/>
              </a:endParaRPr>
            </a:p>
          </p:txBody>
        </p:sp>
        <p:cxnSp>
          <p:nvCxnSpPr>
            <p:cNvPr id="31" name="Straight Arrow Connector 30"/>
            <p:cNvCxnSpPr>
              <a:stCxn id="16" idx="2"/>
              <a:endCxn id="10" idx="1"/>
            </p:cNvCxnSpPr>
            <p:nvPr/>
          </p:nvCxnSpPr>
          <p:spPr bwMode="auto">
            <a:xfrm rot="16200000" flipH="1">
              <a:off x="4073558" y="3619246"/>
              <a:ext cx="448450" cy="3962555"/>
            </a:xfrm>
            <a:prstGeom prst="bentConnector2">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6" name="TextBox 35"/>
            <p:cNvSpPr txBox="1"/>
            <p:nvPr/>
          </p:nvSpPr>
          <p:spPr>
            <a:xfrm>
              <a:off x="2988421" y="5370545"/>
              <a:ext cx="1653017" cy="461665"/>
            </a:xfrm>
            <a:prstGeom prst="rect">
              <a:avLst/>
            </a:prstGeom>
            <a:noFill/>
          </p:spPr>
          <p:txBody>
            <a:bodyPr wrap="none" rtlCol="0">
              <a:spAutoFit/>
            </a:bodyPr>
            <a:lstStyle/>
            <a:p>
              <a:pPr marL="171450" indent="-171450">
                <a:buFont typeface="Arial" panose="020B0604020202020204" pitchFamily="34" charset="0"/>
                <a:buChar char="•"/>
              </a:pPr>
              <a:r>
                <a:rPr kumimoji="1" lang="ja-JP" altLang="en-US" sz="1200" b="0" dirty="0">
                  <a:solidFill>
                    <a:srgbClr val="FFD300"/>
                  </a:solidFill>
                  <a:latin typeface="メイリオ" panose="020B0604030504040204" pitchFamily="50" charset="-128"/>
                </a:rPr>
                <a:t>プログラミン</a:t>
              </a:r>
              <a:r>
                <a:rPr kumimoji="1" lang="ja-JP" altLang="en-US" sz="1200" b="0" dirty="0" smtClean="0">
                  <a:solidFill>
                    <a:srgbClr val="FFD300"/>
                  </a:solidFill>
                  <a:latin typeface="メイリオ" panose="020B0604030504040204" pitchFamily="50" charset="-128"/>
                </a:rPr>
                <a:t>グ</a:t>
              </a:r>
              <a:endParaRPr kumimoji="1" lang="en-US" altLang="ja-JP" sz="1200" b="0" dirty="0" smtClean="0">
                <a:solidFill>
                  <a:srgbClr val="FFD300"/>
                </a:solidFill>
                <a:latin typeface="メイリオ" panose="020B0604030504040204" pitchFamily="50" charset="-128"/>
              </a:endParaRPr>
            </a:p>
            <a:p>
              <a:pPr marL="171450" indent="-171450">
                <a:buFont typeface="Arial" panose="020B0604020202020204" pitchFamily="34" charset="0"/>
                <a:buChar char="•"/>
              </a:pPr>
              <a:r>
                <a:rPr kumimoji="1" lang="ja-JP" altLang="en-US" sz="1200" b="0" dirty="0">
                  <a:solidFill>
                    <a:srgbClr val="FFD300"/>
                  </a:solidFill>
                  <a:latin typeface="メイリオ" panose="020B0604030504040204" pitchFamily="50" charset="-128"/>
                </a:rPr>
                <a:t>ビル</a:t>
              </a:r>
              <a:r>
                <a:rPr kumimoji="1" lang="ja-JP" altLang="en-US" sz="1200" b="0" dirty="0" smtClean="0">
                  <a:solidFill>
                    <a:srgbClr val="FFD300"/>
                  </a:solidFill>
                  <a:latin typeface="メイリオ" panose="020B0604030504040204" pitchFamily="50" charset="-128"/>
                </a:rPr>
                <a:t>ド </a:t>
              </a:r>
              <a:r>
                <a:rPr kumimoji="1" lang="en-US" altLang="ja-JP" sz="1200" b="0" dirty="0" smtClean="0">
                  <a:solidFill>
                    <a:srgbClr val="FFD300"/>
                  </a:solidFill>
                  <a:latin typeface="メイリオ" panose="020B0604030504040204" pitchFamily="50" charset="-128"/>
                </a:rPr>
                <a:t>&amp; </a:t>
              </a:r>
              <a:r>
                <a:rPr kumimoji="1" lang="ja-JP" altLang="en-US" sz="1200" b="0" dirty="0" smtClean="0">
                  <a:solidFill>
                    <a:srgbClr val="FFD300"/>
                  </a:solidFill>
                  <a:latin typeface="メイリオ" panose="020B0604030504040204" pitchFamily="50" charset="-128"/>
                </a:rPr>
                <a:t>デプロイ</a:t>
              </a:r>
              <a:endParaRPr kumimoji="1" lang="ja-JP" altLang="en-US" sz="1200" b="0" dirty="0">
                <a:solidFill>
                  <a:srgbClr val="FFD300"/>
                </a:solidFill>
                <a:latin typeface="メイリオ" panose="020B0604030504040204" pitchFamily="50" charset="-128"/>
              </a:endParaRPr>
            </a:p>
          </p:txBody>
        </p:sp>
        <p:cxnSp>
          <p:nvCxnSpPr>
            <p:cNvPr id="40" name="Straight Arrow Connector 39"/>
            <p:cNvCxnSpPr/>
            <p:nvPr/>
          </p:nvCxnSpPr>
          <p:spPr bwMode="auto">
            <a:xfrm flipV="1">
              <a:off x="6528913" y="5258130"/>
              <a:ext cx="0" cy="232269"/>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4" name="Straight Arrow Connector 43"/>
            <p:cNvCxnSpPr/>
            <p:nvPr/>
          </p:nvCxnSpPr>
          <p:spPr bwMode="auto">
            <a:xfrm flipV="1">
              <a:off x="6681313" y="5268861"/>
              <a:ext cx="0" cy="232269"/>
            </a:xfrm>
            <a:prstGeom prst="straightConnector1">
              <a:avLst/>
            </a:prstGeom>
            <a:solidFill>
              <a:srgbClr val="FFFFFF"/>
            </a:solidFill>
            <a:ln w="31750" cap="flat" cmpd="sng" algn="ctr">
              <a:solidFill>
                <a:srgbClr val="FFD300"/>
              </a:solidFill>
              <a:prstDash val="solid"/>
              <a:round/>
              <a:headEnd type="triangle" w="med" len="med"/>
              <a:tailEnd type="non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5" name="TextBox 44"/>
            <p:cNvSpPr txBox="1"/>
            <p:nvPr/>
          </p:nvSpPr>
          <p:spPr>
            <a:xfrm>
              <a:off x="6704880" y="5265477"/>
              <a:ext cx="907621" cy="276999"/>
            </a:xfrm>
            <a:prstGeom prst="rect">
              <a:avLst/>
            </a:prstGeom>
            <a:noFill/>
          </p:spPr>
          <p:txBody>
            <a:bodyPr wrap="none" rtlCol="0">
              <a:spAutoFit/>
            </a:bodyPr>
            <a:lstStyle/>
            <a:p>
              <a:r>
                <a:rPr kumimoji="1" lang="en-US" altLang="ja-JP" sz="1200" b="0" dirty="0" smtClean="0">
                  <a:solidFill>
                    <a:srgbClr val="FFD300"/>
                  </a:solidFill>
                  <a:latin typeface="メイリオ" panose="020B0604030504040204" pitchFamily="50" charset="-128"/>
                </a:rPr>
                <a:t>Git </a:t>
              </a:r>
              <a:r>
                <a:rPr kumimoji="1" lang="ja-JP" altLang="en-US" sz="1200" b="0" dirty="0" smtClean="0">
                  <a:solidFill>
                    <a:srgbClr val="FFD300"/>
                  </a:solidFill>
                  <a:latin typeface="メイリオ" panose="020B0604030504040204" pitchFamily="50" charset="-128"/>
                </a:rPr>
                <a:t>の追加</a:t>
              </a:r>
              <a:endParaRPr kumimoji="1" lang="ja-JP" altLang="en-US" sz="1200" b="0" dirty="0">
                <a:solidFill>
                  <a:srgbClr val="FFD300"/>
                </a:solidFill>
                <a:latin typeface="メイリオ" panose="020B0604030504040204" pitchFamily="50" charset="-128"/>
              </a:endParaRPr>
            </a:p>
          </p:txBody>
        </p:sp>
        <p:sp>
          <p:nvSpPr>
            <p:cNvPr id="46" name="TextBox 45"/>
            <p:cNvSpPr txBox="1"/>
            <p:nvPr/>
          </p:nvSpPr>
          <p:spPr>
            <a:xfrm>
              <a:off x="5670959" y="5258130"/>
              <a:ext cx="845103" cy="276999"/>
            </a:xfrm>
            <a:prstGeom prst="rect">
              <a:avLst/>
            </a:prstGeom>
            <a:noFill/>
          </p:spPr>
          <p:txBody>
            <a:bodyPr wrap="none" rtlCol="0">
              <a:spAutoFit/>
            </a:bodyPr>
            <a:lstStyle/>
            <a:p>
              <a:r>
                <a:rPr kumimoji="1" lang="en-US" altLang="ja-JP" sz="1200" b="0" dirty="0" smtClean="0">
                  <a:solidFill>
                    <a:srgbClr val="FFD300"/>
                  </a:solidFill>
                  <a:latin typeface="メイリオ" panose="020B0604030504040204" pitchFamily="50" charset="-128"/>
                </a:rPr>
                <a:t>CF PUSH</a:t>
              </a:r>
              <a:endParaRPr kumimoji="1" lang="ja-JP" altLang="en-US" sz="1200" b="0" dirty="0">
                <a:solidFill>
                  <a:srgbClr val="FFD300"/>
                </a:solidFill>
                <a:latin typeface="メイリオ" panose="020B0604030504040204" pitchFamily="50" charset="-128"/>
              </a:endParaRPr>
            </a:p>
          </p:txBody>
        </p:sp>
      </p:grpSp>
      <p:sp>
        <p:nvSpPr>
          <p:cNvPr id="3" name="Content Placeholder 2"/>
          <p:cNvSpPr>
            <a:spLocks noGrp="1"/>
          </p:cNvSpPr>
          <p:nvPr>
            <p:ph idx="1"/>
          </p:nvPr>
        </p:nvSpPr>
        <p:spPr/>
        <p:txBody>
          <a:bodyPr/>
          <a:lstStyle/>
          <a:p>
            <a:r>
              <a:rPr lang="en-US" altLang="ja-JP" sz="2000" dirty="0"/>
              <a:t>IBM Bluemix DevOps Services (IDS) </a:t>
            </a:r>
            <a:r>
              <a:rPr lang="ja-JP" altLang="en-US" sz="2000" dirty="0" smtClean="0"/>
              <a:t>だ</a:t>
            </a:r>
            <a:r>
              <a:rPr lang="ja-JP" altLang="en-US" sz="2000" dirty="0"/>
              <a:t>け</a:t>
            </a:r>
            <a:r>
              <a:rPr lang="ja-JP" altLang="en-US" sz="2000" dirty="0" smtClean="0"/>
              <a:t>で、</a:t>
            </a:r>
            <a:r>
              <a:rPr lang="en-US" altLang="ja-JP" sz="2000" dirty="0" smtClean="0"/>
              <a:t>Bluemix </a:t>
            </a:r>
            <a:r>
              <a:rPr lang="ja-JP" altLang="en-US" sz="2000" dirty="0" smtClean="0"/>
              <a:t>の </a:t>
            </a:r>
            <a:r>
              <a:rPr lang="en-US" altLang="ja-JP" sz="2000" dirty="0" smtClean="0"/>
              <a:t>Java </a:t>
            </a:r>
            <a:r>
              <a:rPr lang="ja-JP" altLang="en-US" sz="2000" dirty="0" smtClean="0"/>
              <a:t>の </a:t>
            </a:r>
            <a:r>
              <a:rPr lang="en-US" altLang="ja-JP" sz="2000" dirty="0" smtClean="0"/>
              <a:t>Web</a:t>
            </a:r>
            <a:r>
              <a:rPr lang="ja-JP" altLang="en-US" sz="2000" dirty="0" smtClean="0"/>
              <a:t>アプリを開発する。</a:t>
            </a:r>
            <a:endParaRPr lang="en-US" altLang="ja-JP" sz="2000" dirty="0" smtClean="0"/>
          </a:p>
          <a:p>
            <a:endParaRPr lang="en-US" altLang="ja-JP" sz="2000" dirty="0"/>
          </a:p>
          <a:p>
            <a:r>
              <a:rPr lang="ja-JP" altLang="en-US" sz="2000" dirty="0" smtClean="0"/>
              <a:t>ランタイムは、</a:t>
            </a:r>
            <a:r>
              <a:rPr lang="en-US" altLang="ja-JP" sz="2000" dirty="0" smtClean="0"/>
              <a:t>Liberty</a:t>
            </a:r>
            <a:r>
              <a:rPr lang="ja-JP" altLang="en-US" sz="2000" dirty="0" smtClean="0"/>
              <a:t> </a:t>
            </a:r>
            <a:r>
              <a:rPr lang="en-US" altLang="ja-JP" sz="2000" dirty="0"/>
              <a:t>for</a:t>
            </a:r>
            <a:r>
              <a:rPr lang="ja-JP" altLang="en-US" sz="2000" dirty="0"/>
              <a:t> </a:t>
            </a:r>
            <a:r>
              <a:rPr lang="en-US" altLang="ja-JP" sz="2000" dirty="0" smtClean="0"/>
              <a:t>Java </a:t>
            </a:r>
            <a:r>
              <a:rPr lang="ja-JP" altLang="en-US" sz="2000" dirty="0" smtClean="0"/>
              <a:t>を使用する。</a:t>
            </a:r>
            <a:endParaRPr lang="en-US" altLang="ja-JP" sz="2000" dirty="0" smtClean="0"/>
          </a:p>
          <a:p>
            <a:pPr lvl="1"/>
            <a:r>
              <a:rPr lang="en-US" altLang="ja-JP" sz="1800" dirty="0" smtClean="0"/>
              <a:t>Liberty</a:t>
            </a:r>
            <a:r>
              <a:rPr lang="ja-JP" altLang="en-US" sz="1800" dirty="0" smtClean="0"/>
              <a:t> </a:t>
            </a:r>
            <a:r>
              <a:rPr lang="en-US" altLang="ja-JP" sz="1800" dirty="0"/>
              <a:t>for</a:t>
            </a:r>
            <a:r>
              <a:rPr lang="ja-JP" altLang="en-US" sz="1800" dirty="0"/>
              <a:t> </a:t>
            </a:r>
            <a:r>
              <a:rPr lang="en-US" altLang="ja-JP" sz="1800" dirty="0"/>
              <a:t>Java </a:t>
            </a:r>
            <a:r>
              <a:rPr lang="ja-JP" altLang="en-US" sz="1800" dirty="0"/>
              <a:t>とは？</a:t>
            </a:r>
            <a:endParaRPr lang="en-US" altLang="ja-JP" sz="1800" dirty="0"/>
          </a:p>
          <a:p>
            <a:pPr lvl="2"/>
            <a:r>
              <a:rPr lang="en-US" altLang="ja-JP" sz="1800" dirty="0"/>
              <a:t>IBM WebSphere Liberty Profile </a:t>
            </a:r>
            <a:r>
              <a:rPr lang="ja-JP" altLang="en-US" sz="1800" dirty="0"/>
              <a:t>は、クラウド用に設計された </a:t>
            </a:r>
            <a:r>
              <a:rPr lang="en-US" altLang="ja-JP" sz="1800" dirty="0"/>
              <a:t>IBM WebSphere Application Server </a:t>
            </a:r>
            <a:r>
              <a:rPr lang="ja-JP" altLang="en-US" sz="1800" dirty="0"/>
              <a:t>の、高度な構成が可能な超高速および超軽量のプロファイル</a:t>
            </a:r>
            <a:endParaRPr lang="en-US" altLang="ja-JP" sz="1800" dirty="0"/>
          </a:p>
          <a:p>
            <a:pPr lvl="2"/>
            <a:r>
              <a:rPr lang="en-US" altLang="ja-JP" sz="1800" dirty="0"/>
              <a:t>Java Web </a:t>
            </a:r>
            <a:r>
              <a:rPr lang="ja-JP" altLang="en-US" sz="1800" dirty="0"/>
              <a:t>アプリを簡単に開発、デプロイ、および拡張可能 </a:t>
            </a:r>
            <a:endParaRPr lang="en-US" altLang="ja-JP" sz="1800" dirty="0"/>
          </a:p>
          <a:p>
            <a:pPr lvl="1"/>
            <a:endParaRPr kumimoji="1" lang="ja-JP" altLang="en-US" sz="1800" dirty="0"/>
          </a:p>
        </p:txBody>
      </p:sp>
    </p:spTree>
    <p:extLst>
      <p:ext uri="{BB962C8B-B14F-4D97-AF65-F5344CB8AC3E}">
        <p14:creationId xmlns:p14="http://schemas.microsoft.com/office/powerpoint/2010/main" val="1130481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ltLang="ja-JP" dirty="0"/>
              <a:t>IBM Bluemix DevOps Services (IDS) </a:t>
            </a:r>
            <a:r>
              <a:rPr lang="ja-JP" altLang="en-US" dirty="0" smtClean="0"/>
              <a:t>とは</a:t>
            </a:r>
            <a:endParaRPr kumimoji="1" lang="ja-JP" altLang="en-US" dirty="0"/>
          </a:p>
        </p:txBody>
      </p:sp>
      <p:sp>
        <p:nvSpPr>
          <p:cNvPr id="5" name="Content Placeholder 2"/>
          <p:cNvSpPr>
            <a:spLocks noGrp="1"/>
          </p:cNvSpPr>
          <p:nvPr>
            <p:ph idx="1"/>
          </p:nvPr>
        </p:nvSpPr>
        <p:spPr/>
        <p:txBody>
          <a:bodyPr/>
          <a:lstStyle/>
          <a:p>
            <a:pPr eaLnBrk="1" hangingPunct="1"/>
            <a:r>
              <a:rPr lang="ja-JP" altLang="en-US" sz="1600" dirty="0" smtClean="0"/>
              <a:t>「</a:t>
            </a:r>
            <a:r>
              <a:rPr lang="en-US" altLang="ja-JP" sz="1600" dirty="0" smtClean="0"/>
              <a:t>Bluemix </a:t>
            </a:r>
            <a:r>
              <a:rPr lang="ja-JP" altLang="en-US" sz="1600" dirty="0" smtClean="0"/>
              <a:t>アプリ開発に最適化」された</a:t>
            </a:r>
            <a:r>
              <a:rPr lang="en-US" altLang="ja-JP" sz="1600" dirty="0" smtClean="0"/>
              <a:t>SaaS</a:t>
            </a:r>
            <a:r>
              <a:rPr lang="ja-JP" altLang="en-US" sz="1600" dirty="0" smtClean="0"/>
              <a:t>型開発環境</a:t>
            </a:r>
            <a:endParaRPr lang="en-US" altLang="ja-JP" sz="1600" dirty="0" smtClean="0"/>
          </a:p>
          <a:p>
            <a:pPr lvl="1" eaLnBrk="1" hangingPunct="1"/>
            <a:r>
              <a:rPr lang="en-US" altLang="ja-JP" sz="1600" dirty="0" smtClean="0"/>
              <a:t>JazzHub </a:t>
            </a:r>
            <a:r>
              <a:rPr lang="ja-JP" altLang="en-US" sz="1600" dirty="0" smtClean="0"/>
              <a:t>として提供していたサービスを</a:t>
            </a:r>
            <a:r>
              <a:rPr lang="en-US" altLang="ja-JP" sz="1600" dirty="0" smtClean="0"/>
              <a:t>2014</a:t>
            </a:r>
            <a:r>
              <a:rPr lang="ja-JP" altLang="en-US" sz="1600" dirty="0" smtClean="0"/>
              <a:t>年</a:t>
            </a:r>
            <a:r>
              <a:rPr lang="en-US" altLang="ja-JP" sz="1600" dirty="0" smtClean="0"/>
              <a:t>4</a:t>
            </a:r>
            <a:r>
              <a:rPr lang="ja-JP" altLang="en-US" sz="1600" dirty="0" smtClean="0"/>
              <a:t>月に名称変更</a:t>
            </a:r>
            <a:endParaRPr lang="en-US" altLang="ja-JP" sz="1600" dirty="0" smtClean="0"/>
          </a:p>
          <a:p>
            <a:pPr lvl="2" eaLnBrk="1" hangingPunct="1"/>
            <a:r>
              <a:rPr lang="en-US" altLang="ja-JP" sz="1600" dirty="0" smtClean="0"/>
              <a:t>Track &amp; Plan </a:t>
            </a:r>
            <a:r>
              <a:rPr lang="ja-JP" altLang="en-US" sz="1600" dirty="0" smtClean="0"/>
              <a:t>と </a:t>
            </a:r>
            <a:r>
              <a:rPr lang="en-US" altLang="ja-JP" sz="1600" dirty="0" smtClean="0"/>
              <a:t>Delivery Pipeline</a:t>
            </a:r>
            <a:r>
              <a:rPr lang="ja-JP" altLang="en-US" sz="1600" dirty="0"/>
              <a:t> </a:t>
            </a:r>
            <a:r>
              <a:rPr lang="ja-JP" altLang="en-US" sz="1600" dirty="0" smtClean="0"/>
              <a:t>が </a:t>
            </a:r>
            <a:r>
              <a:rPr lang="en-US" altLang="ja-JP" sz="1600" dirty="0" smtClean="0"/>
              <a:t>Bluemix</a:t>
            </a:r>
            <a:r>
              <a:rPr lang="ja-JP" altLang="en-US" sz="1600" dirty="0" smtClean="0"/>
              <a:t>のサービスとして提供</a:t>
            </a:r>
            <a:endParaRPr lang="en-US" altLang="ja-JP" sz="1600" dirty="0" smtClean="0"/>
          </a:p>
          <a:p>
            <a:pPr lvl="1" eaLnBrk="1" hangingPunct="1"/>
            <a:r>
              <a:rPr lang="en-US" altLang="ja-JP" sz="1600" dirty="0" smtClean="0"/>
              <a:t>Web</a:t>
            </a:r>
            <a:r>
              <a:rPr lang="ja-JP" altLang="en-US" sz="1600" dirty="0" smtClean="0"/>
              <a:t>ブラウザから全ての機能を利用可能</a:t>
            </a:r>
            <a:endParaRPr lang="en-US" altLang="ja-JP" sz="1600" dirty="0" smtClean="0"/>
          </a:p>
          <a:p>
            <a:pPr lvl="1" eaLnBrk="1" hangingPunct="1"/>
            <a:r>
              <a:rPr lang="en-US" altLang="ja-JP" sz="1600" dirty="0" smtClean="0"/>
              <a:t>Bluemix </a:t>
            </a:r>
            <a:r>
              <a:rPr lang="ja-JP" altLang="en-US" sz="1600" dirty="0" smtClean="0"/>
              <a:t>アプリの継続的デリバリーをサポート</a:t>
            </a:r>
          </a:p>
          <a:p>
            <a:pPr lvl="1" eaLnBrk="1" hangingPunct="1"/>
            <a:r>
              <a:rPr lang="ja-JP" altLang="en-US" sz="1600" dirty="0" smtClean="0"/>
              <a:t>チーム開発のための機能がすぐに使える</a:t>
            </a:r>
            <a:endParaRPr lang="en-US" altLang="ja-JP" sz="1600" dirty="0" smtClean="0"/>
          </a:p>
        </p:txBody>
      </p:sp>
      <p:graphicFrame>
        <p:nvGraphicFramePr>
          <p:cNvPr id="4" name="Table 3"/>
          <p:cNvGraphicFramePr>
            <a:graphicFrameLocks noGrp="1"/>
          </p:cNvGraphicFramePr>
          <p:nvPr>
            <p:extLst>
              <p:ext uri="{D42A27DB-BD31-4B8C-83A1-F6EECF244321}">
                <p14:modId xmlns:p14="http://schemas.microsoft.com/office/powerpoint/2010/main" val="952197471"/>
              </p:ext>
            </p:extLst>
          </p:nvPr>
        </p:nvGraphicFramePr>
        <p:xfrm>
          <a:off x="957263" y="3518933"/>
          <a:ext cx="7991475" cy="3150427"/>
        </p:xfrm>
        <a:graphic>
          <a:graphicData uri="http://schemas.openxmlformats.org/drawingml/2006/table">
            <a:tbl>
              <a:tblPr/>
              <a:tblGrid>
                <a:gridCol w="1008062"/>
                <a:gridCol w="1943100"/>
                <a:gridCol w="5040313"/>
              </a:tblGrid>
              <a:tr h="304778">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rgbClr val="E6F6FD"/>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名称</a:t>
                      </a:r>
                      <a:endParaRPr kumimoji="1"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rgbClr val="E6F6FD"/>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rgbClr val="E6F6FD"/>
                    </a:solidFill>
                  </a:tcPr>
                </a:tc>
              </a:tr>
              <a:tr h="685040">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Web</a:t>
                      </a:r>
                      <a:r>
                        <a:rPr kumimoji="1"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IDE</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Eclipse Orion</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をベースとしたブラウザ上で稼動する統合開発環境。多数の言語に対応したエディタを備える</a:t>
                      </a: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Track &amp; Plan</a:t>
                      </a: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の利用で使用される機能）</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r>
              <a:tr h="646955">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Code Management</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ソースコード等の構成管理のためのリポジトリを備える。</a:t>
                      </a:r>
                      <a:r>
                        <a:rPr kumimoji="1" lang="en-US"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IDS</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上にホストされた</a:t>
                      </a:r>
                      <a:r>
                        <a:rPr kumimoji="1" lang="en-US" altLang="ja-JP" sz="14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Git</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Jazz SCM</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の他、</a:t>
                      </a:r>
                      <a:r>
                        <a:rPr kumimoji="1" lang="en-US"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GitHub</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との接続も可能</a:t>
                      </a: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Track &amp; Plan</a:t>
                      </a: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の利用で使用される機能）</a:t>
                      </a:r>
                      <a:endPar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r>
              <a:tr h="688016">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Delivery Pipeline</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Bluemix</a:t>
                      </a:r>
                      <a:r>
                        <a:rPr kumimoji="1" lang="ja-JP" altLang="en-US" sz="1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環境向けにアプリケーションを自動的にビルド・デプロイするパイプライン機能を提供</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r>
              <a:tr h="694637">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Track and Plan</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チーム開発におけるアジャイルベースの計画および作業管理を行うための機能を提供</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r>
            </a:tbl>
          </a:graphicData>
        </a:graphic>
      </p:graphicFrame>
      <p:pic>
        <p:nvPicPr>
          <p:cNvPr id="6" name="Picture 37" descr="https://hub.jazz.net/manage/web/com.ibm.team.jazzhub.web/graphics/HomePage/Git.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63564" y="4679646"/>
            <a:ext cx="6016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9" descr="https://hub.jazz.net/manage/web/com.ibm.team.jazzhub.web/graphics/HomePage/Code-Now.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45354" y="3933056"/>
            <a:ext cx="60642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https://hub.jazz.net/manage/web/com.ibm.team.jazzhub.web/graphics/HomePage/Automated-Deployment.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46101" y="5343221"/>
            <a:ext cx="6191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https://hub.jazz.net/manage/web/com.ibm.team.jazzhub.web/graphics/HomePage/Team-Collaboration.pn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136576" y="6032196"/>
            <a:ext cx="6286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lowchart: Terminator 16"/>
          <p:cNvSpPr>
            <a:spLocks noChangeArrowheads="1"/>
          </p:cNvSpPr>
          <p:nvPr/>
        </p:nvSpPr>
        <p:spPr bwMode="auto">
          <a:xfrm>
            <a:off x="200769" y="3213670"/>
            <a:ext cx="1439863" cy="287338"/>
          </a:xfrm>
          <a:prstGeom prst="flowChartTerminator">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round/>
                <a:headEnd/>
                <a:tailEnd/>
              </a14:hiddenLine>
            </a:ext>
          </a:extLst>
        </p:spPr>
        <p:txBody>
          <a:bodyPr wrap="none" anchor="ctr"/>
          <a:lstStyle>
            <a:lvl1pP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eaLnBrk="0" fontAlgn="base" hangingPunct="0">
              <a:spcBef>
                <a:spcPct val="0"/>
              </a:spcBef>
              <a:spcAft>
                <a:spcPct val="0"/>
              </a:spcAft>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eaLnBrk="0" fontAlgn="base" hangingPunct="0">
              <a:spcBef>
                <a:spcPct val="0"/>
              </a:spcBef>
              <a:spcAft>
                <a:spcPct val="0"/>
              </a:spcAft>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eaLnBrk="0" fontAlgn="base" hangingPunct="0">
              <a:spcBef>
                <a:spcPct val="0"/>
              </a:spcBef>
              <a:spcAft>
                <a:spcPct val="0"/>
              </a:spcAft>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eaLnBrk="0" fontAlgn="base" hangingPunct="0">
              <a:spcBef>
                <a:spcPct val="0"/>
              </a:spcBef>
              <a:spcAft>
                <a:spcPct val="0"/>
              </a:spcAft>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ctr" eaLnBrk="1" hangingPunct="1">
              <a:spcBef>
                <a:spcPct val="20000"/>
              </a:spcBef>
              <a:buSzPct val="100000"/>
            </a:pPr>
            <a:r>
              <a:rPr lang="ja-JP" altLang="en-US" sz="1600" b="1" dirty="0">
                <a:solidFill>
                  <a:schemeClr val="accent2"/>
                </a:solidFill>
              </a:rPr>
              <a:t>＜提供機能＞</a:t>
            </a:r>
          </a:p>
        </p:txBody>
      </p:sp>
    </p:spTree>
    <p:extLst>
      <p:ext uri="{BB962C8B-B14F-4D97-AF65-F5344CB8AC3E}">
        <p14:creationId xmlns:p14="http://schemas.microsoft.com/office/powerpoint/2010/main" val="2556975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2. </a:t>
            </a:r>
            <a:r>
              <a:rPr kumimoji="1" lang="ja-JP" altLang="en-US" dirty="0" smtClean="0"/>
              <a:t>前提</a:t>
            </a:r>
            <a:endParaRPr kumimoji="1" lang="ja-JP" altLang="en-US" dirty="0"/>
          </a:p>
        </p:txBody>
      </p:sp>
    </p:spTree>
    <p:extLst>
      <p:ext uri="{BB962C8B-B14F-4D97-AF65-F5344CB8AC3E}">
        <p14:creationId xmlns:p14="http://schemas.microsoft.com/office/powerpoint/2010/main" val="270610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IBM Bluemix </a:t>
            </a:r>
            <a:r>
              <a:rPr lang="ja-JP" altLang="en-US" dirty="0" smtClean="0"/>
              <a:t>にログインできること。</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a:xfrm>
            <a:off x="4864259" y="1052736"/>
            <a:ext cx="4913154" cy="307777"/>
          </a:xfrm>
          <a:prstGeom prst="rect">
            <a:avLst/>
          </a:prstGeom>
        </p:spPr>
        <p:txBody>
          <a:bodyPr wrap="square">
            <a:spAutoFit/>
          </a:bodyPr>
          <a:lstStyle/>
          <a:p>
            <a:pPr algn="r"/>
            <a:r>
              <a:rPr lang="ja-JP" altLang="en-US" sz="1400" b="0" dirty="0">
                <a:solidFill>
                  <a:srgbClr val="0000CC"/>
                </a:solidFill>
              </a:rPr>
              <a:t>https://console.ng.bluemix.net/</a:t>
            </a:r>
          </a:p>
        </p:txBody>
      </p:sp>
    </p:spTree>
    <p:extLst>
      <p:ext uri="{BB962C8B-B14F-4D97-AF65-F5344CB8AC3E}">
        <p14:creationId xmlns:p14="http://schemas.microsoft.com/office/powerpoint/2010/main" val="1985189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IDS</a:t>
            </a:r>
            <a:r>
              <a:rPr kumimoji="1" lang="en-US" altLang="ja-JP" dirty="0" smtClean="0"/>
              <a:t> </a:t>
            </a:r>
            <a:r>
              <a:rPr kumimoji="1" lang="ja-JP" altLang="en-US" dirty="0" smtClean="0"/>
              <a:t>にログインできること。</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a:xfrm>
            <a:off x="4864259" y="1052736"/>
            <a:ext cx="4913154" cy="307777"/>
          </a:xfrm>
          <a:prstGeom prst="rect">
            <a:avLst/>
          </a:prstGeom>
        </p:spPr>
        <p:txBody>
          <a:bodyPr wrap="square">
            <a:spAutoFit/>
          </a:bodyPr>
          <a:lstStyle/>
          <a:p>
            <a:pPr algn="r"/>
            <a:r>
              <a:rPr lang="en-US" altLang="ja-JP" sz="1400" b="0" dirty="0">
                <a:solidFill>
                  <a:srgbClr val="0000CC"/>
                </a:solidFill>
              </a:rPr>
              <a:t>https://hub.jazz.net/</a:t>
            </a:r>
            <a:endParaRPr lang="ja-JP" altLang="en-US" sz="1400" b="0" dirty="0">
              <a:solidFill>
                <a:srgbClr val="0000CC"/>
              </a:solidFill>
            </a:endParaRPr>
          </a:p>
        </p:txBody>
      </p:sp>
    </p:spTree>
    <p:extLst>
      <p:ext uri="{BB962C8B-B14F-4D97-AF65-F5344CB8AC3E}">
        <p14:creationId xmlns:p14="http://schemas.microsoft.com/office/powerpoint/2010/main" val="12106920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gt;&lt;Slide id=&quot;257&quot; dur=&quot;1.332&quot;/&gt;&lt;/Timings&gt;&lt;/WMTools&gt;"/>
</p:tagLst>
</file>

<file path=ppt/theme/theme1.xml><?xml version="1.0" encoding="utf-8"?>
<a:theme xmlns:a="http://schemas.openxmlformats.org/drawingml/2006/main" name="BluemixWebinar_Bluemix概説_改訂版-3">
  <a:themeElements>
    <a:clrScheme name="1_Expert_Integrated_Systems_PPT_template_white_standard 2">
      <a:dk1>
        <a:srgbClr val="000000"/>
      </a:dk1>
      <a:lt1>
        <a:srgbClr val="FFFFFF"/>
      </a:lt1>
      <a:dk2>
        <a:srgbClr val="000000"/>
      </a:dk2>
      <a:lt2>
        <a:srgbClr val="808080"/>
      </a:lt2>
      <a:accent1>
        <a:srgbClr val="83D1F5"/>
      </a:accent1>
      <a:accent2>
        <a:srgbClr val="00649D"/>
      </a:accent2>
      <a:accent3>
        <a:srgbClr val="FFFFFF"/>
      </a:accent3>
      <a:accent4>
        <a:srgbClr val="000000"/>
      </a:accent4>
      <a:accent5>
        <a:srgbClr val="C1E5F9"/>
      </a:accent5>
      <a:accent6>
        <a:srgbClr val="005A8E"/>
      </a:accent6>
      <a:hlink>
        <a:srgbClr val="BA006E"/>
      </a:hlink>
      <a:folHlink>
        <a:srgbClr val="8CC63F"/>
      </a:folHlink>
    </a:clrScheme>
    <a:fontScheme name="1_Expert_Integrated_Systems_PPT_template_white_standard">
      <a:majorFont>
        <a:latin typeface="メイリオ"/>
        <a:ea typeface="メイリオ"/>
        <a:cs typeface="メイリオ"/>
      </a:majorFont>
      <a:minorFont>
        <a:latin typeface="メイリオ"/>
        <a:ea typeface="メイリオ"/>
        <a:cs typeface="メイリオ"/>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31750" cap="flat" cmpd="sng" algn="ctr">
          <a:solidFill>
            <a:srgbClr val="3B4B54"/>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def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defRPr>
        </a:defPPr>
      </a:lstStyle>
    </a:spDef>
    <a:lnDef>
      <a:spPr bwMode="auto">
        <a:xfrm>
          <a:off x="0" y="0"/>
          <a:ext cx="1" cy="1"/>
        </a:xfrm>
        <a:custGeom>
          <a:avLst/>
          <a:gdLst/>
          <a:ahLst/>
          <a:cxnLst/>
          <a:rect l="0" t="0" r="0" b="0"/>
          <a:pathLst/>
        </a:custGeom>
        <a:solidFill>
          <a:srgbClr val="FFFFFF"/>
        </a:solidFill>
        <a:ln w="31750" cap="flat" cmpd="sng" algn="ctr">
          <a:solidFill>
            <a:srgbClr val="3B4B54"/>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def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defRPr>
        </a:defPPr>
      </a:lstStyle>
    </a:lnDef>
  </a:objectDefaults>
  <a:extraClrSchemeLst>
    <a:extraClrScheme>
      <a:clrScheme name="1_Expert_Integrated_Systems_PPT_template_white_standard 1">
        <a:dk1>
          <a:srgbClr val="000000"/>
        </a:dk1>
        <a:lt1>
          <a:srgbClr val="FFFFFF"/>
        </a:lt1>
        <a:dk2>
          <a:srgbClr val="000000"/>
        </a:dk2>
        <a:lt2>
          <a:srgbClr val="808080"/>
        </a:lt2>
        <a:accent1>
          <a:srgbClr val="7889FB"/>
        </a:accent1>
        <a:accent2>
          <a:srgbClr val="71BFC5"/>
        </a:accent2>
        <a:accent3>
          <a:srgbClr val="FFFFFF"/>
        </a:accent3>
        <a:accent4>
          <a:srgbClr val="000000"/>
        </a:accent4>
        <a:accent5>
          <a:srgbClr val="BEC4FD"/>
        </a:accent5>
        <a:accent6>
          <a:srgbClr val="66ADB2"/>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Expert_Integrated_Systems_PPT_template_white_standard 2">
        <a:dk1>
          <a:srgbClr val="000000"/>
        </a:dk1>
        <a:lt1>
          <a:srgbClr val="FFFFFF"/>
        </a:lt1>
        <a:dk2>
          <a:srgbClr val="000000"/>
        </a:dk2>
        <a:lt2>
          <a:srgbClr val="808080"/>
        </a:lt2>
        <a:accent1>
          <a:srgbClr val="83D1F5"/>
        </a:accent1>
        <a:accent2>
          <a:srgbClr val="00649D"/>
        </a:accent2>
        <a:accent3>
          <a:srgbClr val="FFFFFF"/>
        </a:accent3>
        <a:accent4>
          <a:srgbClr val="000000"/>
        </a:accent4>
        <a:accent5>
          <a:srgbClr val="C1E5F9"/>
        </a:accent5>
        <a:accent6>
          <a:srgbClr val="005A8E"/>
        </a:accent6>
        <a:hlink>
          <a:srgbClr val="BA006E"/>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BluemixWebinar_Bluemix概説_改訂版-3.potx</Template>
  <TotalTime>23652</TotalTime>
  <Words>3573</Words>
  <Application>Microsoft Office PowerPoint</Application>
  <PresentationFormat>A4 Paper (210x297 mm)</PresentationFormat>
  <Paragraphs>421</Paragraphs>
  <Slides>42</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Gulim</vt:lpstr>
      <vt:lpstr>HelvNeue Light for IBM</vt:lpstr>
      <vt:lpstr>IPA Pゴシック</vt:lpstr>
      <vt:lpstr>Meiryo UI</vt:lpstr>
      <vt:lpstr>ＭＳ Ｐゴシック</vt:lpstr>
      <vt:lpstr>メイリオ</vt:lpstr>
      <vt:lpstr>Arial</vt:lpstr>
      <vt:lpstr>Calibri</vt:lpstr>
      <vt:lpstr>Helvetica</vt:lpstr>
      <vt:lpstr>Times New Roman</vt:lpstr>
      <vt:lpstr>Wingdings</vt:lpstr>
      <vt:lpstr>BluemixWebinar_Bluemix概説_改訂版-3</vt:lpstr>
      <vt:lpstr>IBM Bluemix DevOps Services (IDS) で Java の Webアプリを開発する</vt:lpstr>
      <vt:lpstr>PowerPoint Presentation</vt:lpstr>
      <vt:lpstr>アジェンダ</vt:lpstr>
      <vt:lpstr>1. 概要</vt:lpstr>
      <vt:lpstr>テーマ</vt:lpstr>
      <vt:lpstr>IBM Bluemix DevOps Services (IDS) とは</vt:lpstr>
      <vt:lpstr>2. 前提</vt:lpstr>
      <vt:lpstr>IBM Bluemix にログインできること。</vt:lpstr>
      <vt:lpstr>IDS にログインできること。</vt:lpstr>
      <vt:lpstr>3. CF アプリの開発手順</vt:lpstr>
      <vt:lpstr>3-1 Bluemix にCloud Foundry (CF) アプリを作成する。</vt:lpstr>
      <vt:lpstr>CF アプリを作成する。(1)</vt:lpstr>
      <vt:lpstr>CF アプリを作成する。(2)</vt:lpstr>
      <vt:lpstr>Git に追加する。(1)</vt:lpstr>
      <vt:lpstr>Git に追加する。(2)</vt:lpstr>
      <vt:lpstr>ご参考) デフォルトで使用可能なフィーチャー</vt:lpstr>
      <vt:lpstr>3-2 ISD にファイルを作成する。</vt:lpstr>
      <vt:lpstr>IDS を起動する。</vt:lpstr>
      <vt:lpstr>ISD の Web IDE にファイルを作成する。(1)</vt:lpstr>
      <vt:lpstr>ISD の Web IDE にファイルを作成する。(2)</vt:lpstr>
      <vt:lpstr>HelloBean.java</vt:lpstr>
      <vt:lpstr>HelloServlet.java</vt:lpstr>
      <vt:lpstr>beans.xml</vt:lpstr>
      <vt:lpstr>web.xml</vt:lpstr>
      <vt:lpstr>hello.jsp</vt:lpstr>
      <vt:lpstr>hello.xhtml</vt:lpstr>
      <vt:lpstr>pom.xml</vt:lpstr>
      <vt:lpstr>3-3 ISD でビルド&amp;デプロイする。</vt:lpstr>
      <vt:lpstr>パイプラインを確認する。(1)</vt:lpstr>
      <vt:lpstr>パイプラインを確認する。(2)</vt:lpstr>
      <vt:lpstr>パイプラインを確認する。(2)</vt:lpstr>
      <vt:lpstr>Web IDE の Git に移動する。</vt:lpstr>
      <vt:lpstr>Git にコミットする。</vt:lpstr>
      <vt:lpstr>Git にプッシュする。</vt:lpstr>
      <vt:lpstr>ステージ結果を確認する。</vt:lpstr>
      <vt:lpstr>3-4 CF アプリ の実行結果を確認する。</vt:lpstr>
      <vt:lpstr>実行結果 – スターターコード</vt:lpstr>
      <vt:lpstr>実行結果 - Servlet</vt:lpstr>
      <vt:lpstr>実行結果 - JSP</vt:lpstr>
      <vt:lpstr>実行結果 - JSF </vt:lpstr>
      <vt:lpstr>4. まとめ</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Bluemixにおける XXXXX</dc:title>
  <dc:subject/>
  <dc:creator/>
  <cp:keywords/>
  <dc:description/>
  <cp:lastModifiedBy>AA877829</cp:lastModifiedBy>
  <cp:revision>498</cp:revision>
  <cp:lastPrinted>2015-04-13T13:49:01Z</cp:lastPrinted>
  <dcterms:created xsi:type="dcterms:W3CDTF">2014-04-10T09:54:38Z</dcterms:created>
  <dcterms:modified xsi:type="dcterms:W3CDTF">2016-06-21T07:27:48Z</dcterms:modified>
  <cp:category/>
</cp:coreProperties>
</file>