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2"/>
  </p:notesMasterIdLst>
  <p:handoutMasterIdLst>
    <p:handoutMasterId r:id="rId33"/>
  </p:handoutMasterIdLst>
  <p:sldIdLst>
    <p:sldId id="562" r:id="rId2"/>
    <p:sldId id="583" r:id="rId3"/>
    <p:sldId id="577" r:id="rId4"/>
    <p:sldId id="695" r:id="rId5"/>
    <p:sldId id="696" r:id="rId6"/>
    <p:sldId id="624" r:id="rId7"/>
    <p:sldId id="694" r:id="rId8"/>
    <p:sldId id="693" r:id="rId9"/>
    <p:sldId id="697" r:id="rId10"/>
    <p:sldId id="703" r:id="rId11"/>
    <p:sldId id="707" r:id="rId12"/>
    <p:sldId id="709" r:id="rId13"/>
    <p:sldId id="711" r:id="rId14"/>
    <p:sldId id="712" r:id="rId15"/>
    <p:sldId id="716" r:id="rId16"/>
    <p:sldId id="717" r:id="rId17"/>
    <p:sldId id="733" r:id="rId18"/>
    <p:sldId id="718" r:id="rId19"/>
    <p:sldId id="719" r:id="rId20"/>
    <p:sldId id="721" r:id="rId21"/>
    <p:sldId id="723" r:id="rId22"/>
    <p:sldId id="727" r:id="rId23"/>
    <p:sldId id="728" r:id="rId24"/>
    <p:sldId id="734" r:id="rId25"/>
    <p:sldId id="731" r:id="rId26"/>
    <p:sldId id="729" r:id="rId27"/>
    <p:sldId id="730" r:id="rId28"/>
    <p:sldId id="732" r:id="rId29"/>
    <p:sldId id="692" r:id="rId30"/>
    <p:sldId id="599" r:id="rId31"/>
  </p:sldIdLst>
  <p:sldSz cx="9906000" cy="6858000" type="A4"/>
  <p:notesSz cx="6735763" cy="9866313"/>
  <p:custDataLst>
    <p:tags r:id="rId34"/>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D300"/>
    <a:srgbClr val="FF3399"/>
    <a:srgbClr val="E6F6FD"/>
    <a:srgbClr val="000000"/>
    <a:srgbClr val="0071CF"/>
    <a:srgbClr val="0C6CB0"/>
    <a:srgbClr val="9AC0D8"/>
    <a:srgbClr val="FFF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6" autoAdjust="0"/>
    <p:restoredTop sz="93904" autoAdjust="0"/>
  </p:normalViewPr>
  <p:slideViewPr>
    <p:cSldViewPr snapToGrid="0">
      <p:cViewPr>
        <p:scale>
          <a:sx n="89" d="100"/>
          <a:sy n="89" d="100"/>
        </p:scale>
        <p:origin x="528" y="-96"/>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12</a:t>
            </a:fld>
            <a:endParaRPr lang="en-US" altLang="ja-JP" dirty="0"/>
          </a:p>
        </p:txBody>
      </p:sp>
    </p:spTree>
    <p:extLst>
      <p:ext uri="{BB962C8B-B14F-4D97-AF65-F5344CB8AC3E}">
        <p14:creationId xmlns:p14="http://schemas.microsoft.com/office/powerpoint/2010/main" val="2330219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30</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30</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5559920" cy="707886"/>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31750" algn="ctr">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4000" dirty="0" smtClean="0">
                <a:solidFill>
                  <a:srgbClr val="00849E"/>
                </a:solidFill>
              </a:rPr>
              <a:t>Technical Enablement</a:t>
            </a:r>
            <a:endParaRPr kumimoji="0" lang="en-US" altLang="ja-JP" sz="1000" b="0" dirty="0" smtClean="0">
              <a:solidFill>
                <a:srgbClr val="00849E"/>
              </a:solidFill>
              <a:latin typeface="Arial" panose="020B0604020202020204" pitchFamily="34" charset="0"/>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 xmlns:a14="http://schemas.microsoft.com/office/drawing/2010/main">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dirty="0" smtClean="0">
                <a:solidFill>
                  <a:srgbClr val="00849E"/>
                </a:solidFill>
                <a:ea typeface="Gulim" panose="020B0600000101010101" pitchFamily="34" charset="-127"/>
                <a:cs typeface="Times New Roman" panose="02020603050405020304" pitchFamily="18" charset="0"/>
              </a:rPr>
              <a:t>IBM </a:t>
            </a:r>
            <a:r>
              <a:rPr lang="en-US" altLang="ja-JP" sz="1800" dirty="0" smtClean="0">
                <a:solidFill>
                  <a:srgbClr val="00849E"/>
                </a:solidFill>
                <a:ea typeface="Gulim" panose="020B0600000101010101" pitchFamily="34" charset="-127"/>
                <a:cs typeface="Times New Roman" panose="02020603050405020304" pitchFamily="18" charset="0"/>
              </a:rPr>
              <a:t>Bluemix</a:t>
            </a:r>
            <a:endParaRPr lang="en-US" altLang="ja-JP" sz="1200" b="0" dirty="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a:t>
            </a:r>
            <a:r>
              <a:rPr lang="en-US" altLang="ja-JP" dirty="0"/>
              <a:t>Bluemix DevOps Services </a:t>
            </a:r>
            <a:r>
              <a:rPr lang="ja-JP" altLang="en-US" dirty="0" smtClean="0"/>
              <a:t>の</a:t>
            </a:r>
            <a:r>
              <a:rPr lang="en-US" altLang="ja-JP" dirty="0"/>
              <a:t> </a:t>
            </a:r>
            <a:r>
              <a:rPr lang="en-US" altLang="ja-JP" dirty="0" smtClean="0"/>
              <a:t>Java</a:t>
            </a:r>
            <a:br>
              <a:rPr lang="en-US" altLang="ja-JP" dirty="0" smtClean="0"/>
            </a:br>
            <a:r>
              <a:rPr lang="ja-JP" altLang="en-US" dirty="0" smtClean="0"/>
              <a:t>プ</a:t>
            </a:r>
            <a:r>
              <a:rPr lang="ja-JP" altLang="en-US" dirty="0"/>
              <a:t>ロジェクトを </a:t>
            </a:r>
            <a:r>
              <a:rPr lang="en-US" altLang="ja-JP" dirty="0"/>
              <a:t>Eclipse </a:t>
            </a:r>
            <a:r>
              <a:rPr lang="ja-JP" altLang="en-US" dirty="0"/>
              <a:t>にインポートする</a:t>
            </a:r>
            <a:endParaRPr kumimoji="1" lang="ja-JP" altLang="en-US"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dirty="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8829766" cy="647700"/>
          </a:xfrm>
        </p:spPr>
        <p:txBody>
          <a:bodyPr/>
          <a:lstStyle/>
          <a:p>
            <a:r>
              <a:rPr kumimoji="1" lang="en-US" altLang="ja-JP" sz="2000" dirty="0" smtClean="0"/>
              <a:t>3. </a:t>
            </a:r>
            <a:r>
              <a:rPr lang="en-US" altLang="ja-JP" sz="2000" dirty="0"/>
              <a:t>Eclipse Tools for Bluemix for </a:t>
            </a:r>
            <a:r>
              <a:rPr lang="en-US" altLang="ja-JP" sz="2000" dirty="0" smtClean="0"/>
              <a:t>Mars </a:t>
            </a:r>
            <a:r>
              <a:rPr lang="ja-JP" altLang="en-US" sz="2000" dirty="0" smtClean="0"/>
              <a:t>のイ</a:t>
            </a:r>
            <a:r>
              <a:rPr lang="ja-JP" altLang="en-US" sz="2000" dirty="0"/>
              <a:t>ンストー</a:t>
            </a:r>
            <a:r>
              <a:rPr lang="ja-JP" altLang="en-US" sz="2000" dirty="0" smtClean="0"/>
              <a:t>ル</a:t>
            </a:r>
            <a:endParaRPr kumimoji="1" lang="ja-JP" altLang="en-US" sz="2000" dirty="0"/>
          </a:p>
        </p:txBody>
      </p:sp>
    </p:spTree>
    <p:extLst>
      <p:ext uri="{BB962C8B-B14F-4D97-AF65-F5344CB8AC3E}">
        <p14:creationId xmlns:p14="http://schemas.microsoft.com/office/powerpoint/2010/main" val="125449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z="2800" dirty="0" smtClean="0"/>
              <a:t>IBM Bluemix Tools Server Adapter </a:t>
            </a:r>
            <a:r>
              <a:rPr kumimoji="1" lang="ja-JP" altLang="en-US" sz="2800" dirty="0" smtClean="0"/>
              <a:t>を作成する。</a:t>
            </a:r>
            <a:r>
              <a:rPr kumimoji="1" lang="en-US" altLang="ja-JP" sz="2800" dirty="0" smtClean="0"/>
              <a:t>(1)</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1919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2800" dirty="0"/>
              <a:t>IBM Bluemix Tools Server Adapter </a:t>
            </a:r>
            <a:r>
              <a:rPr lang="ja-JP" altLang="en-US" sz="2800" dirty="0"/>
              <a:t>を作成する。</a:t>
            </a:r>
            <a:r>
              <a:rPr lang="en-US" altLang="ja-JP" sz="2800" dirty="0" smtClean="0"/>
              <a:t>(2)</a:t>
            </a:r>
            <a:endParaRPr kumimoji="1" lang="ja-JP" altLang="en-US" sz="2800" dirty="0"/>
          </a:p>
        </p:txBody>
      </p:sp>
      <p:pic>
        <p:nvPicPr>
          <p:cNvPr id="5" name="Picture 4"/>
          <p:cNvPicPr>
            <a:picLocks noChangeAspect="1"/>
          </p:cNvPicPr>
          <p:nvPr/>
        </p:nvPicPr>
        <p:blipFill>
          <a:blip r:embed="rId3"/>
          <a:stretch>
            <a:fillRect/>
          </a:stretch>
        </p:blipFill>
        <p:spPr>
          <a:xfrm>
            <a:off x="143263" y="1609199"/>
            <a:ext cx="4586288" cy="2881313"/>
          </a:xfrm>
          <a:prstGeom prst="rect">
            <a:avLst/>
          </a:prstGeom>
        </p:spPr>
      </p:pic>
      <p:pic>
        <p:nvPicPr>
          <p:cNvPr id="6" name="Picture 5"/>
          <p:cNvPicPr>
            <a:picLocks noChangeAspect="1"/>
          </p:cNvPicPr>
          <p:nvPr/>
        </p:nvPicPr>
        <p:blipFill>
          <a:blip r:embed="rId4"/>
          <a:stretch>
            <a:fillRect/>
          </a:stretch>
        </p:blipFill>
        <p:spPr>
          <a:xfrm>
            <a:off x="5191248" y="1609199"/>
            <a:ext cx="4586288" cy="2881313"/>
          </a:xfrm>
          <a:prstGeom prst="rect">
            <a:avLst/>
          </a:prstGeom>
        </p:spPr>
      </p:pic>
      <p:pic>
        <p:nvPicPr>
          <p:cNvPr id="7" name="Picture 6"/>
          <p:cNvPicPr>
            <a:picLocks noChangeAspect="1"/>
          </p:cNvPicPr>
          <p:nvPr/>
        </p:nvPicPr>
        <p:blipFill>
          <a:blip r:embed="rId5"/>
          <a:stretch>
            <a:fillRect/>
          </a:stretch>
        </p:blipFill>
        <p:spPr>
          <a:xfrm>
            <a:off x="5334123" y="4831298"/>
            <a:ext cx="4443413" cy="790575"/>
          </a:xfrm>
          <a:prstGeom prst="rect">
            <a:avLst/>
          </a:prstGeom>
        </p:spPr>
      </p:pic>
      <p:sp>
        <p:nvSpPr>
          <p:cNvPr id="8" name="Rectangle 7"/>
          <p:cNvSpPr/>
          <p:nvPr/>
        </p:nvSpPr>
        <p:spPr bwMode="auto">
          <a:xfrm>
            <a:off x="237064" y="2647277"/>
            <a:ext cx="1370038"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072607"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5286506" y="3650691"/>
            <a:ext cx="1429379" cy="15374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973062"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7977024" y="5353565"/>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6" name="Rectangular Callout 15"/>
          <p:cNvSpPr/>
          <p:nvPr/>
        </p:nvSpPr>
        <p:spPr bwMode="auto">
          <a:xfrm>
            <a:off x="7386875" y="5795812"/>
            <a:ext cx="2269475" cy="348328"/>
          </a:xfrm>
          <a:prstGeom prst="wedgeRectCallout">
            <a:avLst>
              <a:gd name="adj1" fmla="val -8911"/>
              <a:gd name="adj2" fmla="val -886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mn-ea"/>
                <a:ea typeface="+mn-ea"/>
              </a:rPr>
              <a:t>「</a:t>
            </a:r>
            <a:r>
              <a:rPr kumimoji="1" lang="en-US" altLang="ja-JP" sz="1200" b="0" dirty="0" smtClean="0">
                <a:solidFill>
                  <a:srgbClr val="26343F"/>
                </a:solidFill>
                <a:latin typeface="+mn-ea"/>
                <a:ea typeface="+mn-ea"/>
              </a:rPr>
              <a:t>Yes</a:t>
            </a:r>
            <a:r>
              <a:rPr kumimoji="1" lang="ja-JP" altLang="en-US" sz="1200" b="0" dirty="0" smtClean="0">
                <a:solidFill>
                  <a:srgbClr val="26343F"/>
                </a:solidFill>
                <a:latin typeface="+mn-ea"/>
                <a:ea typeface="+mn-ea"/>
              </a:rPr>
              <a:t>」をクリックして再起動</a:t>
            </a:r>
            <a:endParaRPr kumimoji="1" lang="en-US" altLang="ja-JP" sz="1200" b="0" dirty="0" smtClean="0">
              <a:solidFill>
                <a:srgbClr val="26343F"/>
              </a:solidFill>
              <a:latin typeface="+mn-ea"/>
              <a:ea typeface="+mn-ea"/>
            </a:endParaRPr>
          </a:p>
        </p:txBody>
      </p:sp>
      <p:cxnSp>
        <p:nvCxnSpPr>
          <p:cNvPr id="17" name="Straight Arrow Connector 16"/>
          <p:cNvCxnSpPr/>
          <p:nvPr/>
        </p:nvCxnSpPr>
        <p:spPr bwMode="auto">
          <a:xfrm>
            <a:off x="4818759" y="3038706"/>
            <a:ext cx="332729"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Straight Arrow Connector 19"/>
          <p:cNvCxnSpPr/>
          <p:nvPr/>
        </p:nvCxnSpPr>
        <p:spPr bwMode="auto">
          <a:xfrm>
            <a:off x="8391717" y="4528968"/>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5787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IBM Bluemix </a:t>
            </a:r>
            <a:r>
              <a:rPr kumimoji="1" lang="ja-JP" altLang="en-US" dirty="0" smtClean="0"/>
              <a:t>を作成する。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9738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IBM Bluemix </a:t>
            </a:r>
            <a:r>
              <a:rPr lang="ja-JP" altLang="en-US" dirty="0"/>
              <a:t>を作成する。</a:t>
            </a:r>
            <a:r>
              <a:rPr lang="en-US" altLang="ja-JP" dirty="0" smtClean="0"/>
              <a:t>(2)</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3263" y="1360603"/>
            <a:ext cx="3669030" cy="2305050"/>
          </a:xfrm>
          <a:prstGeom prst="rect">
            <a:avLst/>
          </a:prstGeom>
        </p:spPr>
      </p:pic>
      <p:pic>
        <p:nvPicPr>
          <p:cNvPr id="5" name="Picture 4"/>
          <p:cNvPicPr>
            <a:picLocks noChangeAspect="1"/>
          </p:cNvPicPr>
          <p:nvPr/>
        </p:nvPicPr>
        <p:blipFill>
          <a:blip r:embed="rId3"/>
          <a:stretch>
            <a:fillRect/>
          </a:stretch>
        </p:blipFill>
        <p:spPr>
          <a:xfrm>
            <a:off x="6108506" y="1360603"/>
            <a:ext cx="3669030" cy="2305050"/>
          </a:xfrm>
          <a:prstGeom prst="rect">
            <a:avLst/>
          </a:prstGeom>
        </p:spPr>
      </p:pic>
      <p:pic>
        <p:nvPicPr>
          <p:cNvPr id="6" name="Picture 5"/>
          <p:cNvPicPr>
            <a:picLocks noChangeAspect="1"/>
          </p:cNvPicPr>
          <p:nvPr/>
        </p:nvPicPr>
        <p:blipFill>
          <a:blip r:embed="rId4"/>
          <a:stretch>
            <a:fillRect/>
          </a:stretch>
        </p:blipFill>
        <p:spPr>
          <a:xfrm>
            <a:off x="6108506" y="4077072"/>
            <a:ext cx="3669030" cy="2305050"/>
          </a:xfrm>
          <a:prstGeom prst="rect">
            <a:avLst/>
          </a:prstGeom>
        </p:spPr>
      </p:pic>
      <p:cxnSp>
        <p:nvCxnSpPr>
          <p:cNvPr id="7" name="Straight Arrow Connector 6"/>
          <p:cNvCxnSpPr/>
          <p:nvPr/>
        </p:nvCxnSpPr>
        <p:spPr bwMode="auto">
          <a:xfrm>
            <a:off x="4653794" y="2348880"/>
            <a:ext cx="598413"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Straight Arrow Connector 7"/>
          <p:cNvCxnSpPr/>
          <p:nvPr/>
        </p:nvCxnSpPr>
        <p:spPr bwMode="auto">
          <a:xfrm>
            <a:off x="8697416" y="3740387"/>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Rectangle 8"/>
          <p:cNvSpPr/>
          <p:nvPr/>
        </p:nvSpPr>
        <p:spPr bwMode="auto">
          <a:xfrm>
            <a:off x="1669822" y="3429000"/>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58741" y="2177134"/>
            <a:ext cx="546690"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8331288" y="3433738"/>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6218377" y="1925834"/>
            <a:ext cx="1906991" cy="37674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6182860" y="4770990"/>
            <a:ext cx="639605" cy="2084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ular Callout 13"/>
          <p:cNvSpPr/>
          <p:nvPr/>
        </p:nvSpPr>
        <p:spPr bwMode="auto">
          <a:xfrm>
            <a:off x="6959242" y="5059995"/>
            <a:ext cx="1738174" cy="270057"/>
          </a:xfrm>
          <a:prstGeom prst="wedgeRectCallout">
            <a:avLst>
              <a:gd name="adj1" fmla="val -57974"/>
              <a:gd name="adj2" fmla="val -4478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組</a:t>
            </a:r>
            <a:r>
              <a:rPr kumimoji="1" lang="ja-JP" altLang="en-US" sz="1200" b="0" dirty="0" smtClean="0">
                <a:solidFill>
                  <a:srgbClr val="26343F"/>
                </a:solidFill>
                <a:latin typeface="+mn-ea"/>
                <a:ea typeface="+mn-ea"/>
              </a:rPr>
              <a:t>織とスペースを選択</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1784363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IBM Bluemix </a:t>
            </a:r>
            <a:r>
              <a:rPr lang="ja-JP" altLang="en-US" dirty="0"/>
              <a:t>を作成する。</a:t>
            </a:r>
            <a:r>
              <a:rPr lang="en-US" altLang="ja-JP" dirty="0" smtClean="0"/>
              <a:t>(3)</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3374089" y="5589240"/>
            <a:ext cx="2831142"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クリックして </a:t>
            </a:r>
            <a:r>
              <a:rPr kumimoji="1" lang="en-US" altLang="ja-JP" sz="1200" b="0" dirty="0" smtClean="0">
                <a:solidFill>
                  <a:srgbClr val="26343F"/>
                </a:solidFill>
                <a:latin typeface="+mn-ea"/>
                <a:ea typeface="+mn-ea"/>
              </a:rPr>
              <a:t>Open Home Page</a:t>
            </a:r>
            <a:endParaRPr kumimoji="1" lang="en-US" altLang="ja-JP" sz="1200" b="0" dirty="0" smtClean="0">
              <a:solidFill>
                <a:srgbClr val="26343F"/>
              </a:solidFill>
              <a:latin typeface="+mn-ea"/>
              <a:ea typeface="+mn-ea"/>
            </a:endParaRPr>
          </a:p>
        </p:txBody>
      </p:sp>
      <p:sp>
        <p:nvSpPr>
          <p:cNvPr id="6" name="Rectangle 5"/>
          <p:cNvSpPr/>
          <p:nvPr/>
        </p:nvSpPr>
        <p:spPr bwMode="auto">
          <a:xfrm>
            <a:off x="2833373" y="5295500"/>
            <a:ext cx="863984" cy="1522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233856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222135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4. </a:t>
            </a:r>
            <a:r>
              <a:rPr lang="ja-JP" altLang="en-US" dirty="0" smtClean="0"/>
              <a:t>プロジェクトのインポート</a:t>
            </a:r>
            <a:endParaRPr kumimoji="1" lang="ja-JP" altLang="en-US" dirty="0"/>
          </a:p>
        </p:txBody>
      </p:sp>
    </p:spTree>
    <p:extLst>
      <p:ext uri="{BB962C8B-B14F-4D97-AF65-F5344CB8AC3E}">
        <p14:creationId xmlns:p14="http://schemas.microsoft.com/office/powerpoint/2010/main" val="2696045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からプロジェクトをインポートする。</a:t>
            </a:r>
            <a:r>
              <a:rPr kumimoji="1" lang="en-US" altLang="ja-JP" dirty="0" smtClean="0"/>
              <a:t>(1)</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4" name="Rectangle 3"/>
          <p:cNvSpPr/>
          <p:nvPr/>
        </p:nvSpPr>
        <p:spPr bwMode="auto">
          <a:xfrm>
            <a:off x="212521" y="3698521"/>
            <a:ext cx="1678547" cy="1458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5" name="Rectangle 4"/>
          <p:cNvSpPr/>
          <p:nvPr/>
        </p:nvSpPr>
        <p:spPr bwMode="auto">
          <a:xfrm>
            <a:off x="1891069" y="4694486"/>
            <a:ext cx="1090390" cy="15441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559753" y="2258372"/>
            <a:ext cx="984081"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4263056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3263" y="1268413"/>
            <a:ext cx="4586288" cy="2695575"/>
          </a:xfrm>
          <a:prstGeom prst="rect">
            <a:avLst/>
          </a:prstGeom>
        </p:spPr>
      </p:pic>
      <p:pic>
        <p:nvPicPr>
          <p:cNvPr id="4" name="Picture 3"/>
          <p:cNvPicPr>
            <a:picLocks noChangeAspect="1"/>
          </p:cNvPicPr>
          <p:nvPr/>
        </p:nvPicPr>
        <p:blipFill>
          <a:blip r:embed="rId3"/>
          <a:stretch>
            <a:fillRect/>
          </a:stretch>
        </p:blipFill>
        <p:spPr>
          <a:xfrm>
            <a:off x="5191248" y="1268413"/>
            <a:ext cx="4586288" cy="2695575"/>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le 6"/>
          <p:cNvSpPr/>
          <p:nvPr/>
        </p:nvSpPr>
        <p:spPr bwMode="auto">
          <a:xfrm>
            <a:off x="422820" y="2372979"/>
            <a:ext cx="647697" cy="11657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073944"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833"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5297109" y="2007164"/>
            <a:ext cx="501987" cy="12012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03962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(3)</a:t>
            </a:r>
            <a:endParaRPr kumimoji="1" lang="ja-JP" altLang="en-US" dirty="0"/>
          </a:p>
        </p:txBody>
      </p:sp>
      <p:pic>
        <p:nvPicPr>
          <p:cNvPr id="4" name="Picture 3"/>
          <p:cNvPicPr>
            <a:picLocks noChangeAspect="1"/>
          </p:cNvPicPr>
          <p:nvPr/>
        </p:nvPicPr>
        <p:blipFill>
          <a:blip r:embed="rId2"/>
          <a:stretch>
            <a:fillRect/>
          </a:stretch>
        </p:blipFill>
        <p:spPr>
          <a:xfrm>
            <a:off x="143263" y="1268413"/>
            <a:ext cx="4586288" cy="2738438"/>
          </a:xfrm>
          <a:prstGeom prst="rect">
            <a:avLst/>
          </a:prstGeom>
        </p:spPr>
      </p:pic>
      <p:pic>
        <p:nvPicPr>
          <p:cNvPr id="5" name="Picture 4"/>
          <p:cNvPicPr>
            <a:picLocks noChangeAspect="1"/>
          </p:cNvPicPr>
          <p:nvPr/>
        </p:nvPicPr>
        <p:blipFill>
          <a:blip r:embed="rId3"/>
          <a:stretch>
            <a:fillRect/>
          </a:stretch>
        </p:blipFill>
        <p:spPr>
          <a:xfrm>
            <a:off x="5191248" y="1268413"/>
            <a:ext cx="4586288" cy="2738438"/>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le 6"/>
          <p:cNvSpPr/>
          <p:nvPr/>
        </p:nvSpPr>
        <p:spPr bwMode="auto">
          <a:xfrm>
            <a:off x="2073944"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747352" y="1906637"/>
            <a:ext cx="1507851"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450"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13046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(4)</a:t>
            </a:r>
            <a:endParaRPr kumimoji="1" lang="ja-JP" altLang="en-US" dirty="0"/>
          </a:p>
        </p:txBody>
      </p:sp>
      <p:pic>
        <p:nvPicPr>
          <p:cNvPr id="4" name="Picture 3"/>
          <p:cNvPicPr>
            <a:picLocks noChangeAspect="1"/>
          </p:cNvPicPr>
          <p:nvPr/>
        </p:nvPicPr>
        <p:blipFill>
          <a:blip r:embed="rId2"/>
          <a:stretch>
            <a:fillRect/>
          </a:stretch>
        </p:blipFill>
        <p:spPr>
          <a:xfrm>
            <a:off x="143263" y="1268413"/>
            <a:ext cx="4127659" cy="2464594"/>
          </a:xfrm>
          <a:prstGeom prst="rect">
            <a:avLst/>
          </a:prstGeom>
        </p:spPr>
      </p:pic>
      <p:pic>
        <p:nvPicPr>
          <p:cNvPr id="5" name="Picture 4"/>
          <p:cNvPicPr>
            <a:picLocks noChangeAspect="1"/>
          </p:cNvPicPr>
          <p:nvPr/>
        </p:nvPicPr>
        <p:blipFill>
          <a:blip r:embed="rId3"/>
          <a:stretch>
            <a:fillRect/>
          </a:stretch>
        </p:blipFill>
        <p:spPr>
          <a:xfrm>
            <a:off x="5649877" y="1268413"/>
            <a:ext cx="4127659" cy="2464594"/>
          </a:xfrm>
          <a:prstGeom prst="rect">
            <a:avLst/>
          </a:prstGeom>
        </p:spPr>
      </p:pic>
      <p:pic>
        <p:nvPicPr>
          <p:cNvPr id="6" name="Picture 5"/>
          <p:cNvPicPr>
            <a:picLocks noChangeAspect="1"/>
          </p:cNvPicPr>
          <p:nvPr/>
        </p:nvPicPr>
        <p:blipFill>
          <a:blip r:embed="rId4"/>
          <a:stretch>
            <a:fillRect/>
          </a:stretch>
        </p:blipFill>
        <p:spPr>
          <a:xfrm>
            <a:off x="5649876" y="4019314"/>
            <a:ext cx="4127659" cy="2464594"/>
          </a:xfrm>
          <a:prstGeom prst="rect">
            <a:avLst/>
          </a:prstGeom>
        </p:spPr>
      </p:pic>
      <p:cxnSp>
        <p:nvCxnSpPr>
          <p:cNvPr id="7" name="Straight Arrow Connector 6"/>
          <p:cNvCxnSpPr/>
          <p:nvPr/>
        </p:nvCxnSpPr>
        <p:spPr bwMode="auto">
          <a:xfrm>
            <a:off x="4653793" y="2489557"/>
            <a:ext cx="598413"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Straight Arrow Connector 7"/>
          <p:cNvCxnSpPr/>
          <p:nvPr/>
        </p:nvCxnSpPr>
        <p:spPr bwMode="auto">
          <a:xfrm>
            <a:off x="7790157" y="3771890"/>
            <a:ext cx="0" cy="207763"/>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Rectangle 11"/>
          <p:cNvSpPr/>
          <p:nvPr/>
        </p:nvSpPr>
        <p:spPr bwMode="auto">
          <a:xfrm>
            <a:off x="223043" y="1838908"/>
            <a:ext cx="3645572" cy="16071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1871476" y="3484256"/>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380295" y="3487357"/>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8148011" y="6236842"/>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97069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Bluemix </a:t>
            </a:r>
            <a:r>
              <a:rPr lang="ja-JP" altLang="en-US" dirty="0"/>
              <a:t>と</a:t>
            </a:r>
            <a:r>
              <a:rPr kumimoji="1" lang="ja-JP" altLang="en-US" dirty="0" smtClean="0"/>
              <a:t>プロジェクトをリンクする。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51168"/>
            <a:ext cx="9634538" cy="5163726"/>
          </a:xfrm>
          <a:prstGeom prst="rect">
            <a:avLst/>
          </a:prstGeom>
        </p:spPr>
      </p:pic>
      <p:sp>
        <p:nvSpPr>
          <p:cNvPr id="5" name="Rectangle 4"/>
          <p:cNvSpPr/>
          <p:nvPr/>
        </p:nvSpPr>
        <p:spPr bwMode="auto">
          <a:xfrm>
            <a:off x="4829828" y="4764416"/>
            <a:ext cx="1990519" cy="1733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2755395" y="5271817"/>
            <a:ext cx="955993" cy="1823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3567371" y="5636182"/>
            <a:ext cx="984081"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986438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Bluemix </a:t>
            </a:r>
            <a:r>
              <a:rPr lang="ja-JP" altLang="en-US" dirty="0"/>
              <a:t>とプロジェクトをリンクする。</a:t>
            </a:r>
            <a:r>
              <a:rPr lang="en-US" altLang="ja-JP" dirty="0" smtClean="0"/>
              <a:t>(2)</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3263" y="1341438"/>
            <a:ext cx="4200525" cy="3549015"/>
          </a:xfrm>
          <a:prstGeom prst="rect">
            <a:avLst/>
          </a:prstGeom>
        </p:spPr>
      </p:pic>
      <p:pic>
        <p:nvPicPr>
          <p:cNvPr id="5" name="Picture 4"/>
          <p:cNvPicPr>
            <a:picLocks noChangeAspect="1"/>
          </p:cNvPicPr>
          <p:nvPr/>
        </p:nvPicPr>
        <p:blipFill>
          <a:blip r:embed="rId3"/>
          <a:stretch>
            <a:fillRect/>
          </a:stretch>
        </p:blipFill>
        <p:spPr>
          <a:xfrm>
            <a:off x="4445441" y="5281014"/>
            <a:ext cx="5332095" cy="971550"/>
          </a:xfrm>
          <a:prstGeom prst="rect">
            <a:avLst/>
          </a:prstGeom>
        </p:spPr>
      </p:pic>
      <p:sp>
        <p:nvSpPr>
          <p:cNvPr id="6" name="Rectangle 5"/>
          <p:cNvSpPr/>
          <p:nvPr/>
        </p:nvSpPr>
        <p:spPr bwMode="auto">
          <a:xfrm>
            <a:off x="2177143" y="4565779"/>
            <a:ext cx="1007706" cy="19532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7610670" y="5938472"/>
            <a:ext cx="1007706" cy="19532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8" name="Straight Arrow Connector 7"/>
          <p:cNvCxnSpPr/>
          <p:nvPr/>
        </p:nvCxnSpPr>
        <p:spPr bwMode="auto">
          <a:xfrm rot="16200000" flipH="1">
            <a:off x="2908646" y="5043479"/>
            <a:ext cx="552407" cy="729832"/>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33095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5. </a:t>
            </a:r>
            <a:r>
              <a:rPr kumimoji="1" lang="ja-JP" altLang="en-US" dirty="0" smtClean="0"/>
              <a:t>プログラ</a:t>
            </a:r>
            <a:r>
              <a:rPr kumimoji="1" lang="ja-JP" altLang="en-US" dirty="0" smtClean="0"/>
              <a:t>ム変更お</a:t>
            </a:r>
            <a:r>
              <a:rPr kumimoji="1" lang="ja-JP" altLang="en-US" dirty="0" smtClean="0"/>
              <a:t>よび確認</a:t>
            </a:r>
            <a:endParaRPr kumimoji="1" lang="ja-JP" altLang="en-US" dirty="0"/>
          </a:p>
        </p:txBody>
      </p:sp>
    </p:spTree>
    <p:extLst>
      <p:ext uri="{BB962C8B-B14F-4D97-AF65-F5344CB8AC3E}">
        <p14:creationId xmlns:p14="http://schemas.microsoft.com/office/powerpoint/2010/main" val="2859597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HelloBean.java </a:t>
            </a:r>
            <a:r>
              <a:rPr lang="ja-JP" altLang="en-US" dirty="0" smtClean="0"/>
              <a:t>のメッセージを変更する。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3264" y="1352737"/>
            <a:ext cx="9640080" cy="5163973"/>
          </a:xfrm>
          <a:prstGeom prst="rect">
            <a:avLst/>
          </a:prstGeom>
        </p:spPr>
      </p:pic>
      <p:sp>
        <p:nvSpPr>
          <p:cNvPr id="7" name="Rectangular Callout 6"/>
          <p:cNvSpPr/>
          <p:nvPr/>
        </p:nvSpPr>
        <p:spPr bwMode="auto">
          <a:xfrm>
            <a:off x="5290873" y="3322251"/>
            <a:ext cx="4553204" cy="265014"/>
          </a:xfrm>
          <a:prstGeom prst="wedgeRectCallout">
            <a:avLst>
              <a:gd name="adj1" fmla="val -54088"/>
              <a:gd name="adj2" fmla="val -49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「こんにちは」から「おはよう」に変更し</a:t>
            </a:r>
            <a:r>
              <a:rPr kumimoji="1" lang="ja-JP" altLang="en-US" sz="1200" b="0" dirty="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Save (Ctrl + s)</a:t>
            </a:r>
            <a:endParaRPr kumimoji="1" lang="en-US" altLang="ja-JP" sz="1200" b="0" dirty="0" smtClean="0">
              <a:solidFill>
                <a:srgbClr val="26343F"/>
              </a:solidFill>
              <a:latin typeface="Helvetica" panose="020B0604020202020204" pitchFamily="34" charset="0"/>
            </a:endParaRPr>
          </a:p>
        </p:txBody>
      </p:sp>
      <p:sp>
        <p:nvSpPr>
          <p:cNvPr id="8" name="Rectangle 7"/>
          <p:cNvSpPr/>
          <p:nvPr/>
        </p:nvSpPr>
        <p:spPr bwMode="auto">
          <a:xfrm>
            <a:off x="1077286" y="3517324"/>
            <a:ext cx="813859" cy="15066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52586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CF PUSH </a:t>
            </a:r>
            <a:r>
              <a:rPr kumimoji="1" lang="ja-JP" altLang="en-US" dirty="0" smtClean="0"/>
              <a:t>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6" name="Rectangle 5"/>
          <p:cNvSpPr/>
          <p:nvPr/>
        </p:nvSpPr>
        <p:spPr bwMode="auto">
          <a:xfrm>
            <a:off x="3690970" y="4643344"/>
            <a:ext cx="2003659" cy="1640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82000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058908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元に戻す。</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51168"/>
            <a:ext cx="9634538" cy="5163726"/>
          </a:xfrm>
          <a:prstGeom prst="rect">
            <a:avLst/>
          </a:prstGeom>
        </p:spPr>
      </p:pic>
      <p:sp>
        <p:nvSpPr>
          <p:cNvPr id="5" name="Rectangle 4"/>
          <p:cNvSpPr/>
          <p:nvPr/>
        </p:nvSpPr>
        <p:spPr bwMode="auto">
          <a:xfrm>
            <a:off x="725349" y="5631884"/>
            <a:ext cx="3994932" cy="17579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ular Callout 5"/>
          <p:cNvSpPr/>
          <p:nvPr/>
        </p:nvSpPr>
        <p:spPr bwMode="auto">
          <a:xfrm>
            <a:off x="4720281" y="5234687"/>
            <a:ext cx="4553204" cy="265014"/>
          </a:xfrm>
          <a:prstGeom prst="wedgeRectCallout">
            <a:avLst>
              <a:gd name="adj1" fmla="val -52460"/>
              <a:gd name="adj2" fmla="val 3906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こちらから</a:t>
            </a:r>
            <a:r>
              <a:rPr kumimoji="1" lang="en-US" altLang="ja-JP"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HEAD</a:t>
            </a:r>
            <a:r>
              <a:rPr kumimoji="1" lang="ja-JP" altLang="en-US" sz="1200" b="0" dirty="0">
                <a:solidFill>
                  <a:srgbClr val="26343F"/>
                </a:solidFill>
                <a:latin typeface="Helvetica" panose="020B0604020202020204" pitchFamily="34" charset="0"/>
              </a:rPr>
              <a:t>リビジョ</a:t>
            </a:r>
            <a:r>
              <a:rPr kumimoji="1" lang="ja-JP" altLang="en-US" sz="1200" b="0" dirty="0" smtClean="0">
                <a:solidFill>
                  <a:srgbClr val="26343F"/>
                </a:solidFill>
                <a:latin typeface="Helvetica" panose="020B0604020202020204" pitchFamily="34" charset="0"/>
              </a:rPr>
              <a:t>ンに置換して、再度 </a:t>
            </a:r>
            <a:r>
              <a:rPr kumimoji="1" lang="en-US" altLang="ja-JP" sz="1200" b="0" dirty="0" smtClean="0">
                <a:solidFill>
                  <a:srgbClr val="26343F"/>
                </a:solidFill>
                <a:latin typeface="Helvetica" panose="020B0604020202020204" pitchFamily="34" charset="0"/>
              </a:rPr>
              <a:t>CF PUSH </a:t>
            </a:r>
            <a:r>
              <a:rPr kumimoji="1" lang="ja-JP" altLang="en-US" sz="1200" b="0" dirty="0" smtClean="0">
                <a:solidFill>
                  <a:srgbClr val="26343F"/>
                </a:solidFill>
                <a:latin typeface="Helvetica" panose="020B0604020202020204" pitchFamily="34" charset="0"/>
              </a:rPr>
              <a:t>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277215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6.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1200"/>
              </a:spcBef>
            </a:pPr>
            <a:r>
              <a:rPr kumimoji="1" lang="en-US" altLang="ja-JP" sz="2000" dirty="0" smtClean="0"/>
              <a:t>Bluemix</a:t>
            </a:r>
            <a:r>
              <a:rPr kumimoji="1" lang="ja-JP" altLang="en-US" sz="2000" dirty="0" smtClean="0"/>
              <a:t>、</a:t>
            </a:r>
            <a:r>
              <a:rPr kumimoji="1" lang="en-US" altLang="ja-JP" sz="2000" dirty="0" smtClean="0"/>
              <a:t>IDS </a:t>
            </a:r>
            <a:r>
              <a:rPr kumimoji="1" lang="ja-JP" altLang="en-US" sz="2000" dirty="0" smtClean="0"/>
              <a:t>と </a:t>
            </a:r>
            <a:r>
              <a:rPr kumimoji="1" lang="en-US" altLang="ja-JP" sz="2000" dirty="0" smtClean="0"/>
              <a:t>Eclipse </a:t>
            </a:r>
            <a:r>
              <a:rPr kumimoji="1" lang="ja-JP" altLang="en-US" sz="2000" dirty="0" smtClean="0"/>
              <a:t>は連携が容易である。</a:t>
            </a:r>
            <a:endParaRPr kumimoji="1" lang="en-US" altLang="ja-JP" sz="2000" dirty="0" smtClean="0"/>
          </a:p>
          <a:p>
            <a:pPr>
              <a:spcBef>
                <a:spcPts val="1200"/>
              </a:spcBef>
            </a:pPr>
            <a:r>
              <a:rPr kumimoji="1" lang="ja-JP" altLang="en-US" sz="2000" dirty="0" smtClean="0"/>
              <a:t>プログラミングは </a:t>
            </a:r>
            <a:r>
              <a:rPr kumimoji="1" lang="en-US" altLang="ja-JP" sz="2000" dirty="0" smtClean="0"/>
              <a:t>Eclipse </a:t>
            </a:r>
            <a:r>
              <a:rPr kumimoji="1" lang="ja-JP" altLang="en-US" sz="2000" dirty="0" smtClean="0"/>
              <a:t>の強力な支援機能を利用できる。</a:t>
            </a:r>
            <a:endParaRPr kumimoji="1" lang="en-US" altLang="ja-JP" sz="2000" dirty="0" smtClean="0"/>
          </a:p>
          <a:p>
            <a:pPr lvl="1">
              <a:spcBef>
                <a:spcPts val="1200"/>
              </a:spcBef>
            </a:pPr>
            <a:r>
              <a:rPr kumimoji="1" lang="ja-JP" altLang="en-US" sz="1600" dirty="0" smtClean="0"/>
              <a:t>コンテンツアシスト</a:t>
            </a:r>
            <a:endParaRPr kumimoji="1" lang="en-US" altLang="ja-JP" sz="1600" dirty="0" smtClean="0"/>
          </a:p>
          <a:p>
            <a:pPr lvl="1">
              <a:spcBef>
                <a:spcPts val="1200"/>
              </a:spcBef>
            </a:pPr>
            <a:r>
              <a:rPr lang="en-US" altLang="ja-JP" sz="1600" dirty="0" smtClean="0"/>
              <a:t>Git</a:t>
            </a:r>
          </a:p>
          <a:p>
            <a:pPr lvl="1">
              <a:spcBef>
                <a:spcPts val="1200"/>
              </a:spcBef>
            </a:pPr>
            <a:r>
              <a:rPr kumimoji="1" lang="en-US" altLang="ja-JP" sz="1600" dirty="0" smtClean="0"/>
              <a:t>Bluemix</a:t>
            </a:r>
          </a:p>
          <a:p>
            <a:pPr>
              <a:spcBef>
                <a:spcPts val="1200"/>
              </a:spcBef>
            </a:pPr>
            <a:r>
              <a:rPr kumimoji="1" lang="ja-JP" altLang="en-US" sz="2000" dirty="0" smtClean="0"/>
              <a:t>ローカルに </a:t>
            </a:r>
            <a:r>
              <a:rPr kumimoji="1" lang="en-US" altLang="ja-JP" sz="2000" dirty="0" smtClean="0"/>
              <a:t>WAS Liberty </a:t>
            </a:r>
            <a:r>
              <a:rPr kumimoji="1" lang="ja-JP" altLang="en-US" sz="2000" dirty="0" smtClean="0"/>
              <a:t>を</a:t>
            </a:r>
            <a:r>
              <a:rPr lang="ja-JP" altLang="en-US" sz="2000" dirty="0"/>
              <a:t>インストー</a:t>
            </a:r>
            <a:r>
              <a:rPr lang="ja-JP" altLang="en-US" sz="2000" dirty="0" smtClean="0"/>
              <a:t>ルしなくても</a:t>
            </a:r>
            <a:r>
              <a:rPr lang="ja-JP" altLang="en-US" sz="2000" dirty="0" smtClean="0"/>
              <a:t>、プログラムのビルドや実行ができる。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smtClean="0"/>
              <a:t>Eclipse </a:t>
            </a:r>
            <a:r>
              <a:rPr lang="en-US" altLang="ja-JP" sz="2400" dirty="0"/>
              <a:t>Tools for </a:t>
            </a:r>
            <a:r>
              <a:rPr lang="en-US" altLang="ja-JP" sz="2400" dirty="0" smtClean="0"/>
              <a:t>Bluemix for Mars </a:t>
            </a:r>
            <a:r>
              <a:rPr lang="ja-JP" altLang="en-US" sz="2400" dirty="0" smtClean="0"/>
              <a:t>のインストー</a:t>
            </a:r>
            <a:r>
              <a:rPr lang="ja-JP" altLang="en-US" sz="2400" dirty="0" smtClean="0"/>
              <a:t>ル</a:t>
            </a:r>
            <a:endParaRPr lang="en-US" altLang="ja-JP" sz="2400" dirty="0" smtClean="0"/>
          </a:p>
          <a:p>
            <a:pPr marL="457200" indent="-457200">
              <a:spcBef>
                <a:spcPts val="1200"/>
              </a:spcBef>
              <a:buFont typeface="+mj-lt"/>
              <a:buAutoNum type="arabicPeriod"/>
            </a:pPr>
            <a:r>
              <a:rPr lang="ja-JP" altLang="en-US" sz="2400" dirty="0"/>
              <a:t>プロジェク</a:t>
            </a:r>
            <a:r>
              <a:rPr lang="ja-JP" altLang="en-US" sz="2400" dirty="0" smtClean="0"/>
              <a:t>トのインポート</a:t>
            </a:r>
            <a:endParaRPr lang="en-US" altLang="ja-JP" sz="2400" dirty="0" smtClean="0"/>
          </a:p>
          <a:p>
            <a:pPr marL="457200" indent="-457200">
              <a:spcBef>
                <a:spcPts val="1200"/>
              </a:spcBef>
              <a:buFont typeface="+mj-lt"/>
              <a:buAutoNum type="arabicPeriod"/>
            </a:pPr>
            <a:r>
              <a:rPr lang="ja-JP" altLang="en-US" sz="2400" dirty="0" smtClean="0"/>
              <a:t>プログラム変更および確認</a:t>
            </a:r>
            <a:endParaRPr lang="en-US" altLang="ja-JP" sz="2400" dirty="0" smtClean="0"/>
          </a:p>
          <a:p>
            <a:pPr marL="457200" indent="-457200">
              <a:spcBef>
                <a:spcPts val="1200"/>
              </a:spcBef>
              <a:buFont typeface="+mj-lt"/>
              <a:buAutoNum type="arabicPeriod"/>
            </a:pPr>
            <a:r>
              <a:rPr lang="ja-JP" altLang="en-US" sz="2400" dirty="0" smtClean="0"/>
              <a:t>ま</a:t>
            </a:r>
            <a:r>
              <a:rPr lang="ja-JP" altLang="en-US" sz="2400" dirty="0" smtClean="0"/>
              <a:t>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482039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の </a:t>
            </a:r>
            <a:r>
              <a:rPr lang="en-US" altLang="ja-JP" sz="2000" dirty="0" smtClean="0"/>
              <a:t>Java </a:t>
            </a:r>
            <a:r>
              <a:rPr lang="ja-JP" altLang="en-US" sz="2000" dirty="0" smtClean="0"/>
              <a:t>プロジェクトを </a:t>
            </a:r>
            <a:r>
              <a:rPr lang="en-US" altLang="ja-JP" sz="2000" dirty="0" smtClean="0"/>
              <a:t>Eclipse </a:t>
            </a:r>
            <a:r>
              <a:rPr lang="ja-JP" altLang="en-US" sz="2000" dirty="0" smtClean="0"/>
              <a:t>にインポートする</a:t>
            </a:r>
            <a:r>
              <a:rPr lang="ja-JP" altLang="en-US" sz="2000" dirty="0" smtClean="0"/>
              <a:t>。</a:t>
            </a:r>
            <a:endParaRPr lang="en-US" altLang="ja-JP" sz="2000" dirty="0" smtClean="0"/>
          </a:p>
          <a:p>
            <a:r>
              <a:rPr lang="en-US" altLang="ja-JP" sz="2000" dirty="0" smtClean="0"/>
              <a:t>Eclipse </a:t>
            </a:r>
            <a:r>
              <a:rPr lang="ja-JP" altLang="en-US" sz="2000" dirty="0" smtClean="0"/>
              <a:t>でプログラム変更、</a:t>
            </a:r>
            <a:r>
              <a:rPr lang="en-US" altLang="ja-JP" sz="2000" dirty="0" smtClean="0"/>
              <a:t>CF PUSH</a:t>
            </a:r>
            <a:r>
              <a:rPr lang="ja-JP" altLang="en-US" sz="2000" dirty="0" smtClean="0"/>
              <a:t>、実行結果を確認する。</a:t>
            </a:r>
            <a:endParaRPr lang="en-US" altLang="ja-JP" sz="2000" dirty="0" smtClean="0"/>
          </a:p>
          <a:p>
            <a:pPr marL="0" indent="0">
              <a:buNone/>
            </a:pPr>
            <a:endParaRPr lang="en-US" altLang="ja-JP" sz="2000" dirty="0"/>
          </a:p>
          <a:p>
            <a:pPr marL="444500" lvl="1" indent="0">
              <a:buNone/>
            </a:pPr>
            <a:endParaRPr kumimoji="1" lang="ja-JP" altLang="en-US" sz="1800" dirty="0"/>
          </a:p>
        </p:txBody>
      </p:sp>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38" name="Group 37"/>
          <p:cNvGrpSpPr/>
          <p:nvPr/>
        </p:nvGrpSpPr>
        <p:grpSpPr>
          <a:xfrm>
            <a:off x="784780" y="2480589"/>
            <a:ext cx="8336441" cy="4090868"/>
            <a:chOff x="704528" y="2132856"/>
            <a:chExt cx="8336441" cy="4090868"/>
          </a:xfrm>
        </p:grpSpPr>
        <p:sp>
          <p:nvSpPr>
            <p:cNvPr id="49" name="Freeform 54"/>
            <p:cNvSpPr>
              <a:spLocks noEditPoints="1"/>
            </p:cNvSpPr>
            <p:nvPr/>
          </p:nvSpPr>
          <p:spPr bwMode="auto">
            <a:xfrm>
              <a:off x="4219938" y="2132856"/>
              <a:ext cx="4821031" cy="3168351"/>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5546397" y="4059459"/>
              <a:ext cx="3026224" cy="621979"/>
              <a:chOff x="1156014" y="4070975"/>
              <a:chExt cx="3026224" cy="621979"/>
            </a:xfrm>
          </p:grpSpPr>
          <p:pic>
            <p:nvPicPr>
              <p:cNvPr id="10" name="Picture 17" descr="JazzHub"/>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56014" y="4070975"/>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DevOps</a:t>
                </a:r>
                <a:r>
                  <a:rPr kumimoji="0" lang="ja-JP" altLang="en-US" sz="1400" dirty="0">
                    <a:solidFill>
                      <a:schemeClr val="accent1">
                        <a:lumMod val="50000"/>
                      </a:schemeClr>
                    </a:solidFill>
                    <a:latin typeface="+mn-ea"/>
                    <a:ea typeface="+mn-ea"/>
                    <a:cs typeface="Meiryo UI" panose="020B0604030504040204" pitchFamily="50" charset="-128"/>
                  </a:rPr>
                  <a:t> </a:t>
                </a:r>
                <a:r>
                  <a:rPr kumimoji="0" lang="en-US" altLang="ja-JP" sz="1400" b="1" dirty="0" smtClean="0">
                    <a:solidFill>
                      <a:schemeClr val="accent1">
                        <a:lumMod val="50000"/>
                      </a:schemeClr>
                    </a:solidFill>
                    <a:latin typeface="+mn-ea"/>
                    <a:ea typeface="+mn-ea"/>
                    <a:cs typeface="Meiryo UI" panose="020B0604030504040204" pitchFamily="50" charset="-128"/>
                  </a:rPr>
                  <a:t>Services</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23" name="Group 22"/>
            <p:cNvGrpSpPr/>
            <p:nvPr/>
          </p:nvGrpSpPr>
          <p:grpSpPr>
            <a:xfrm>
              <a:off x="5418636" y="2996952"/>
              <a:ext cx="1992243" cy="896938"/>
              <a:chOff x="3989206" y="4957265"/>
              <a:chExt cx="1992243" cy="896938"/>
            </a:xfrm>
          </p:grpSpPr>
          <p:pic>
            <p:nvPicPr>
              <p:cNvPr id="9" name="Picture 5" descr="Codename: BlueMix 2014-03-18 14-23-53 2014-03-18 14-23-5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989206" y="495726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24837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Bluemix</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14" name="Group 6"/>
            <p:cNvGrpSpPr>
              <a:grpSpLocks/>
            </p:cNvGrpSpPr>
            <p:nvPr/>
          </p:nvGrpSpPr>
          <p:grpSpPr bwMode="auto">
            <a:xfrm>
              <a:off x="704528" y="3933056"/>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0"/>
              <a:endCxn id="9" idx="0"/>
            </p:cNvCxnSpPr>
            <p:nvPr/>
          </p:nvCxnSpPr>
          <p:spPr bwMode="auto">
            <a:xfrm rot="5400000" flipH="1" flipV="1">
              <a:off x="3065981" y="1165269"/>
              <a:ext cx="936104" cy="4599470"/>
            </a:xfrm>
            <a:prstGeom prst="bentConnector3">
              <a:avLst>
                <a:gd name="adj1" fmla="val 124420"/>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0" name="TextBox 29"/>
            <p:cNvSpPr txBox="1"/>
            <p:nvPr/>
          </p:nvSpPr>
          <p:spPr>
            <a:xfrm>
              <a:off x="1832620" y="2138219"/>
              <a:ext cx="3127779" cy="646331"/>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smtClean="0">
                  <a:solidFill>
                    <a:srgbClr val="FFD300"/>
                  </a:solidFill>
                  <a:latin typeface="メイリオ" panose="020B0604030504040204" pitchFamily="50" charset="-128"/>
                </a:rPr>
                <a:t>プログラミング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CF PUSH (Eclipse plugin for Bluemix)</a:t>
              </a: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2"/>
            </p:cNvCxnSpPr>
            <p:nvPr/>
          </p:nvCxnSpPr>
          <p:spPr bwMode="auto">
            <a:xfrm rot="5400000" flipH="1" flipV="1">
              <a:off x="3483421" y="2432314"/>
              <a:ext cx="101222" cy="4599469"/>
            </a:xfrm>
            <a:prstGeom prst="bentConnector3">
              <a:avLst>
                <a:gd name="adj1" fmla="val -225840"/>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p:cNvSpPr txBox="1"/>
            <p:nvPr/>
          </p:nvSpPr>
          <p:spPr>
            <a:xfrm>
              <a:off x="2015326" y="4099930"/>
              <a:ext cx="2039341"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へコミット、プッシュ</a:t>
              </a:r>
              <a:endParaRPr kumimoji="1" lang="en-US" altLang="ja-JP" sz="1200" b="0" dirty="0" smtClean="0">
                <a:solidFill>
                  <a:srgbClr val="FFD300"/>
                </a:solidFill>
                <a:latin typeface="メイリオ" panose="020B0604030504040204" pitchFamily="50" charset="-128"/>
              </a:endParaRPr>
            </a:p>
          </p:txBody>
        </p:sp>
        <p:cxnSp>
          <p:nvCxnSpPr>
            <p:cNvPr id="40" name="Straight Arrow Connector 39"/>
            <p:cNvCxnSpPr/>
            <p:nvPr/>
          </p:nvCxnSpPr>
          <p:spPr bwMode="auto">
            <a:xfrm flipV="1">
              <a:off x="5833767" y="3777755"/>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TextBox 45"/>
            <p:cNvSpPr txBox="1"/>
            <p:nvPr/>
          </p:nvSpPr>
          <p:spPr>
            <a:xfrm>
              <a:off x="5917364" y="3745333"/>
              <a:ext cx="2063385"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r>
                <a:rPr kumimoji="1" lang="ja-JP" altLang="en-US" sz="1200" b="0" dirty="0">
                  <a:solidFill>
                    <a:srgbClr val="FFD300"/>
                  </a:solidFill>
                  <a:latin typeface="メイリオ" panose="020B0604030504040204" pitchFamily="50" charset="-128"/>
                </a:rPr>
                <a:t> </a:t>
              </a:r>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プッシュ時</a:t>
              </a:r>
              <a:r>
                <a:rPr kumimoji="1" lang="en-US" altLang="ja-JP" sz="1200" b="0" dirty="0" smtClean="0">
                  <a:solidFill>
                    <a:srgbClr val="FFD300"/>
                  </a:solidFill>
                  <a:latin typeface="メイリオ" panose="020B0604030504040204" pitchFamily="50" charset="-128"/>
                </a:rPr>
                <a:t>)</a:t>
              </a:r>
              <a:endParaRPr kumimoji="1" lang="ja-JP" altLang="en-US" sz="1200" b="0" dirty="0">
                <a:solidFill>
                  <a:srgbClr val="FFD300"/>
                </a:solidFill>
                <a:latin typeface="メイリオ" panose="020B0604030504040204" pitchFamily="50" charset="-128"/>
              </a:endParaRPr>
            </a:p>
          </p:txBody>
        </p:sp>
        <p:grpSp>
          <p:nvGrpSpPr>
            <p:cNvPr id="28" name="Group 27"/>
            <p:cNvGrpSpPr/>
            <p:nvPr/>
          </p:nvGrpSpPr>
          <p:grpSpPr>
            <a:xfrm>
              <a:off x="809780" y="5143604"/>
              <a:ext cx="3295092" cy="1080120"/>
              <a:chOff x="890168" y="2122324"/>
              <a:chExt cx="3295092" cy="1080120"/>
            </a:xfrm>
          </p:grpSpPr>
          <p:grpSp>
            <p:nvGrpSpPr>
              <p:cNvPr id="27" name="Group 26"/>
              <p:cNvGrpSpPr/>
              <p:nvPr/>
            </p:nvGrpSpPr>
            <p:grpSpPr>
              <a:xfrm>
                <a:off x="1507438" y="2394200"/>
                <a:ext cx="2677822" cy="808244"/>
                <a:chOff x="697989" y="5066441"/>
                <a:chExt cx="2677822" cy="808244"/>
              </a:xfrm>
            </p:grpSpPr>
            <p:sp>
              <p:nvSpPr>
                <p:cNvPr id="13" name="Rectangle 12"/>
                <p:cNvSpPr/>
                <p:nvPr/>
              </p:nvSpPr>
              <p:spPr>
                <a:xfrm>
                  <a:off x="697989" y="5351465"/>
                  <a:ext cx="2153213" cy="523220"/>
                </a:xfrm>
                <a:prstGeom prst="rect">
                  <a:avLst/>
                </a:prstGeom>
              </p:spPr>
              <p:txBody>
                <a:bodyPr wrap="square">
                  <a:spAutoFit/>
                </a:bodyPr>
                <a:lstStyle/>
                <a:p>
                  <a:r>
                    <a:rPr lang="en-US" altLang="ja-JP" sz="1400" dirty="0">
                      <a:solidFill>
                        <a:schemeClr val="accent1">
                          <a:lumMod val="50000"/>
                        </a:schemeClr>
                      </a:solidFill>
                      <a:latin typeface="+mn-ea"/>
                      <a:ea typeface="+mn-ea"/>
                    </a:rPr>
                    <a:t>Eclipse Java EE </a:t>
                  </a:r>
                  <a:r>
                    <a:rPr lang="en-US" altLang="ja-JP" sz="1400" dirty="0" smtClean="0">
                      <a:solidFill>
                        <a:schemeClr val="accent1">
                          <a:lumMod val="50000"/>
                        </a:schemeClr>
                      </a:solidFill>
                      <a:latin typeface="+mn-ea"/>
                      <a:ea typeface="+mn-ea"/>
                      <a:cs typeface="Meiryo UI" panose="020B0604030504040204" pitchFamily="50" charset="-128"/>
                    </a:rPr>
                    <a:t>IDE</a:t>
                  </a:r>
                </a:p>
                <a:p>
                  <a:r>
                    <a:rPr lang="en-US" altLang="ja-JP" sz="1400" dirty="0" smtClean="0">
                      <a:solidFill>
                        <a:schemeClr val="accent1">
                          <a:lumMod val="50000"/>
                        </a:schemeClr>
                      </a:solidFill>
                      <a:latin typeface="+mn-ea"/>
                      <a:ea typeface="+mn-ea"/>
                      <a:cs typeface="Meiryo UI" panose="020B0604030504040204" pitchFamily="50" charset="-128"/>
                    </a:rPr>
                    <a:t> </a:t>
                  </a:r>
                  <a:r>
                    <a:rPr lang="en-US" altLang="ja-JP" sz="1400" dirty="0">
                      <a:solidFill>
                        <a:schemeClr val="accent1">
                          <a:lumMod val="50000"/>
                        </a:schemeClr>
                      </a:solidFill>
                      <a:latin typeface="+mn-ea"/>
                      <a:ea typeface="+mn-ea"/>
                      <a:cs typeface="Meiryo UI" panose="020B0604030504040204" pitchFamily="50" charset="-128"/>
                    </a:rPr>
                    <a:t>for </a:t>
                  </a:r>
                  <a:r>
                    <a:rPr lang="en-US" altLang="ja-JP" sz="1400" dirty="0" smtClean="0">
                      <a:solidFill>
                        <a:schemeClr val="accent1">
                          <a:lumMod val="50000"/>
                        </a:schemeClr>
                      </a:solidFill>
                      <a:latin typeface="+mn-ea"/>
                      <a:ea typeface="+mn-ea"/>
                      <a:cs typeface="Meiryo UI" panose="020B0604030504040204" pitchFamily="50" charset="-128"/>
                    </a:rPr>
                    <a:t>Web </a:t>
                  </a:r>
                  <a:r>
                    <a:rPr lang="en-US" altLang="ja-JP" sz="1400" dirty="0" smtClean="0">
                      <a:solidFill>
                        <a:schemeClr val="accent1">
                          <a:lumMod val="50000"/>
                        </a:schemeClr>
                      </a:solidFill>
                      <a:latin typeface="+mn-ea"/>
                      <a:ea typeface="+mn-ea"/>
                    </a:rPr>
                    <a:t>Developers</a:t>
                  </a:r>
                  <a:endParaRPr lang="ja-JP" altLang="en-US" sz="1400" dirty="0">
                    <a:solidFill>
                      <a:schemeClr val="accent1">
                        <a:lumMod val="50000"/>
                      </a:schemeClr>
                    </a:solidFill>
                    <a:latin typeface="+mn-ea"/>
                    <a:ea typeface="+mn-ea"/>
                  </a:endParaRPr>
                </a:p>
              </p:txBody>
            </p:sp>
            <p:pic>
              <p:nvPicPr>
                <p:cNvPr id="24" name="Picture 23"/>
                <p:cNvPicPr>
                  <a:picLocks noChangeAspect="1"/>
                </p:cNvPicPr>
                <p:nvPr/>
              </p:nvPicPr>
              <p:blipFill>
                <a:blip r:embed="rId4"/>
                <a:stretch>
                  <a:fillRect/>
                </a:stretch>
              </p:blipFill>
              <p:spPr>
                <a:xfrm>
                  <a:off x="2828123" y="5066441"/>
                  <a:ext cx="547688" cy="776288"/>
                </a:xfrm>
                <a:prstGeom prst="rect">
                  <a:avLst/>
                </a:prstGeom>
              </p:spPr>
            </p:pic>
          </p:gr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168" y="2122324"/>
                <a:ext cx="2434590" cy="571500"/>
              </a:xfrm>
              <a:prstGeom prst="rect">
                <a:avLst/>
              </a:prstGeom>
            </p:spPr>
          </p:pic>
        </p:grpSp>
        <p:cxnSp>
          <p:nvCxnSpPr>
            <p:cNvPr id="41" name="Straight Arrow Connector 25"/>
            <p:cNvCxnSpPr>
              <a:stCxn id="16" idx="3"/>
              <a:endCxn id="10" idx="1"/>
            </p:cNvCxnSpPr>
            <p:nvPr/>
          </p:nvCxnSpPr>
          <p:spPr bwMode="auto">
            <a:xfrm>
              <a:off x="1764067" y="4357858"/>
              <a:ext cx="3782330" cy="125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7" name="TextBox 46"/>
            <p:cNvSpPr txBox="1"/>
            <p:nvPr/>
          </p:nvSpPr>
          <p:spPr>
            <a:xfrm>
              <a:off x="1468343" y="4728235"/>
              <a:ext cx="2654894"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からプロジェクトをインポート</a:t>
              </a:r>
              <a:endParaRPr kumimoji="1" lang="ja-JP" altLang="en-US" sz="1200" b="0" dirty="0">
                <a:solidFill>
                  <a:srgbClr val="FFD300"/>
                </a:solidFill>
                <a:latin typeface="メイリオ" panose="020B0604030504040204" pitchFamily="50" charset="-128"/>
              </a:endParaRPr>
            </a:p>
          </p:txBody>
        </p:sp>
      </p:grpSp>
    </p:spTree>
    <p:extLst>
      <p:ext uri="{BB962C8B-B14F-4D97-AF65-F5344CB8AC3E}">
        <p14:creationId xmlns:p14="http://schemas.microsoft.com/office/powerpoint/2010/main" val="183908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2. </a:t>
            </a:r>
            <a:r>
              <a:rPr lang="ja-JP" altLang="en-US" dirty="0"/>
              <a:t>前提</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事</a:t>
            </a:r>
            <a:r>
              <a:rPr lang="ja-JP" altLang="en-US" dirty="0" smtClean="0"/>
              <a:t>前</a:t>
            </a:r>
            <a:r>
              <a:rPr lang="ja-JP" altLang="en-US" dirty="0"/>
              <a:t>準備</a:t>
            </a:r>
            <a:endParaRPr kumimoji="1" lang="ja-JP" altLang="en-US" dirty="0"/>
          </a:p>
        </p:txBody>
      </p:sp>
      <p:sp>
        <p:nvSpPr>
          <p:cNvPr id="3" name="Content Placeholder 2"/>
          <p:cNvSpPr>
            <a:spLocks noGrp="1"/>
          </p:cNvSpPr>
          <p:nvPr>
            <p:ph idx="1"/>
          </p:nvPr>
        </p:nvSpPr>
        <p:spPr/>
        <p:txBody>
          <a:bodyPr/>
          <a:lstStyle/>
          <a:p>
            <a:r>
              <a:rPr lang="ja-JP" altLang="en-US" sz="2000" dirty="0" smtClean="0"/>
              <a:t>「</a:t>
            </a:r>
            <a:r>
              <a:rPr lang="en-US" altLang="ja-JP" sz="2000" dirty="0" smtClean="0"/>
              <a:t>IBM </a:t>
            </a:r>
            <a:r>
              <a:rPr lang="en-US" altLang="ja-JP" sz="2000" dirty="0"/>
              <a:t>Bluemix DevOps Services (IDS) </a:t>
            </a:r>
            <a:r>
              <a:rPr lang="ja-JP" altLang="en-US" sz="2000" dirty="0" smtClean="0"/>
              <a:t>で </a:t>
            </a:r>
            <a:r>
              <a:rPr lang="en-US" altLang="ja-JP" sz="2000" dirty="0" smtClean="0"/>
              <a:t>Java </a:t>
            </a:r>
            <a:r>
              <a:rPr lang="ja-JP" altLang="en-US" sz="2000" dirty="0"/>
              <a:t>の </a:t>
            </a:r>
            <a:r>
              <a:rPr lang="en-US" altLang="ja-JP" sz="2000" dirty="0"/>
              <a:t>Web</a:t>
            </a:r>
            <a:r>
              <a:rPr lang="ja-JP" altLang="en-US" sz="2000" dirty="0"/>
              <a:t>アプリを開発す</a:t>
            </a:r>
            <a:r>
              <a:rPr lang="ja-JP" altLang="en-US" sz="2000" dirty="0" smtClean="0"/>
              <a:t>る」でプロジェクトを作成していること</a:t>
            </a:r>
            <a:endParaRPr lang="en-US" altLang="ja-JP" sz="2000" dirty="0" smtClean="0"/>
          </a:p>
          <a:p>
            <a:r>
              <a:rPr kumimoji="1" lang="en-US" altLang="ja-JP" sz="2000" dirty="0" smtClean="0"/>
              <a:t>PC</a:t>
            </a:r>
            <a:r>
              <a:rPr kumimoji="1" lang="ja-JP" altLang="en-US" sz="2000" dirty="0" smtClean="0"/>
              <a:t>環境の確認</a:t>
            </a:r>
            <a:endParaRPr kumimoji="1" lang="en-US" altLang="ja-JP" sz="2000" dirty="0" smtClean="0"/>
          </a:p>
          <a:p>
            <a:pPr lvl="1"/>
            <a:r>
              <a:rPr kumimoji="1" lang="en-US" altLang="ja-JP" sz="1600" dirty="0" smtClean="0"/>
              <a:t>Lenovo </a:t>
            </a:r>
            <a:r>
              <a:rPr lang="en-US" altLang="ja-JP" sz="1600" dirty="0"/>
              <a:t>ThinkPad </a:t>
            </a:r>
            <a:r>
              <a:rPr lang="en-US" altLang="ja-JP" sz="1600" dirty="0" smtClean="0"/>
              <a:t>T430s</a:t>
            </a:r>
          </a:p>
          <a:p>
            <a:pPr lvl="1"/>
            <a:r>
              <a:rPr lang="ja-JP" altLang="en-US" sz="1600" dirty="0" smtClean="0"/>
              <a:t>システムのプロパティ</a:t>
            </a:r>
            <a:endParaRPr lang="en-US" altLang="ja-JP" sz="1600" dirty="0"/>
          </a:p>
        </p:txBody>
      </p:sp>
      <p:pic>
        <p:nvPicPr>
          <p:cNvPr id="4" name="Picture 3"/>
          <p:cNvPicPr>
            <a:picLocks noChangeAspect="1"/>
          </p:cNvPicPr>
          <p:nvPr/>
        </p:nvPicPr>
        <p:blipFill>
          <a:blip r:embed="rId2"/>
          <a:stretch>
            <a:fillRect/>
          </a:stretch>
        </p:blipFill>
        <p:spPr>
          <a:xfrm>
            <a:off x="998220" y="2996952"/>
            <a:ext cx="3954780" cy="3276600"/>
          </a:xfrm>
          <a:prstGeom prst="rect">
            <a:avLst/>
          </a:prstGeom>
        </p:spPr>
      </p:pic>
    </p:spTree>
    <p:extLst>
      <p:ext uri="{BB962C8B-B14F-4D97-AF65-F5344CB8AC3E}">
        <p14:creationId xmlns:p14="http://schemas.microsoft.com/office/powerpoint/2010/main" val="3655633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Eclipse </a:t>
            </a:r>
            <a:r>
              <a:rPr kumimoji="1" lang="ja-JP" altLang="en-US" dirty="0" smtClean="0"/>
              <a:t>をダウンロードする。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24413" y="1104999"/>
            <a:ext cx="4953000" cy="307777"/>
          </a:xfrm>
          <a:prstGeom prst="rect">
            <a:avLst/>
          </a:prstGeom>
        </p:spPr>
        <p:txBody>
          <a:bodyPr>
            <a:spAutoFit/>
          </a:bodyPr>
          <a:lstStyle/>
          <a:p>
            <a:pPr algn="r"/>
            <a:r>
              <a:rPr lang="ja-JP" altLang="en-US" sz="1400" b="0" dirty="0">
                <a:solidFill>
                  <a:srgbClr val="0000CC"/>
                </a:solidFill>
              </a:rPr>
              <a:t>http://eclipse.bluemix.net/packages/mars.2/</a:t>
            </a:r>
          </a:p>
        </p:txBody>
      </p:sp>
      <p:sp>
        <p:nvSpPr>
          <p:cNvPr id="8" name="Rectangle 7"/>
          <p:cNvSpPr/>
          <p:nvPr/>
        </p:nvSpPr>
        <p:spPr bwMode="auto">
          <a:xfrm>
            <a:off x="4016896" y="6399716"/>
            <a:ext cx="648072" cy="1979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77451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ダウンロードファイルを解凍、</a:t>
            </a:r>
            <a:r>
              <a:rPr kumimoji="1" lang="en-US" altLang="ja-JP" dirty="0" smtClean="0"/>
              <a:t>Eclipse</a:t>
            </a:r>
            <a:r>
              <a:rPr kumimoji="1" lang="ja-JP" altLang="en-US" dirty="0" smtClean="0"/>
              <a:t>を実行する。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pic>
        <p:nvPicPr>
          <p:cNvPr id="5" name="Picture 4"/>
          <p:cNvPicPr>
            <a:picLocks noChangeAspect="1"/>
          </p:cNvPicPr>
          <p:nvPr/>
        </p:nvPicPr>
        <p:blipFill>
          <a:blip r:embed="rId3"/>
          <a:stretch>
            <a:fillRect/>
          </a:stretch>
        </p:blipFill>
        <p:spPr>
          <a:xfrm>
            <a:off x="2648744" y="2204864"/>
            <a:ext cx="4893945" cy="2300288"/>
          </a:xfrm>
          <a:prstGeom prst="rect">
            <a:avLst/>
          </a:prstGeom>
        </p:spPr>
      </p:pic>
      <p:sp>
        <p:nvSpPr>
          <p:cNvPr id="6" name="Rectangle 5"/>
          <p:cNvSpPr/>
          <p:nvPr/>
        </p:nvSpPr>
        <p:spPr bwMode="auto">
          <a:xfrm>
            <a:off x="2216696" y="1477407"/>
            <a:ext cx="288032" cy="15139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2813512" y="1203178"/>
            <a:ext cx="2660009" cy="274229"/>
          </a:xfrm>
          <a:prstGeom prst="wedgeRectCallout">
            <a:avLst>
              <a:gd name="adj1" fmla="val -57199"/>
              <a:gd name="adj2" fmla="val 4766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mn-ea"/>
                <a:ea typeface="+mn-ea"/>
              </a:rPr>
              <a:t>About Eclipse </a:t>
            </a:r>
            <a:r>
              <a:rPr kumimoji="1" lang="ja-JP" altLang="en-US" sz="1200" b="0" dirty="0" smtClean="0">
                <a:solidFill>
                  <a:srgbClr val="26343F"/>
                </a:solidFill>
                <a:latin typeface="+mn-ea"/>
                <a:ea typeface="+mn-ea"/>
              </a:rPr>
              <a:t>でバージョンを確認</a:t>
            </a:r>
            <a:endParaRPr kumimoji="1" lang="en-US" altLang="ja-JP" sz="1200" b="0" dirty="0" smtClean="0">
              <a:solidFill>
                <a:srgbClr val="26343F"/>
              </a:solidFill>
              <a:latin typeface="+mn-ea"/>
              <a:ea typeface="+mn-ea"/>
            </a:endParaRPr>
          </a:p>
        </p:txBody>
      </p:sp>
      <p:sp>
        <p:nvSpPr>
          <p:cNvPr id="8" name="Rectangle 7"/>
          <p:cNvSpPr/>
          <p:nvPr/>
        </p:nvSpPr>
        <p:spPr bwMode="auto">
          <a:xfrm>
            <a:off x="6210887" y="4128868"/>
            <a:ext cx="1167618" cy="22508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46931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23904</TotalTime>
  <Words>1176</Words>
  <Application>Microsoft Office PowerPoint</Application>
  <PresentationFormat>A4 Paper (210x297 mm)</PresentationFormat>
  <Paragraphs>79</Paragraphs>
  <Slides>30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Gulim</vt:lpstr>
      <vt:lpstr>HelvNeue Light for IBM</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の Java プロジェクトを Eclipse にインポートする</vt:lpstr>
      <vt:lpstr>PowerPoint Presentation</vt:lpstr>
      <vt:lpstr>アジェンダ</vt:lpstr>
      <vt:lpstr>1. 概要</vt:lpstr>
      <vt:lpstr>テーマ</vt:lpstr>
      <vt:lpstr>2. 前提</vt:lpstr>
      <vt:lpstr>事前準備</vt:lpstr>
      <vt:lpstr>Eclipse をダウンロードする。</vt:lpstr>
      <vt:lpstr>ダウンロードファイルを解凍、Eclipseを実行する。</vt:lpstr>
      <vt:lpstr>3. Eclipse Tools for Bluemix for Mars のインストール</vt:lpstr>
      <vt:lpstr>IBM Bluemix Tools Server Adapter を作成する。(1)</vt:lpstr>
      <vt:lpstr>IBM Bluemix Tools Server Adapter を作成する。(2)</vt:lpstr>
      <vt:lpstr>IBM Bluemix を作成する。(1)</vt:lpstr>
      <vt:lpstr>IBM Bluemix を作成する。(2)</vt:lpstr>
      <vt:lpstr>IBM Bluemix を作成する。(3)</vt:lpstr>
      <vt:lpstr>実行結果 – スターターコード</vt:lpstr>
      <vt:lpstr>4. プロジェクトのインポート</vt:lpstr>
      <vt:lpstr>Git からプロジェクトをインポートする。(1)</vt:lpstr>
      <vt:lpstr>Git からプロジェクトをインポートする。(2)</vt:lpstr>
      <vt:lpstr>Git からプロジェクトをインポートする。(3)</vt:lpstr>
      <vt:lpstr>Git からプロジェクトをインポートする。(4)</vt:lpstr>
      <vt:lpstr>Bluemix とプロジェクトをリンクする。(1)</vt:lpstr>
      <vt:lpstr>Bluemix とプロジェクトをリンクする。(2)</vt:lpstr>
      <vt:lpstr>5. プログラム変更および確認</vt:lpstr>
      <vt:lpstr>HelloBean.java のメッセージを変更する。</vt:lpstr>
      <vt:lpstr>CF PUSH する。</vt:lpstr>
      <vt:lpstr>実行結果 - Servlet</vt:lpstr>
      <vt:lpstr>元に戻す。</vt:lpstr>
      <vt:lpstr>6.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610</cp:revision>
  <cp:lastPrinted>2015-04-13T13:49:01Z</cp:lastPrinted>
  <dcterms:created xsi:type="dcterms:W3CDTF">2014-04-10T09:54:38Z</dcterms:created>
  <dcterms:modified xsi:type="dcterms:W3CDTF">2016-06-20T19:30:04Z</dcterms:modified>
  <cp:category/>
</cp:coreProperties>
</file>