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7"/>
  </p:notesMasterIdLst>
  <p:handoutMasterIdLst>
    <p:handoutMasterId r:id="rId38"/>
  </p:handoutMasterIdLst>
  <p:sldIdLst>
    <p:sldId id="562" r:id="rId2"/>
    <p:sldId id="583" r:id="rId3"/>
    <p:sldId id="577" r:id="rId4"/>
    <p:sldId id="695" r:id="rId5"/>
    <p:sldId id="763" r:id="rId6"/>
    <p:sldId id="624" r:id="rId7"/>
    <p:sldId id="694" r:id="rId8"/>
    <p:sldId id="693" r:id="rId9"/>
    <p:sldId id="697" r:id="rId10"/>
    <p:sldId id="703" r:id="rId11"/>
    <p:sldId id="707" r:id="rId12"/>
    <p:sldId id="709" r:id="rId13"/>
    <p:sldId id="711" r:id="rId14"/>
    <p:sldId id="738" r:id="rId15"/>
    <p:sldId id="740" r:id="rId16"/>
    <p:sldId id="742" r:id="rId17"/>
    <p:sldId id="733" r:id="rId18"/>
    <p:sldId id="745" r:id="rId19"/>
    <p:sldId id="719" r:id="rId20"/>
    <p:sldId id="721" r:id="rId21"/>
    <p:sldId id="723" r:id="rId22"/>
    <p:sldId id="747" r:id="rId23"/>
    <p:sldId id="749" r:id="rId24"/>
    <p:sldId id="750" r:id="rId25"/>
    <p:sldId id="751" r:id="rId26"/>
    <p:sldId id="752" r:id="rId27"/>
    <p:sldId id="753" r:id="rId28"/>
    <p:sldId id="748" r:id="rId29"/>
    <p:sldId id="734" r:id="rId30"/>
    <p:sldId id="756" r:id="rId31"/>
    <p:sldId id="757" r:id="rId32"/>
    <p:sldId id="758" r:id="rId33"/>
    <p:sldId id="760" r:id="rId34"/>
    <p:sldId id="692" r:id="rId35"/>
    <p:sldId id="599" r:id="rId36"/>
  </p:sldIdLst>
  <p:sldSz cx="9906000" cy="6858000" type="A4"/>
  <p:notesSz cx="6735763" cy="9866313"/>
  <p:custDataLst>
    <p:tags r:id="rId39"/>
  </p:custDataLst>
  <p:defaultTextStyle>
    <a:defPPr>
      <a:defRPr lang="en-US"/>
    </a:defPPr>
    <a:lvl1pPr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1pPr>
    <a:lvl2pPr marL="45549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2pPr>
    <a:lvl3pPr marL="912573"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3pPr>
    <a:lvl4pPr marL="1369655"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4pPr>
    <a:lvl5pPr marL="1826734" indent="1588" algn="l" rtl="0" fontAlgn="base">
      <a:spcBef>
        <a:spcPct val="0"/>
      </a:spcBef>
      <a:spcAft>
        <a:spcPct val="0"/>
      </a:spcAft>
      <a:defRPr sz="2600" b="1" kern="1200">
        <a:solidFill>
          <a:schemeClr val="bg1"/>
        </a:solidFill>
        <a:latin typeface="Arial" charset="0"/>
        <a:ea typeface="メイリオ" pitchFamily="50" charset="-128"/>
        <a:cs typeface="メイリオ" pitchFamily="50" charset="-128"/>
      </a:defRPr>
    </a:lvl5pPr>
    <a:lvl6pPr marL="2285400" algn="l" defTabSz="914160" rtl="0" eaLnBrk="1" latinLnBrk="0" hangingPunct="1">
      <a:defRPr sz="2600" b="1" kern="1200">
        <a:solidFill>
          <a:schemeClr val="bg1"/>
        </a:solidFill>
        <a:latin typeface="Arial" charset="0"/>
        <a:ea typeface="メイリオ" pitchFamily="50" charset="-128"/>
        <a:cs typeface="メイリオ" pitchFamily="50" charset="-128"/>
      </a:defRPr>
    </a:lvl6pPr>
    <a:lvl7pPr marL="2742483" algn="l" defTabSz="914160" rtl="0" eaLnBrk="1" latinLnBrk="0" hangingPunct="1">
      <a:defRPr sz="2600" b="1" kern="1200">
        <a:solidFill>
          <a:schemeClr val="bg1"/>
        </a:solidFill>
        <a:latin typeface="Arial" charset="0"/>
        <a:ea typeface="メイリオ" pitchFamily="50" charset="-128"/>
        <a:cs typeface="メイリオ" pitchFamily="50" charset="-128"/>
      </a:defRPr>
    </a:lvl7pPr>
    <a:lvl8pPr marL="3199561" algn="l" defTabSz="914160" rtl="0" eaLnBrk="1" latinLnBrk="0" hangingPunct="1">
      <a:defRPr sz="2600" b="1" kern="1200">
        <a:solidFill>
          <a:schemeClr val="bg1"/>
        </a:solidFill>
        <a:latin typeface="Arial" charset="0"/>
        <a:ea typeface="メイリオ" pitchFamily="50" charset="-128"/>
        <a:cs typeface="メイリオ" pitchFamily="50" charset="-128"/>
      </a:defRPr>
    </a:lvl8pPr>
    <a:lvl9pPr marL="3656641" algn="l" defTabSz="914160" rtl="0" eaLnBrk="1" latinLnBrk="0" hangingPunct="1">
      <a:defRPr sz="2600" b="1" kern="1200">
        <a:solidFill>
          <a:schemeClr val="bg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37" userDrawn="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D300"/>
    <a:srgbClr val="FF3399"/>
    <a:srgbClr val="E6F6FD"/>
    <a:srgbClr val="000000"/>
    <a:srgbClr val="0071CF"/>
    <a:srgbClr val="0C6CB0"/>
    <a:srgbClr val="9AC0D8"/>
    <a:srgbClr val="FFF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93904" autoAdjust="0"/>
  </p:normalViewPr>
  <p:slideViewPr>
    <p:cSldViewPr snapToGrid="0">
      <p:cViewPr varScale="1">
        <p:scale>
          <a:sx n="83" d="100"/>
          <a:sy n="83" d="100"/>
        </p:scale>
        <p:origin x="1470" y="84"/>
      </p:cViewPr>
      <p:guideLst>
        <p:guide orient="horz" pos="2137"/>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548"/>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3" name="Rectangle 3"/>
          <p:cNvSpPr>
            <a:spLocks noGrp="1" noChangeArrowheads="1"/>
          </p:cNvSpPr>
          <p:nvPr>
            <p:ph type="dt" sz="quarter"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4" name="Rectangle 4"/>
          <p:cNvSpPr>
            <a:spLocks noGrp="1" noChangeArrowheads="1"/>
          </p:cNvSpPr>
          <p:nvPr>
            <p:ph type="ftr" sz="quarter" idx="2"/>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35845" name="Rectangle 5"/>
          <p:cNvSpPr>
            <a:spLocks noGrp="1" noChangeArrowheads="1"/>
          </p:cNvSpPr>
          <p:nvPr>
            <p:ph type="sldNum" sz="quarter" idx="3"/>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611456DF-A4B4-4A95-A712-C3C2FB0FEDE2}" type="slidenum">
              <a:rPr lang="ja-JP" altLang="en-US"/>
              <a:pPr>
                <a:defRPr/>
              </a:pPr>
              <a:t>‹#›</a:t>
            </a:fld>
            <a:endParaRPr lang="en-US" altLang="ja-JP" dirty="0"/>
          </a:p>
        </p:txBody>
      </p:sp>
    </p:spTree>
    <p:extLst>
      <p:ext uri="{BB962C8B-B14F-4D97-AF65-F5344CB8AC3E}">
        <p14:creationId xmlns:p14="http://schemas.microsoft.com/office/powerpoint/2010/main" val="1350569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47" name="Rectangle 3"/>
          <p:cNvSpPr>
            <a:spLocks noGrp="1" noChangeArrowheads="1"/>
          </p:cNvSpPr>
          <p:nvPr>
            <p:ph type="dt" idx="1"/>
          </p:nvPr>
        </p:nvSpPr>
        <p:spPr bwMode="auto">
          <a:xfrm>
            <a:off x="3814763" y="0"/>
            <a:ext cx="2919412" cy="493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26628" name="Rectangle 4"/>
          <p:cNvSpPr>
            <a:spLocks noGrp="1" noRot="1" noChangeAspect="1" noChangeArrowheads="1" noTextEdit="1"/>
          </p:cNvSpPr>
          <p:nvPr>
            <p:ph type="sldImg" idx="2"/>
          </p:nvPr>
        </p:nvSpPr>
        <p:spPr bwMode="auto">
          <a:xfrm>
            <a:off x="696913" y="739775"/>
            <a:ext cx="5343525"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3100" y="4686300"/>
            <a:ext cx="5389563" cy="44402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ja-JP" noProof="0" dirty="0"/>
              <a:t>Click to 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150" name="Rectangle 6"/>
          <p:cNvSpPr>
            <a:spLocks noGrp="1" noChangeArrowheads="1"/>
          </p:cNvSpPr>
          <p:nvPr>
            <p:ph type="ftr" sz="quarter" idx="4"/>
          </p:nvPr>
        </p:nvSpPr>
        <p:spPr bwMode="auto">
          <a:xfrm>
            <a:off x="0" y="9371013"/>
            <a:ext cx="2919413"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Meiryo UI"/>
                <a:cs typeface="Meiryo UI"/>
              </a:defRPr>
            </a:lvl1pPr>
          </a:lstStyle>
          <a:p>
            <a:pPr>
              <a:defRPr/>
            </a:pPr>
            <a:endParaRPr lang="en-US" altLang="ja-JP"/>
          </a:p>
        </p:txBody>
      </p:sp>
      <p:sp>
        <p:nvSpPr>
          <p:cNvPr id="6151" name="Rectangle 7"/>
          <p:cNvSpPr>
            <a:spLocks noGrp="1" noChangeArrowheads="1"/>
          </p:cNvSpPr>
          <p:nvPr>
            <p:ph type="sldNum" sz="quarter" idx="5"/>
          </p:nvPr>
        </p:nvSpPr>
        <p:spPr bwMode="auto">
          <a:xfrm>
            <a:off x="3814763" y="9371013"/>
            <a:ext cx="2919412"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Meiryo UI"/>
                <a:cs typeface="Meiryo UI"/>
              </a:defRPr>
            </a:lvl1pPr>
          </a:lstStyle>
          <a:p>
            <a:pPr>
              <a:defRPr/>
            </a:pPr>
            <a:fld id="{CE1D3060-D7DE-40FA-9166-85DE9D336D3F}" type="slidenum">
              <a:rPr lang="ja-JP" altLang="en-US"/>
              <a:pPr>
                <a:defRPr/>
              </a:pPr>
              <a:t>‹#›</a:t>
            </a:fld>
            <a:endParaRPr lang="en-US" altLang="ja-JP" dirty="0"/>
          </a:p>
        </p:txBody>
      </p:sp>
    </p:spTree>
    <p:extLst>
      <p:ext uri="{BB962C8B-B14F-4D97-AF65-F5344CB8AC3E}">
        <p14:creationId xmlns:p14="http://schemas.microsoft.com/office/powerpoint/2010/main" val="610742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1pPr>
    <a:lvl2pPr marL="45549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2pPr>
    <a:lvl3pPr marL="912573"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3pPr>
    <a:lvl4pPr marL="1369655"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4pPr>
    <a:lvl5pPr marL="1826734" algn="l" rtl="0" eaLnBrk="0" fontAlgn="base" hangingPunct="0">
      <a:spcBef>
        <a:spcPct val="30000"/>
      </a:spcBef>
      <a:spcAft>
        <a:spcPct val="0"/>
      </a:spcAft>
      <a:defRPr sz="1200" kern="1200">
        <a:solidFill>
          <a:schemeClr val="tx1"/>
        </a:solidFill>
        <a:latin typeface="Arial" charset="0"/>
        <a:ea typeface="Meiryo UI"/>
        <a:cs typeface="Meiryo UI" pitchFamily="50" charset="-128"/>
      </a:defRPr>
    </a:lvl5pPr>
    <a:lvl6pPr marL="2285251" algn="l" defTabSz="457050" rtl="0" eaLnBrk="1" latinLnBrk="0" hangingPunct="1">
      <a:defRPr kumimoji="1" sz="1200" kern="1200">
        <a:solidFill>
          <a:schemeClr val="tx1"/>
        </a:solidFill>
        <a:latin typeface="+mn-lt"/>
        <a:ea typeface="+mn-ea"/>
        <a:cs typeface="+mn-cs"/>
      </a:defRPr>
    </a:lvl6pPr>
    <a:lvl7pPr marL="2742304" algn="l" defTabSz="457050" rtl="0" eaLnBrk="1" latinLnBrk="0" hangingPunct="1">
      <a:defRPr kumimoji="1" sz="1200" kern="1200">
        <a:solidFill>
          <a:schemeClr val="tx1"/>
        </a:solidFill>
        <a:latin typeface="+mn-lt"/>
        <a:ea typeface="+mn-ea"/>
        <a:cs typeface="+mn-cs"/>
      </a:defRPr>
    </a:lvl7pPr>
    <a:lvl8pPr marL="3199351" algn="l" defTabSz="457050" rtl="0" eaLnBrk="1" latinLnBrk="0" hangingPunct="1">
      <a:defRPr kumimoji="1" sz="1200" kern="1200">
        <a:solidFill>
          <a:schemeClr val="tx1"/>
        </a:solidFill>
        <a:latin typeface="+mn-lt"/>
        <a:ea typeface="+mn-ea"/>
        <a:cs typeface="+mn-cs"/>
      </a:defRPr>
    </a:lvl8pPr>
    <a:lvl9pPr marL="3656401" algn="l" defTabSz="45705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a:ln/>
        </p:spPr>
      </p:sp>
      <p:sp>
        <p:nvSpPr>
          <p:cNvPr id="29699"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9700"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eaLnBrk="0" hangingPunct="0">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eaLnBrk="1" hangingPunct="1"/>
            <a:fld id="{CFD2C5DC-79FF-44CC-8171-A8B7AC6726F1}" type="slidenum">
              <a:rPr lang="en-US" altLang="ja-JP">
                <a:solidFill>
                  <a:schemeClr val="tx1"/>
                </a:solidFill>
                <a:latin typeface="Arial" panose="020B0604020202020204" pitchFamily="34" charset="0"/>
                <a:ea typeface="ＭＳ Ｐゴシック" panose="020B0600070205080204" pitchFamily="50" charset="-128"/>
              </a:rPr>
              <a:pPr eaLnBrk="1" hangingPunct="1"/>
              <a:t>2</a:t>
            </a:fld>
            <a:endParaRPr lang="en-US" altLang="ja-JP" dirty="0">
              <a:solidFill>
                <a:schemeClr val="tx1"/>
              </a:solidFill>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47393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5</a:t>
            </a:fld>
            <a:endParaRPr lang="en-US" altLang="ja-JP" dirty="0"/>
          </a:p>
        </p:txBody>
      </p:sp>
    </p:spTree>
    <p:extLst>
      <p:ext uri="{BB962C8B-B14F-4D97-AF65-F5344CB8AC3E}">
        <p14:creationId xmlns:p14="http://schemas.microsoft.com/office/powerpoint/2010/main" val="1487556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pPr>
              <a:defRPr/>
            </a:pPr>
            <a:fld id="{CE1D3060-D7DE-40FA-9166-85DE9D336D3F}" type="slidenum">
              <a:rPr lang="ja-JP" altLang="en-US" smtClean="0"/>
              <a:pPr>
                <a:defRPr/>
              </a:pPr>
              <a:t>12</a:t>
            </a:fld>
            <a:endParaRPr lang="en-US" altLang="ja-JP" dirty="0"/>
          </a:p>
        </p:txBody>
      </p:sp>
    </p:spTree>
    <p:extLst>
      <p:ext uri="{BB962C8B-B14F-4D97-AF65-F5344CB8AC3E}">
        <p14:creationId xmlns:p14="http://schemas.microsoft.com/office/powerpoint/2010/main" val="233021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19C0A29B-41F2-48C8-9ADE-24BEB67ABE3B}" type="slidenum">
              <a:rPr lang="ja-JP" altLang="en-US" smtClean="0">
                <a:ea typeface="Meiryo UI" pitchFamily="50" charset="-128"/>
                <a:cs typeface="Meiryo UI" pitchFamily="50" charset="-128"/>
              </a:rPr>
              <a:pPr/>
              <a:t>35</a:t>
            </a:fld>
            <a:endParaRPr lang="en-US" altLang="ja-JP" smtClean="0">
              <a:ea typeface="Meiryo UI" pitchFamily="50" charset="-128"/>
              <a:cs typeface="Meiryo UI" pitchFamily="50" charset="-128"/>
            </a:endParaRPr>
          </a:p>
        </p:txBody>
      </p:sp>
      <p:sp>
        <p:nvSpPr>
          <p:cNvPr id="101378" name="Slide Image Placeholder 1"/>
          <p:cNvSpPr>
            <a:spLocks noGrp="1" noRot="1" noChangeAspect="1" noTextEdit="1"/>
          </p:cNvSpPr>
          <p:nvPr>
            <p:ph type="sldImg"/>
          </p:nvPr>
        </p:nvSpPr>
        <p:spPr>
          <a:xfrm>
            <a:off x="696913" y="739775"/>
            <a:ext cx="5343525" cy="3700463"/>
          </a:xfrm>
          <a:ln w="12700" cap="rnd"/>
        </p:spPr>
      </p:sp>
      <p:sp>
        <p:nvSpPr>
          <p:cNvPr id="101379" name="Notes Placeholder 2"/>
          <p:cNvSpPr>
            <a:spLocks noGrp="1"/>
          </p:cNvSpPr>
          <p:nvPr>
            <p:ph type="body" idx="1"/>
          </p:nvPr>
        </p:nvSpPr>
        <p:spPr>
          <a:noFill/>
        </p:spPr>
        <p:txBody>
          <a:bodyPr/>
          <a:lstStyle/>
          <a:p>
            <a:pPr eaLnBrk="1" hangingPunct="1"/>
            <a:endParaRPr lang="ja-JP" altLang="en-US" smtClean="0">
              <a:ea typeface="Meiryo UI" pitchFamily="50" charset="-128"/>
            </a:endParaRPr>
          </a:p>
        </p:txBody>
      </p:sp>
      <p:sp>
        <p:nvSpPr>
          <p:cNvPr id="101380" name="Slide Number Placeholder 3"/>
          <p:cNvSpPr txBox="1">
            <a:spLocks noGrp="1"/>
          </p:cNvSpPr>
          <p:nvPr/>
        </p:nvSpPr>
        <p:spPr bwMode="auto">
          <a:xfrm>
            <a:off x="3814763" y="9371013"/>
            <a:ext cx="2919412" cy="493712"/>
          </a:xfrm>
          <a:prstGeom prst="rect">
            <a:avLst/>
          </a:prstGeom>
          <a:noFill/>
          <a:ln w="9525">
            <a:noFill/>
            <a:miter lim="800000"/>
            <a:headEnd/>
            <a:tailEnd/>
          </a:ln>
        </p:spPr>
        <p:txBody>
          <a:bodyPr anchor="b"/>
          <a:lstStyle/>
          <a:p>
            <a:pPr algn="r"/>
            <a:fld id="{2CC99D4C-BCAB-4296-8352-02E72088DA26}" type="slidenum">
              <a:rPr lang="ja-JP" altLang="en-US" sz="1200" b="0">
                <a:solidFill>
                  <a:schemeClr val="tx1"/>
                </a:solidFill>
                <a:latin typeface="Calibri" pitchFamily="34" charset="0"/>
                <a:ea typeface="Meiryo UI" pitchFamily="50" charset="-128"/>
                <a:cs typeface="Meiryo UI" pitchFamily="50" charset="-128"/>
                <a:sym typeface="HelvNeue Light for IBM"/>
              </a:rPr>
              <a:pPr algn="r"/>
              <a:t>35</a:t>
            </a:fld>
            <a:endParaRPr lang="en-US" altLang="ja-JP" sz="1200" b="0">
              <a:solidFill>
                <a:schemeClr val="tx1"/>
              </a:solidFill>
              <a:latin typeface="Calibri" pitchFamily="34" charset="0"/>
              <a:ea typeface="Meiryo UI" pitchFamily="50" charset="-128"/>
              <a:cs typeface="Meiryo UI" pitchFamily="50" charset="-128"/>
              <a:sym typeface="HelvNeue Light for IBM"/>
            </a:endParaRPr>
          </a:p>
        </p:txBody>
      </p:sp>
    </p:spTree>
    <p:extLst>
      <p:ext uri="{BB962C8B-B14F-4D97-AF65-F5344CB8AC3E}">
        <p14:creationId xmlns:p14="http://schemas.microsoft.com/office/powerpoint/2010/main" val="3371089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05000"/>
            <a:ext cx="99060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ibm_sp_lockup_western-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5" y="503239"/>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28482" y="158751"/>
            <a:ext cx="739510"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44"/>
          <p:cNvSpPr txBox="1">
            <a:spLocks noChangeArrowheads="1"/>
          </p:cNvSpPr>
          <p:nvPr userDrawn="1"/>
        </p:nvSpPr>
        <p:spPr bwMode="auto">
          <a:xfrm>
            <a:off x="990600" y="149225"/>
            <a:ext cx="2168658"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buFont typeface="Wingdings" panose="05000000000000000000" pitchFamily="2" charset="2"/>
              <a:buNone/>
              <a:defRPr/>
            </a:pPr>
            <a:r>
              <a:rPr lang="en-US" altLang="ja-JP" sz="2000" b="0" dirty="0" smtClean="0">
                <a:solidFill>
                  <a:srgbClr val="00849E"/>
                </a:solidFill>
                <a:ea typeface="Gulim" panose="020B0600000101010101" pitchFamily="34" charset="-127"/>
                <a:cs typeface="Times New Roman" panose="02020603050405020304" pitchFamily="18" charset="0"/>
              </a:rPr>
              <a:t>IBM </a:t>
            </a:r>
            <a:r>
              <a:rPr lang="en-US" altLang="ja-JP" sz="2400" dirty="0" smtClean="0">
                <a:solidFill>
                  <a:srgbClr val="00849E"/>
                </a:solidFill>
                <a:ea typeface="Gulim" panose="020B0600000101010101" pitchFamily="34" charset="-127"/>
                <a:cs typeface="Times New Roman" panose="02020603050405020304" pitchFamily="18" charset="0"/>
              </a:rPr>
              <a:t>Bluemix</a:t>
            </a:r>
            <a:endParaRPr lang="en-US" altLang="ja-JP" sz="1600" b="0" dirty="0" smtClean="0">
              <a:solidFill>
                <a:srgbClr val="00849E"/>
              </a:solidFill>
              <a:ea typeface="Gulim" panose="020B0600000101010101" pitchFamily="34" charset="-127"/>
              <a:cs typeface="Times New Roman" panose="02020603050405020304" pitchFamily="18" charset="0"/>
            </a:endParaRPr>
          </a:p>
        </p:txBody>
      </p:sp>
      <p:sp>
        <p:nvSpPr>
          <p:cNvPr id="9" name="Text Box 45"/>
          <p:cNvSpPr txBox="1">
            <a:spLocks noChangeArrowheads="1"/>
          </p:cNvSpPr>
          <p:nvPr userDrawn="1"/>
        </p:nvSpPr>
        <p:spPr bwMode="auto">
          <a:xfrm>
            <a:off x="1148822" y="500063"/>
            <a:ext cx="172181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smtClean="0">
                <a:solidFill>
                  <a:srgbClr val="00849E"/>
                </a:solidFill>
                <a:ea typeface="Gulim" panose="020B0600000101010101" pitchFamily="34" charset="-127"/>
                <a:cs typeface="Times New Roman" panose="02020603050405020304" pitchFamily="18" charset="0"/>
              </a:rPr>
              <a:t>www.bluemix.net</a:t>
            </a:r>
          </a:p>
        </p:txBody>
      </p:sp>
      <p:sp>
        <p:nvSpPr>
          <p:cNvPr id="11" name="Text Box 19"/>
          <p:cNvSpPr txBox="1">
            <a:spLocks noChangeArrowheads="1"/>
          </p:cNvSpPr>
          <p:nvPr userDrawn="1"/>
        </p:nvSpPr>
        <p:spPr bwMode="auto">
          <a:xfrm>
            <a:off x="955752" y="1050995"/>
            <a:ext cx="5559920" cy="707886"/>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31750" algn="ctr">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r>
              <a:rPr kumimoji="0" lang="en-US" altLang="ja-JP" sz="4000" dirty="0" smtClean="0">
                <a:solidFill>
                  <a:srgbClr val="00849E"/>
                </a:solidFill>
              </a:rPr>
              <a:t>Technical Enablement</a:t>
            </a:r>
            <a:endParaRPr kumimoji="0" lang="en-US" altLang="ja-JP" sz="1000" b="0" dirty="0" smtClean="0">
              <a:solidFill>
                <a:srgbClr val="00849E"/>
              </a:solidFill>
              <a:latin typeface="Arial" panose="020B0604020202020204" pitchFamily="34" charset="0"/>
            </a:endParaRPr>
          </a:p>
        </p:txBody>
      </p:sp>
      <p:pic>
        <p:nvPicPr>
          <p:cNvPr id="14" name="Picture 29" descr="Bluemix_logo445x44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8621" y="3500439"/>
            <a:ext cx="3042312" cy="277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8050" name="Rectangle 2"/>
          <p:cNvSpPr>
            <a:spLocks noGrp="1" noChangeArrowheads="1"/>
          </p:cNvSpPr>
          <p:nvPr>
            <p:ph type="ctrTitle"/>
          </p:nvPr>
        </p:nvSpPr>
        <p:spPr>
          <a:xfrm>
            <a:off x="662121" y="1758882"/>
            <a:ext cx="8581760" cy="1524000"/>
          </a:xfrm>
        </p:spPr>
        <p:txBody>
          <a:bodyPr anchor="b"/>
          <a:lstStyle>
            <a:lvl1pPr algn="ctr">
              <a:defRPr sz="3200">
                <a:solidFill>
                  <a:srgbClr val="26343F"/>
                </a:solidFill>
              </a:defRPr>
            </a:lvl1pPr>
          </a:lstStyle>
          <a:p>
            <a:pPr lvl="0"/>
            <a:r>
              <a:rPr lang="ja-JP" altLang="en-US" noProof="0" dirty="0" smtClean="0"/>
              <a:t>マスター タイトルの書式設定</a:t>
            </a:r>
            <a:endParaRPr lang="ja-JP" altLang="ja-JP" noProof="0" dirty="0" smtClean="0"/>
          </a:p>
        </p:txBody>
      </p:sp>
      <p:sp>
        <p:nvSpPr>
          <p:cNvPr id="898062" name="Rectangle 14"/>
          <p:cNvSpPr>
            <a:spLocks noGrp="1" noChangeArrowheads="1"/>
          </p:cNvSpPr>
          <p:nvPr>
            <p:ph type="subTitle" sz="quarter" idx="1"/>
          </p:nvPr>
        </p:nvSpPr>
        <p:spPr>
          <a:xfrm>
            <a:off x="4448944" y="4301753"/>
            <a:ext cx="5142607" cy="1968873"/>
          </a:xfrm>
        </p:spPr>
        <p:txBody>
          <a:bodyPr/>
          <a:lstStyle>
            <a:lvl1pPr marL="0" indent="0">
              <a:spcBef>
                <a:spcPct val="50000"/>
              </a:spcBef>
              <a:buFont typeface="Wingdings" panose="05000000000000000000" pitchFamily="2" charset="2"/>
              <a:buNone/>
              <a:defRPr kumimoji="0" sz="2000"/>
            </a:lvl1pPr>
          </a:lstStyle>
          <a:p>
            <a:pPr lvl="0"/>
            <a:r>
              <a:rPr lang="ja-JP" altLang="en-US" noProof="0" smtClean="0"/>
              <a:t>マスター サブタイトルの書式設定</a:t>
            </a:r>
            <a:endParaRPr lang="ja-JP" altLang="ja-JP" noProof="0" dirty="0" smtClean="0"/>
          </a:p>
        </p:txBody>
      </p:sp>
      <p:sp>
        <p:nvSpPr>
          <p:cNvPr id="12" name="Line 4"/>
          <p:cNvSpPr>
            <a:spLocks noChangeShapeType="1"/>
          </p:cNvSpPr>
          <p:nvPr userDrawn="1"/>
        </p:nvSpPr>
        <p:spPr bwMode="auto">
          <a:xfrm>
            <a:off x="128464" y="90872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6479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704528" y="3212976"/>
            <a:ext cx="5328592" cy="647700"/>
          </a:xfrm>
        </p:spPr>
        <p:txBody>
          <a:bodyPr/>
          <a:lstStyle>
            <a:lvl1pPr>
              <a:defRPr sz="2800" b="1"/>
            </a:lvl1pPr>
          </a:lstStyle>
          <a:p>
            <a:r>
              <a:rPr kumimoji="1" lang="ja-JP" altLang="en-US" dirty="0" smtClean="0"/>
              <a:t>マスター タイトルの書式設定</a:t>
            </a:r>
            <a:endParaRPr kumimoji="1" lang="ja-JP" altLang="en-US" dirty="0"/>
          </a:p>
        </p:txBody>
      </p:sp>
      <p:pic>
        <p:nvPicPr>
          <p:cNvPr id="3" name="Picture 4" descr="Bluemix_logo445x44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2725" y="5013326"/>
            <a:ext cx="1511300"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Line 5"/>
          <p:cNvSpPr>
            <a:spLocks noChangeShapeType="1"/>
          </p:cNvSpPr>
          <p:nvPr userDrawn="1"/>
        </p:nvSpPr>
        <p:spPr bwMode="auto">
          <a:xfrm>
            <a:off x="704850" y="3789363"/>
            <a:ext cx="7056438" cy="0"/>
          </a:xfrm>
          <a:prstGeom prst="line">
            <a:avLst/>
          </a:prstGeom>
          <a:noFill/>
          <a:ln w="31750">
            <a:solidFill>
              <a:srgbClr val="00B299"/>
            </a:solidFill>
            <a:round/>
            <a:headEnd/>
            <a:tailEnd/>
          </a:ln>
          <a:effectLst>
            <a:outerShdw dist="107763" dir="2700000" algn="ctr" rotWithShape="0">
              <a:srgbClr val="3B4B54">
                <a:alpha val="50000"/>
              </a:srgbClr>
            </a:outerShdw>
          </a:effectLst>
          <a:extLst>
            <a:ext uri="{909E8E84-426E-40dd-AFC4-6F175D3DCCD1}">
              <a14:hiddenFill xmlns="" xmlns:a14="http://schemas.microsoft.com/office/drawing/2010/main">
                <a:noFill/>
              </a14:hiddenFill>
            </a:ext>
          </a:extLst>
        </p:spPr>
        <p:txBody>
          <a:bodyPr wrap="none" anchor="ctr"/>
          <a:lstStyle/>
          <a:p>
            <a:endParaRPr lang="ja-JP" altLang="en-US"/>
          </a:p>
        </p:txBody>
      </p:sp>
    </p:spTree>
    <p:extLst>
      <p:ext uri="{BB962C8B-B14F-4D97-AF65-F5344CB8AC3E}">
        <p14:creationId xmlns:p14="http://schemas.microsoft.com/office/powerpoint/2010/main" val="3160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Tree>
    <p:extLst>
      <p:ext uri="{BB962C8B-B14F-4D97-AF65-F5344CB8AC3E}">
        <p14:creationId xmlns:p14="http://schemas.microsoft.com/office/powerpoint/2010/main" val="7217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9954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26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3263" y="620713"/>
            <a:ext cx="9634273"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43263" y="1341439"/>
            <a:ext cx="9634273" cy="518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p:txBody>
      </p:sp>
      <p:sp>
        <p:nvSpPr>
          <p:cNvPr id="1028" name="Line 4"/>
          <p:cNvSpPr>
            <a:spLocks noChangeShapeType="1"/>
          </p:cNvSpPr>
          <p:nvPr/>
        </p:nvSpPr>
        <p:spPr bwMode="auto">
          <a:xfrm>
            <a:off x="128464" y="548680"/>
            <a:ext cx="96490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kumimoji="1" lang="ja-JP" altLang="en-US" sz="1800" b="0" smtClean="0">
              <a:solidFill>
                <a:srgbClr val="26343F"/>
              </a:solidFill>
              <a:latin typeface="Helvetica" panose="020B0604020202020204" pitchFamily="34" charset="0"/>
            </a:endParaRPr>
          </a:p>
        </p:txBody>
      </p:sp>
      <p:sp>
        <p:nvSpPr>
          <p:cNvPr id="15" name="Rectangle 6"/>
          <p:cNvSpPr>
            <a:spLocks noChangeArrowheads="1"/>
          </p:cNvSpPr>
          <p:nvPr/>
        </p:nvSpPr>
        <p:spPr bwMode="black">
          <a:xfrm>
            <a:off x="6409664" y="6656389"/>
            <a:ext cx="3308879" cy="231475"/>
          </a:xfrm>
          <a:prstGeom prst="rect">
            <a:avLst/>
          </a:prstGeom>
          <a:noFill/>
          <a:ln w="9525">
            <a:noFill/>
            <a:miter lim="800000"/>
            <a:headEnd/>
            <a:tailEnd/>
          </a:ln>
          <a:effectLst/>
        </p:spPr>
        <p:txBody>
          <a:bodyPr lIns="92075" tIns="46038" rIns="92075" bIns="46038">
            <a:spAutoFit/>
          </a:bodyPr>
          <a:lstStyle>
            <a:lvl1pPr algn="l">
              <a:spcBef>
                <a:spcPct val="0"/>
              </a:spcBef>
              <a:defRPr kumimoji="1">
                <a:solidFill>
                  <a:schemeClr val="tx1"/>
                </a:solidFill>
                <a:latin typeface="Arial" panose="020B0604020202020204" pitchFamily="34" charset="0"/>
                <a:ea typeface="ＭＳ Ｐゴシック" panose="020B0600070205080204" pitchFamily="50" charset="-128"/>
              </a:defRPr>
            </a:lvl1pPr>
            <a:lvl2pPr marL="742950" indent="-285750" algn="l">
              <a:spcBef>
                <a:spcPct val="0"/>
              </a:spcBef>
              <a:defRPr kumimoji="1">
                <a:solidFill>
                  <a:schemeClr val="tx1"/>
                </a:solidFill>
                <a:latin typeface="Arial" panose="020B0604020202020204" pitchFamily="34" charset="0"/>
                <a:ea typeface="ＭＳ Ｐゴシック" panose="020B0600070205080204" pitchFamily="50" charset="-128"/>
              </a:defRPr>
            </a:lvl2pPr>
            <a:lvl3pPr marL="1143000" indent="-228600" algn="l">
              <a:spcBef>
                <a:spcPct val="0"/>
              </a:spcBef>
              <a:defRPr kumimoji="1">
                <a:solidFill>
                  <a:schemeClr val="tx1"/>
                </a:solidFill>
                <a:latin typeface="Arial" panose="020B0604020202020204" pitchFamily="34" charset="0"/>
                <a:ea typeface="ＭＳ Ｐゴシック" panose="020B0600070205080204" pitchFamily="50" charset="-128"/>
              </a:defRPr>
            </a:lvl3pPr>
            <a:lvl4pPr marL="1600200" indent="-228600" algn="l">
              <a:spcBef>
                <a:spcPct val="0"/>
              </a:spcBef>
              <a:defRPr kumimoji="1">
                <a:solidFill>
                  <a:schemeClr val="tx1"/>
                </a:solidFill>
                <a:latin typeface="Arial" panose="020B0604020202020204" pitchFamily="34" charset="0"/>
                <a:ea typeface="ＭＳ Ｐゴシック" panose="020B0600070205080204" pitchFamily="50" charset="-128"/>
              </a:defRPr>
            </a:lvl4pPr>
            <a:lvl5pPr marL="2057400" indent="-228600" algn="l">
              <a:spcBef>
                <a:spcPct val="0"/>
              </a:spcBef>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r">
              <a:defRPr/>
            </a:pPr>
            <a:r>
              <a:rPr kumimoji="0" lang="en-US" altLang="ja-JP" sz="900" b="0" dirty="0" smtClean="0">
                <a:solidFill>
                  <a:srgbClr val="000000"/>
                </a:solidFill>
                <a:latin typeface="+mn-lt"/>
              </a:rPr>
              <a:t>© 2016 IBM Corporation</a:t>
            </a:r>
          </a:p>
        </p:txBody>
      </p:sp>
      <p:sp>
        <p:nvSpPr>
          <p:cNvPr id="1030" name="Rectangle 6"/>
          <p:cNvSpPr>
            <a:spLocks noChangeArrowheads="1"/>
          </p:cNvSpPr>
          <p:nvPr/>
        </p:nvSpPr>
        <p:spPr bwMode="auto">
          <a:xfrm>
            <a:off x="37835" y="6524625"/>
            <a:ext cx="598488"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spcBef>
                <a:spcPct val="0"/>
              </a:spcBef>
              <a:buSzTx/>
              <a:buFontTx/>
              <a:buNone/>
              <a:defRPr/>
            </a:pPr>
            <a:fld id="{949CB54A-3C3F-4593-9FDD-ED8BE69A1525}" type="slidenum">
              <a:rPr kumimoji="0" lang="en-US" altLang="ja-JP" sz="1000" b="0" smtClean="0">
                <a:solidFill>
                  <a:srgbClr val="000000"/>
                </a:solidFill>
                <a:latin typeface="+mn-lt"/>
                <a:ea typeface="ＭＳ Ｐゴシック" panose="020B0600070205080204" pitchFamily="50" charset="-128"/>
              </a:rPr>
              <a:pPr algn="l">
                <a:spcBef>
                  <a:spcPct val="0"/>
                </a:spcBef>
                <a:buSzTx/>
                <a:buFontTx/>
                <a:buNone/>
                <a:defRPr/>
              </a:pPr>
              <a:t>‹#›</a:t>
            </a:fld>
            <a:endParaRPr kumimoji="0" lang="en-US" altLang="ja-JP" sz="1000" b="0" smtClean="0">
              <a:solidFill>
                <a:srgbClr val="000000"/>
              </a:solidFill>
              <a:latin typeface="+mn-lt"/>
              <a:ea typeface="ＭＳ Ｐゴシック" panose="020B0600070205080204" pitchFamily="50" charset="-128"/>
            </a:endParaRPr>
          </a:p>
        </p:txBody>
      </p:sp>
      <p:pic>
        <p:nvPicPr>
          <p:cNvPr id="1031"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013" y="44451"/>
            <a:ext cx="514218" cy="46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7" descr="ibm_sp_lockup_western-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2206" y="73026"/>
            <a:ext cx="1148821" cy="403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3" name="Rectangle 81"/>
          <p:cNvSpPr>
            <a:spLocks noChangeArrowheads="1"/>
          </p:cNvSpPr>
          <p:nvPr/>
        </p:nvSpPr>
        <p:spPr bwMode="auto">
          <a:xfrm>
            <a:off x="1520296" y="5157789"/>
            <a:ext cx="858177" cy="719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defRPr/>
            </a:pPr>
            <a:endParaRPr lang="ja-JP" altLang="en-US" sz="1800" b="0" smtClean="0"/>
          </a:p>
        </p:txBody>
      </p:sp>
      <p:sp>
        <p:nvSpPr>
          <p:cNvPr id="1034" name="Text Box 82"/>
          <p:cNvSpPr txBox="1">
            <a:spLocks noChangeArrowheads="1"/>
          </p:cNvSpPr>
          <p:nvPr/>
        </p:nvSpPr>
        <p:spPr bwMode="auto">
          <a:xfrm>
            <a:off x="741231" y="38101"/>
            <a:ext cx="1616604"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600" b="0" dirty="0" smtClean="0">
                <a:solidFill>
                  <a:srgbClr val="00849E"/>
                </a:solidFill>
                <a:ea typeface="Gulim" panose="020B0600000101010101" pitchFamily="34" charset="-127"/>
                <a:cs typeface="Times New Roman" panose="02020603050405020304" pitchFamily="18" charset="0"/>
              </a:rPr>
              <a:t>IBM </a:t>
            </a:r>
            <a:r>
              <a:rPr lang="en-US" altLang="ja-JP" sz="1800" dirty="0" smtClean="0">
                <a:solidFill>
                  <a:srgbClr val="00849E"/>
                </a:solidFill>
                <a:ea typeface="Gulim" panose="020B0600000101010101" pitchFamily="34" charset="-127"/>
                <a:cs typeface="Times New Roman" panose="02020603050405020304" pitchFamily="18" charset="0"/>
              </a:rPr>
              <a:t>Bluemix</a:t>
            </a:r>
            <a:endParaRPr lang="en-US" altLang="ja-JP" sz="1200" b="0" dirty="0" smtClean="0">
              <a:solidFill>
                <a:srgbClr val="00849E"/>
              </a:solidFill>
              <a:ea typeface="Gulim" panose="020B0600000101010101" pitchFamily="34" charset="-127"/>
              <a:cs typeface="Times New Roman" panose="02020603050405020304" pitchFamily="18" charset="0"/>
            </a:endParaRPr>
          </a:p>
        </p:txBody>
      </p:sp>
      <p:sp>
        <p:nvSpPr>
          <p:cNvPr id="1035" name="Text Box 83"/>
          <p:cNvSpPr txBox="1">
            <a:spLocks noChangeArrowheads="1"/>
          </p:cNvSpPr>
          <p:nvPr/>
        </p:nvSpPr>
        <p:spPr bwMode="auto">
          <a:xfrm>
            <a:off x="818622" y="265114"/>
            <a:ext cx="1335174"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0" algn="ctr">
                <a:solidFill>
                  <a:srgbClr val="3B4B54"/>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1pPr>
            <a:lvl2pPr marL="742950" indent="-28575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2pPr>
            <a:lvl3pPr marL="11430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3pPr>
            <a:lvl4pPr marL="16002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4pPr>
            <a:lvl5pPr marL="2057400" indent="-228600" algn="ctr">
              <a:spcBef>
                <a:spcPct val="20000"/>
              </a:spcBef>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5pPr>
            <a:lvl6pPr marL="25146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6pPr>
            <a:lvl7pPr marL="29718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7pPr>
            <a:lvl8pPr marL="34290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8pPr>
            <a:lvl9pPr marL="3886200" indent="-228600" algn="ctr" eaLnBrk="0" fontAlgn="base" hangingPunct="0">
              <a:spcBef>
                <a:spcPct val="20000"/>
              </a:spcBef>
              <a:spcAft>
                <a:spcPct val="0"/>
              </a:spcAft>
              <a:buSzPct val="100000"/>
              <a:buFont typeface="Wingdings" panose="05000000000000000000" pitchFamily="2" charset="2"/>
              <a:buChar char="•"/>
              <a:defRPr kumimoji="1">
                <a:solidFill>
                  <a:srgbClr val="26343F"/>
                </a:solidFill>
                <a:latin typeface="Helvetica" panose="020B0604020202020204" pitchFamily="34" charset="0"/>
                <a:ea typeface="メイリオ" panose="020B0604030504040204" pitchFamily="50" charset="-128"/>
                <a:cs typeface="メイリオ" panose="020B0604030504040204" pitchFamily="50" charset="-128"/>
              </a:defRPr>
            </a:lvl9pPr>
          </a:lstStyle>
          <a:p>
            <a:pPr algn="l">
              <a:buFont typeface="Wingdings" panose="05000000000000000000" pitchFamily="2" charset="2"/>
              <a:buNone/>
              <a:defRPr/>
            </a:pPr>
            <a:r>
              <a:rPr lang="en-US" altLang="ja-JP" sz="1200" b="0" smtClean="0">
                <a:solidFill>
                  <a:srgbClr val="00849E"/>
                </a:solidFill>
                <a:ea typeface="Gulim" panose="020B0600000101010101" pitchFamily="34" charset="-127"/>
                <a:cs typeface="Times New Roman" panose="02020603050405020304" pitchFamily="18" charset="0"/>
              </a:rPr>
              <a:t>www.bluemix.net</a:t>
            </a:r>
          </a:p>
        </p:txBody>
      </p:sp>
    </p:spTree>
    <p:extLst>
      <p:ext uri="{BB962C8B-B14F-4D97-AF65-F5344CB8AC3E}">
        <p14:creationId xmlns:p14="http://schemas.microsoft.com/office/powerpoint/2010/main" val="4205682586"/>
      </p:ext>
    </p:extLst>
  </p:cSld>
  <p:clrMap bg1="lt1" tx1="dk1" bg2="lt2" tx2="dk2" accent1="accent1" accent2="accent2" accent3="accent3" accent4="accent4" accent5="accent5" accent6="accent6" hlink="hlink" folHlink="folHlink"/>
  <p:sldLayoutIdLst>
    <p:sldLayoutId id="2147483728" r:id="rId1"/>
    <p:sldLayoutId id="2147483739" r:id="rId2"/>
    <p:sldLayoutId id="2147483729" r:id="rId3"/>
    <p:sldLayoutId id="2147483733" r:id="rId4"/>
    <p:sldLayoutId id="2147483734" r:id="rId5"/>
  </p:sldLayoutIdLst>
  <p:txStyles>
    <p:titleStyle>
      <a:lvl1pPr algn="l" rtl="0" eaLnBrk="1" fontAlgn="base" hangingPunct="1">
        <a:spcBef>
          <a:spcPct val="0"/>
        </a:spcBef>
        <a:spcAft>
          <a:spcPct val="0"/>
        </a:spcAft>
        <a:defRPr kumimoji="1" sz="3200" kern="1200">
          <a:solidFill>
            <a:srgbClr val="3B4B54"/>
          </a:solidFill>
          <a:latin typeface="+mj-lt"/>
          <a:ea typeface="+mj-ea"/>
          <a:cs typeface="+mj-cs"/>
        </a:defRPr>
      </a:lvl1pPr>
      <a:lvl2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2pPr>
      <a:lvl3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3pPr>
      <a:lvl4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4pPr>
      <a:lvl5pPr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5pPr>
      <a:lvl6pPr marL="4572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6pPr>
      <a:lvl7pPr marL="9144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7pPr>
      <a:lvl8pPr marL="13716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8pPr>
      <a:lvl9pPr marL="1828800" algn="l" rtl="0" eaLnBrk="1" fontAlgn="base" hangingPunct="1">
        <a:spcBef>
          <a:spcPct val="0"/>
        </a:spcBef>
        <a:spcAft>
          <a:spcPct val="0"/>
        </a:spcAft>
        <a:defRPr kumimoji="1" sz="3200">
          <a:solidFill>
            <a:srgbClr val="3B4B54"/>
          </a:solidFill>
          <a:latin typeface="メイリオ" panose="020B0604030504040204" pitchFamily="50" charset="-128"/>
          <a:ea typeface="メイリオ" panose="020B0604030504040204" pitchFamily="50" charset="-128"/>
          <a:cs typeface="メイリオ" panose="020B0604030504040204" pitchFamily="50" charset="-128"/>
        </a:defRPr>
      </a:lvl9pPr>
    </p:titleStyle>
    <p:bodyStyle>
      <a:lvl1pPr marL="265113" indent="-265113" algn="l" rtl="0" eaLnBrk="1" fontAlgn="base" hangingPunct="1">
        <a:spcBef>
          <a:spcPct val="20000"/>
        </a:spcBef>
        <a:spcAft>
          <a:spcPct val="0"/>
        </a:spcAft>
        <a:buClr>
          <a:srgbClr val="00849E"/>
        </a:buClr>
        <a:buFont typeface="Wingdings" panose="05000000000000000000" pitchFamily="2" charset="2"/>
        <a:buChar char="q"/>
        <a:defRPr kumimoji="1" sz="2800" kern="1200">
          <a:solidFill>
            <a:srgbClr val="3B4B54"/>
          </a:solidFill>
          <a:latin typeface="+mn-lt"/>
          <a:ea typeface="+mn-ea"/>
          <a:cs typeface="+mn-cs"/>
        </a:defRPr>
      </a:lvl1pPr>
      <a:lvl2pPr marL="715963" indent="-271463" algn="l" rtl="0" eaLnBrk="1" fontAlgn="base" hangingPunct="1">
        <a:spcBef>
          <a:spcPct val="20000"/>
        </a:spcBef>
        <a:spcAft>
          <a:spcPct val="0"/>
        </a:spcAft>
        <a:buClr>
          <a:srgbClr val="00849E"/>
        </a:buClr>
        <a:buFont typeface="Wingdings" panose="05000000000000000000" pitchFamily="2" charset="2"/>
        <a:buChar char="¦"/>
        <a:defRPr kumimoji="1" sz="2400" kern="1200">
          <a:solidFill>
            <a:srgbClr val="3B4B54"/>
          </a:solidFill>
          <a:latin typeface="+mn-lt"/>
          <a:ea typeface="+mn-ea"/>
          <a:cs typeface="+mn-cs"/>
        </a:defRPr>
      </a:lvl2pPr>
      <a:lvl3pPr marL="1065213" indent="-169863" algn="l" rtl="0" eaLnBrk="1" fontAlgn="base" hangingPunct="1">
        <a:spcBef>
          <a:spcPct val="20000"/>
        </a:spcBef>
        <a:spcAft>
          <a:spcPct val="0"/>
        </a:spcAft>
        <a:buClr>
          <a:srgbClr val="00849E"/>
        </a:buClr>
        <a:buFont typeface="Wingdings" panose="05000000000000000000" pitchFamily="2" charset="2"/>
        <a:buChar char="n"/>
        <a:defRPr kumimoji="1" sz="2000" kern="1200">
          <a:solidFill>
            <a:srgbClr val="3B4B54"/>
          </a:solidFill>
          <a:latin typeface="+mn-lt"/>
          <a:ea typeface="+mn-ea"/>
          <a:cs typeface="+mn-cs"/>
        </a:defRPr>
      </a:lvl3pPr>
      <a:lvl4pPr marL="1428750" indent="-184150" algn="l" rtl="0" eaLnBrk="1" fontAlgn="base" hangingPunct="1">
        <a:spcBef>
          <a:spcPct val="20000"/>
        </a:spcBef>
        <a:spcAft>
          <a:spcPct val="0"/>
        </a:spcAft>
        <a:buClr>
          <a:srgbClr val="00849E"/>
        </a:buClr>
        <a:buFont typeface="Wingdings" panose="05000000000000000000" pitchFamily="2" charset="2"/>
        <a:buChar char="l"/>
        <a:defRPr kumimoji="1" kern="1200">
          <a:solidFill>
            <a:srgbClr val="3B4B54"/>
          </a:solidFill>
          <a:latin typeface="+mn-lt"/>
          <a:ea typeface="+mn-ea"/>
          <a:cs typeface="+mn-cs"/>
        </a:defRPr>
      </a:lvl4pPr>
      <a:lvl5pPr marL="1792288" indent="-184150" algn="l" rtl="0" eaLnBrk="1" fontAlgn="base" hangingPunct="1">
        <a:spcBef>
          <a:spcPct val="20000"/>
        </a:spcBef>
        <a:spcAft>
          <a:spcPct val="0"/>
        </a:spcAft>
        <a:buClr>
          <a:schemeClr val="bg2"/>
        </a:buClr>
        <a:buFont typeface="Wingdings" panose="05000000000000000000" pitchFamily="2" charset="2"/>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ja-JP" dirty="0" smtClean="0"/>
              <a:t>IBM </a:t>
            </a:r>
            <a:r>
              <a:rPr lang="en-US" altLang="ja-JP" dirty="0"/>
              <a:t>Bluemix DevOps Services </a:t>
            </a:r>
            <a:r>
              <a:rPr lang="ja-JP" altLang="en-US" dirty="0" smtClean="0"/>
              <a:t>の</a:t>
            </a:r>
            <a:r>
              <a:rPr lang="en-US" altLang="ja-JP" dirty="0"/>
              <a:t> </a:t>
            </a:r>
            <a:r>
              <a:rPr lang="en-US" altLang="ja-JP" dirty="0" smtClean="0"/>
              <a:t>Java</a:t>
            </a:r>
            <a:br>
              <a:rPr lang="en-US" altLang="ja-JP" dirty="0" smtClean="0"/>
            </a:br>
            <a:r>
              <a:rPr lang="ja-JP" altLang="en-US" dirty="0" smtClean="0"/>
              <a:t>プ</a:t>
            </a:r>
            <a:r>
              <a:rPr lang="ja-JP" altLang="en-US" dirty="0"/>
              <a:t>ロジェクトを </a:t>
            </a:r>
            <a:r>
              <a:rPr lang="en-US" altLang="ja-JP" dirty="0"/>
              <a:t>Eclipse </a:t>
            </a:r>
            <a:r>
              <a:rPr lang="ja-JP" altLang="en-US" dirty="0"/>
              <a:t>にインポートす</a:t>
            </a:r>
            <a:r>
              <a:rPr lang="ja-JP" altLang="en-US" dirty="0" smtClean="0"/>
              <a:t>る</a:t>
            </a:r>
            <a:r>
              <a:rPr lang="en-US" altLang="ja-JP" dirty="0" smtClean="0"/>
              <a:t/>
            </a:r>
            <a:br>
              <a:rPr lang="en-US" altLang="ja-JP" dirty="0" smtClean="0"/>
            </a:br>
            <a:r>
              <a:rPr lang="ja-JP" altLang="en-US" sz="2400" dirty="0" smtClean="0"/>
              <a:t>～ </a:t>
            </a:r>
            <a:r>
              <a:rPr lang="en-US" altLang="ja-JP" sz="2400" dirty="0" smtClean="0"/>
              <a:t>Eclipse + WAS </a:t>
            </a:r>
            <a:r>
              <a:rPr lang="en-US" altLang="ja-JP" sz="2400" smtClean="0"/>
              <a:t>Liberty Profile </a:t>
            </a:r>
            <a:r>
              <a:rPr lang="ja-JP" altLang="en-US" sz="2400" dirty="0" smtClean="0"/>
              <a:t>編 ～</a:t>
            </a:r>
            <a:endParaRPr kumimoji="1" lang="ja-JP" altLang="en-US" sz="2400" dirty="0"/>
          </a:p>
        </p:txBody>
      </p:sp>
      <p:sp>
        <p:nvSpPr>
          <p:cNvPr id="5" name="Subtitle 4"/>
          <p:cNvSpPr>
            <a:spLocks noGrp="1"/>
          </p:cNvSpPr>
          <p:nvPr>
            <p:ph type="subTitle" sz="quarter" idx="1"/>
          </p:nvPr>
        </p:nvSpPr>
        <p:spPr/>
        <p:txBody>
          <a:bodyPr/>
          <a:lstStyle/>
          <a:p>
            <a:r>
              <a:rPr kumimoji="1" lang="en-US" altLang="ja-JP" dirty="0" smtClean="0"/>
              <a:t>2016</a:t>
            </a:r>
            <a:r>
              <a:rPr kumimoji="1" lang="ja-JP" altLang="en-US" dirty="0" smtClean="0"/>
              <a:t>年</a:t>
            </a:r>
            <a:r>
              <a:rPr kumimoji="1" lang="en-US" altLang="ja-JP" dirty="0" smtClean="0"/>
              <a:t>6</a:t>
            </a:r>
            <a:r>
              <a:rPr kumimoji="1" lang="ja-JP" altLang="en-US" dirty="0" smtClean="0"/>
              <a:t>月</a:t>
            </a:r>
            <a:r>
              <a:rPr kumimoji="1" lang="en-US" altLang="ja-JP" dirty="0" smtClean="0"/>
              <a:t>30</a:t>
            </a:r>
            <a:r>
              <a:rPr kumimoji="1" lang="ja-JP" altLang="en-US" dirty="0" smtClean="0"/>
              <a:t>日</a:t>
            </a:r>
            <a:endParaRPr kumimoji="1" lang="en-US" altLang="ja-JP" dirty="0"/>
          </a:p>
          <a:p>
            <a:pPr indent="-271463"/>
            <a:r>
              <a:rPr kumimoji="1" lang="ja-JP" altLang="en-US" dirty="0" smtClean="0"/>
              <a:t>日</a:t>
            </a:r>
            <a:r>
              <a:rPr kumimoji="1" lang="ja-JP" altLang="en-US" dirty="0"/>
              <a:t>本アイ・ビー・エム 株式会</a:t>
            </a:r>
            <a:r>
              <a:rPr kumimoji="1" lang="ja-JP" altLang="en-US" dirty="0" smtClean="0"/>
              <a:t>社</a:t>
            </a:r>
            <a:endParaRPr kumimoji="1" lang="en-US" altLang="ja-JP" dirty="0" smtClean="0"/>
          </a:p>
          <a:p>
            <a:pPr marL="180975" lvl="1" indent="0">
              <a:buNone/>
            </a:pPr>
            <a:r>
              <a:rPr kumimoji="1" lang="ja-JP" altLang="en-US" sz="2000" dirty="0" smtClean="0"/>
              <a:t>クラウド・ソフトウェア事業部</a:t>
            </a:r>
            <a:r>
              <a:rPr kumimoji="1" lang="en-US" altLang="ja-JP" sz="2000" dirty="0" smtClean="0"/>
              <a:t/>
            </a:r>
            <a:br>
              <a:rPr kumimoji="1" lang="en-US" altLang="ja-JP" sz="2000" dirty="0" smtClean="0"/>
            </a:br>
            <a:r>
              <a:rPr kumimoji="1" lang="en-US" altLang="ja-JP" sz="2000" dirty="0" smtClean="0"/>
              <a:t>Bluemix</a:t>
            </a:r>
            <a:r>
              <a:rPr kumimoji="1" lang="ja-JP" altLang="en-US" sz="2000" dirty="0" smtClean="0"/>
              <a:t> </a:t>
            </a:r>
            <a:r>
              <a:rPr kumimoji="1" lang="en-US" altLang="ja-JP" sz="2000" dirty="0" smtClean="0"/>
              <a:t>&amp;</a:t>
            </a:r>
            <a:r>
              <a:rPr kumimoji="1" lang="ja-JP" altLang="en-US" sz="2000" dirty="0" smtClean="0"/>
              <a:t> </a:t>
            </a:r>
            <a:r>
              <a:rPr kumimoji="1" lang="en-US" altLang="ja-JP" sz="2000" dirty="0" smtClean="0"/>
              <a:t>XaaS</a:t>
            </a:r>
            <a:r>
              <a:rPr kumimoji="1" lang="ja-JP" altLang="en-US" sz="2000" dirty="0" smtClean="0"/>
              <a:t> テクニカル・セールス</a:t>
            </a:r>
          </a:p>
          <a:p>
            <a:pPr marL="180975"/>
            <a:r>
              <a:rPr kumimoji="1" lang="ja-JP" altLang="en-US" dirty="0" smtClean="0"/>
              <a:t>鈴木　一平</a:t>
            </a:r>
            <a:endParaRPr kumimoji="1" lang="en-US" altLang="ja-JP" dirty="0" smtClean="0"/>
          </a:p>
          <a:p>
            <a:endParaRPr kumimoji="1" lang="ja-JP" altLang="en-US" dirty="0"/>
          </a:p>
        </p:txBody>
      </p:sp>
    </p:spTree>
    <p:extLst>
      <p:ext uri="{BB962C8B-B14F-4D97-AF65-F5344CB8AC3E}">
        <p14:creationId xmlns:p14="http://schemas.microsoft.com/office/powerpoint/2010/main" val="665548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8829766" cy="647700"/>
          </a:xfrm>
        </p:spPr>
        <p:txBody>
          <a:bodyPr/>
          <a:lstStyle/>
          <a:p>
            <a:r>
              <a:rPr kumimoji="1" lang="en-US" altLang="ja-JP" sz="2000" dirty="0" smtClean="0"/>
              <a:t>3. </a:t>
            </a:r>
            <a:r>
              <a:rPr lang="en-US" altLang="ja-JP" sz="2000" dirty="0" smtClean="0"/>
              <a:t>WAS Liberty Profile </a:t>
            </a:r>
            <a:r>
              <a:rPr lang="ja-JP" altLang="en-US" sz="2000" dirty="0" smtClean="0"/>
              <a:t>のイ</a:t>
            </a:r>
            <a:r>
              <a:rPr lang="ja-JP" altLang="en-US" sz="2000" dirty="0"/>
              <a:t>ンストー</a:t>
            </a:r>
            <a:r>
              <a:rPr lang="ja-JP" altLang="en-US" sz="2000" dirty="0" smtClean="0"/>
              <a:t>ル</a:t>
            </a:r>
            <a:endParaRPr kumimoji="1" lang="ja-JP" altLang="en-US" sz="2000" dirty="0"/>
          </a:p>
        </p:txBody>
      </p:sp>
    </p:spTree>
    <p:extLst>
      <p:ext uri="{BB962C8B-B14F-4D97-AF65-F5344CB8AC3E}">
        <p14:creationId xmlns:p14="http://schemas.microsoft.com/office/powerpoint/2010/main" val="125449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WAS Liberty Profile Tools </a:t>
            </a:r>
            <a:r>
              <a:rPr kumimoji="1" lang="ja-JP" altLang="en-US" dirty="0" smtClean="0"/>
              <a:t>を作成する。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1919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5191248" y="1609198"/>
            <a:ext cx="4586288" cy="2881313"/>
          </a:xfrm>
          <a:prstGeom prst="rect">
            <a:avLst/>
          </a:prstGeom>
        </p:spPr>
      </p:pic>
      <p:pic>
        <p:nvPicPr>
          <p:cNvPr id="21" name="Picture 20"/>
          <p:cNvPicPr>
            <a:picLocks noChangeAspect="1"/>
          </p:cNvPicPr>
          <p:nvPr/>
        </p:nvPicPr>
        <p:blipFill>
          <a:blip r:embed="rId4"/>
          <a:stretch>
            <a:fillRect/>
          </a:stretch>
        </p:blipFill>
        <p:spPr>
          <a:xfrm>
            <a:off x="143263" y="1609199"/>
            <a:ext cx="4586288" cy="2881313"/>
          </a:xfrm>
          <a:prstGeom prst="rect">
            <a:avLst/>
          </a:prstGeom>
        </p:spPr>
      </p:pic>
      <p:sp>
        <p:nvSpPr>
          <p:cNvPr id="2" name="Title 1"/>
          <p:cNvSpPr>
            <a:spLocks noGrp="1"/>
          </p:cNvSpPr>
          <p:nvPr>
            <p:ph type="title"/>
          </p:nvPr>
        </p:nvSpPr>
        <p:spPr/>
        <p:txBody>
          <a:bodyPr/>
          <a:lstStyle/>
          <a:p>
            <a:r>
              <a:rPr lang="en-US" altLang="ja-JP" dirty="0"/>
              <a:t>WAS Liberty Profile Tools </a:t>
            </a:r>
            <a:r>
              <a:rPr lang="ja-JP" altLang="en-US" dirty="0"/>
              <a:t>を作成する。</a:t>
            </a:r>
            <a:r>
              <a:rPr lang="en-US" altLang="ja-JP" dirty="0" smtClean="0"/>
              <a:t>(2)</a:t>
            </a:r>
            <a:endParaRPr kumimoji="1" lang="ja-JP" altLang="en-US" dirty="0"/>
          </a:p>
        </p:txBody>
      </p:sp>
      <p:pic>
        <p:nvPicPr>
          <p:cNvPr id="7" name="Picture 6"/>
          <p:cNvPicPr>
            <a:picLocks noChangeAspect="1"/>
          </p:cNvPicPr>
          <p:nvPr/>
        </p:nvPicPr>
        <p:blipFill>
          <a:blip r:embed="rId5"/>
          <a:stretch>
            <a:fillRect/>
          </a:stretch>
        </p:blipFill>
        <p:spPr>
          <a:xfrm>
            <a:off x="5334123" y="4831298"/>
            <a:ext cx="4443413" cy="790575"/>
          </a:xfrm>
          <a:prstGeom prst="rect">
            <a:avLst/>
          </a:prstGeom>
        </p:spPr>
      </p:pic>
      <p:sp>
        <p:nvSpPr>
          <p:cNvPr id="8" name="Rectangle 7"/>
          <p:cNvSpPr/>
          <p:nvPr/>
        </p:nvSpPr>
        <p:spPr bwMode="auto">
          <a:xfrm>
            <a:off x="387732" y="2722418"/>
            <a:ext cx="1596932" cy="1450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2072607"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5286506" y="3650691"/>
            <a:ext cx="1429379" cy="153748"/>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973062" y="4207691"/>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7977024" y="5353565"/>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6" name="Rectangular Callout 15"/>
          <p:cNvSpPr/>
          <p:nvPr/>
        </p:nvSpPr>
        <p:spPr bwMode="auto">
          <a:xfrm>
            <a:off x="7386875" y="5795812"/>
            <a:ext cx="2269475" cy="348328"/>
          </a:xfrm>
          <a:prstGeom prst="wedgeRectCallout">
            <a:avLst>
              <a:gd name="adj1" fmla="val -8911"/>
              <a:gd name="adj2" fmla="val -8866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mn-ea"/>
                <a:ea typeface="+mn-ea"/>
              </a:rPr>
              <a:t>「</a:t>
            </a:r>
            <a:r>
              <a:rPr kumimoji="1" lang="en-US" altLang="ja-JP" sz="1200" b="0" dirty="0" smtClean="0">
                <a:solidFill>
                  <a:srgbClr val="26343F"/>
                </a:solidFill>
                <a:latin typeface="+mn-ea"/>
                <a:ea typeface="+mn-ea"/>
              </a:rPr>
              <a:t>Yes</a:t>
            </a:r>
            <a:r>
              <a:rPr kumimoji="1" lang="ja-JP" altLang="en-US" sz="1200" b="0" dirty="0" smtClean="0">
                <a:solidFill>
                  <a:srgbClr val="26343F"/>
                </a:solidFill>
                <a:latin typeface="+mn-ea"/>
                <a:ea typeface="+mn-ea"/>
              </a:rPr>
              <a:t>」をクリックして再起動</a:t>
            </a:r>
            <a:endParaRPr kumimoji="1" lang="en-US" altLang="ja-JP" sz="1200" b="0" dirty="0" smtClean="0">
              <a:solidFill>
                <a:srgbClr val="26343F"/>
              </a:solidFill>
              <a:latin typeface="+mn-ea"/>
              <a:ea typeface="+mn-ea"/>
            </a:endParaRPr>
          </a:p>
        </p:txBody>
      </p:sp>
      <p:cxnSp>
        <p:nvCxnSpPr>
          <p:cNvPr id="17" name="Straight Arrow Connector 16"/>
          <p:cNvCxnSpPr/>
          <p:nvPr/>
        </p:nvCxnSpPr>
        <p:spPr bwMode="auto">
          <a:xfrm>
            <a:off x="4818759" y="303870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Straight Arrow Connector 19"/>
          <p:cNvCxnSpPr/>
          <p:nvPr/>
        </p:nvCxnSpPr>
        <p:spPr bwMode="auto">
          <a:xfrm>
            <a:off x="8391717" y="4528968"/>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5787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WAS Liberty </a:t>
            </a:r>
            <a:r>
              <a:rPr lang="ja-JP" altLang="en-US" dirty="0" smtClean="0"/>
              <a:t>を</a:t>
            </a:r>
            <a:r>
              <a:rPr lang="ja-JP" altLang="en-US" dirty="0"/>
              <a:t>作成する。</a:t>
            </a:r>
            <a:r>
              <a:rPr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2603151" y="5177990"/>
            <a:ext cx="2284437" cy="16275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545544" y="4939901"/>
            <a:ext cx="615910" cy="19193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973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WAS Liberty </a:t>
            </a:r>
            <a:r>
              <a:rPr lang="ja-JP" altLang="en-US" dirty="0"/>
              <a:t>を作成する。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3263" y="1341439"/>
            <a:ext cx="4586288" cy="2881313"/>
          </a:xfrm>
          <a:prstGeom prst="rect">
            <a:avLst/>
          </a:prstGeom>
        </p:spPr>
      </p:pic>
      <p:pic>
        <p:nvPicPr>
          <p:cNvPr id="5" name="Picture 4"/>
          <p:cNvPicPr>
            <a:picLocks noChangeAspect="1"/>
          </p:cNvPicPr>
          <p:nvPr/>
        </p:nvPicPr>
        <p:blipFill>
          <a:blip r:embed="rId3"/>
          <a:stretch>
            <a:fillRect/>
          </a:stretch>
        </p:blipFill>
        <p:spPr>
          <a:xfrm>
            <a:off x="5191248" y="1341439"/>
            <a:ext cx="4586288" cy="2938463"/>
          </a:xfrm>
          <a:prstGeom prst="rect">
            <a:avLst/>
          </a:prstGeom>
        </p:spPr>
      </p:pic>
      <p:cxnSp>
        <p:nvCxnSpPr>
          <p:cNvPr id="6" name="Straight Arrow Connector 5"/>
          <p:cNvCxnSpPr/>
          <p:nvPr/>
        </p:nvCxnSpPr>
        <p:spPr bwMode="auto">
          <a:xfrm>
            <a:off x="4818759" y="275992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le 6"/>
          <p:cNvSpPr/>
          <p:nvPr/>
        </p:nvSpPr>
        <p:spPr bwMode="auto">
          <a:xfrm>
            <a:off x="2079223" y="3938050"/>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405191" y="2457862"/>
            <a:ext cx="1222326" cy="13006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9316" y="3999788"/>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5291890" y="2513162"/>
            <a:ext cx="1206676" cy="1389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8960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WAS Liberty </a:t>
            </a:r>
            <a:r>
              <a:rPr lang="ja-JP" altLang="en-US" dirty="0"/>
              <a:t>を作成する。</a:t>
            </a:r>
            <a:r>
              <a:rPr lang="en-US" altLang="ja-JP" dirty="0" smtClean="0"/>
              <a:t>(3)</a:t>
            </a:r>
            <a:endParaRPr kumimoji="1" lang="ja-JP" altLang="en-US" dirty="0"/>
          </a:p>
        </p:txBody>
      </p:sp>
      <p:pic>
        <p:nvPicPr>
          <p:cNvPr id="4" name="Picture 3"/>
          <p:cNvPicPr>
            <a:picLocks noChangeAspect="1"/>
          </p:cNvPicPr>
          <p:nvPr/>
        </p:nvPicPr>
        <p:blipFill>
          <a:blip r:embed="rId2"/>
          <a:stretch>
            <a:fillRect/>
          </a:stretch>
        </p:blipFill>
        <p:spPr>
          <a:xfrm>
            <a:off x="143263" y="1341439"/>
            <a:ext cx="4586288" cy="3705225"/>
          </a:xfrm>
          <a:prstGeom prst="rect">
            <a:avLst/>
          </a:prstGeom>
        </p:spPr>
      </p:pic>
      <p:pic>
        <p:nvPicPr>
          <p:cNvPr id="5" name="Picture 4"/>
          <p:cNvPicPr>
            <a:picLocks noChangeAspect="1"/>
          </p:cNvPicPr>
          <p:nvPr/>
        </p:nvPicPr>
        <p:blipFill>
          <a:blip r:embed="rId3"/>
          <a:stretch>
            <a:fillRect/>
          </a:stretch>
        </p:blipFill>
        <p:spPr>
          <a:xfrm>
            <a:off x="5191248" y="1341439"/>
            <a:ext cx="4586288" cy="3705225"/>
          </a:xfrm>
          <a:prstGeom prst="rect">
            <a:avLst/>
          </a:prstGeom>
        </p:spPr>
      </p:pic>
      <p:cxnSp>
        <p:nvCxnSpPr>
          <p:cNvPr id="6" name="Straight Arrow Connector 5"/>
          <p:cNvCxnSpPr/>
          <p:nvPr/>
        </p:nvCxnSpPr>
        <p:spPr bwMode="auto">
          <a:xfrm>
            <a:off x="4818759" y="303870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le 6"/>
          <p:cNvSpPr/>
          <p:nvPr/>
        </p:nvSpPr>
        <p:spPr bwMode="auto">
          <a:xfrm>
            <a:off x="2079223" y="4771936"/>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7119524" y="4771935"/>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305547" y="3038706"/>
            <a:ext cx="1674032" cy="13588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84268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WAS Liberty </a:t>
            </a:r>
            <a:r>
              <a:rPr lang="ja-JP" altLang="en-US" dirty="0"/>
              <a:t>を作成する。</a:t>
            </a:r>
            <a:r>
              <a:rPr lang="en-US" altLang="ja-JP" dirty="0" smtClean="0"/>
              <a:t>(4)</a:t>
            </a:r>
            <a:endParaRPr kumimoji="1" lang="ja-JP" altLang="en-US" dirty="0"/>
          </a:p>
        </p:txBody>
      </p:sp>
      <p:pic>
        <p:nvPicPr>
          <p:cNvPr id="4" name="Picture 3"/>
          <p:cNvPicPr>
            <a:picLocks noChangeAspect="1"/>
          </p:cNvPicPr>
          <p:nvPr/>
        </p:nvPicPr>
        <p:blipFill>
          <a:blip r:embed="rId2"/>
          <a:stretch>
            <a:fillRect/>
          </a:stretch>
        </p:blipFill>
        <p:spPr>
          <a:xfrm>
            <a:off x="143263" y="1341438"/>
            <a:ext cx="4586288" cy="3705225"/>
          </a:xfrm>
          <a:prstGeom prst="rect">
            <a:avLst/>
          </a:prstGeom>
        </p:spPr>
      </p:pic>
      <p:pic>
        <p:nvPicPr>
          <p:cNvPr id="6" name="Picture 5"/>
          <p:cNvPicPr>
            <a:picLocks noChangeAspect="1"/>
          </p:cNvPicPr>
          <p:nvPr/>
        </p:nvPicPr>
        <p:blipFill>
          <a:blip r:embed="rId3"/>
          <a:stretch>
            <a:fillRect/>
          </a:stretch>
        </p:blipFill>
        <p:spPr>
          <a:xfrm>
            <a:off x="5191248" y="1341439"/>
            <a:ext cx="4586288" cy="3705225"/>
          </a:xfrm>
          <a:prstGeom prst="rect">
            <a:avLst/>
          </a:prstGeom>
        </p:spPr>
      </p:pic>
      <p:pic>
        <p:nvPicPr>
          <p:cNvPr id="7" name="Picture 6"/>
          <p:cNvPicPr>
            <a:picLocks noChangeAspect="1"/>
          </p:cNvPicPr>
          <p:nvPr/>
        </p:nvPicPr>
        <p:blipFill>
          <a:blip r:embed="rId4"/>
          <a:stretch>
            <a:fillRect/>
          </a:stretch>
        </p:blipFill>
        <p:spPr>
          <a:xfrm>
            <a:off x="5334123" y="5448300"/>
            <a:ext cx="4443413" cy="895350"/>
          </a:xfrm>
          <a:prstGeom prst="rect">
            <a:avLst/>
          </a:prstGeom>
        </p:spPr>
      </p:pic>
      <p:sp>
        <p:nvSpPr>
          <p:cNvPr id="10" name="Rectangle 9"/>
          <p:cNvSpPr/>
          <p:nvPr/>
        </p:nvSpPr>
        <p:spPr bwMode="auto">
          <a:xfrm>
            <a:off x="274544" y="4195481"/>
            <a:ext cx="1515836" cy="14599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cxnSp>
        <p:nvCxnSpPr>
          <p:cNvPr id="12" name="Straight Arrow Connector 11"/>
          <p:cNvCxnSpPr/>
          <p:nvPr/>
        </p:nvCxnSpPr>
        <p:spPr bwMode="auto">
          <a:xfrm>
            <a:off x="4818759" y="3038706"/>
            <a:ext cx="332729"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Straight Arrow Connector 12"/>
          <p:cNvCxnSpPr/>
          <p:nvPr/>
        </p:nvCxnSpPr>
        <p:spPr bwMode="auto">
          <a:xfrm>
            <a:off x="8391717" y="5134758"/>
            <a:ext cx="0" cy="264677"/>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Rectangle 13"/>
          <p:cNvSpPr/>
          <p:nvPr/>
        </p:nvSpPr>
        <p:spPr bwMode="auto">
          <a:xfrm>
            <a:off x="7973061" y="4767040"/>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5" name="Rectangle 14"/>
          <p:cNvSpPr/>
          <p:nvPr/>
        </p:nvSpPr>
        <p:spPr bwMode="auto">
          <a:xfrm>
            <a:off x="8831719" y="6065023"/>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7" name="Rectangle 16"/>
          <p:cNvSpPr/>
          <p:nvPr/>
        </p:nvSpPr>
        <p:spPr bwMode="auto">
          <a:xfrm>
            <a:off x="2079223" y="4771936"/>
            <a:ext cx="837311" cy="19420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7356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4. </a:t>
            </a:r>
            <a:r>
              <a:rPr lang="ja-JP" altLang="en-US" dirty="0" smtClean="0"/>
              <a:t>プロジェクトのインポート</a:t>
            </a:r>
            <a:endParaRPr kumimoji="1" lang="ja-JP" altLang="en-US" dirty="0"/>
          </a:p>
        </p:txBody>
      </p:sp>
    </p:spTree>
    <p:extLst>
      <p:ext uri="{BB962C8B-B14F-4D97-AF65-F5344CB8AC3E}">
        <p14:creationId xmlns:p14="http://schemas.microsoft.com/office/powerpoint/2010/main" val="2696045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a:t>(1)</a:t>
            </a:r>
            <a:endParaRPr kumimoji="1" lang="ja-JP" altLang="en-US" dirty="0"/>
          </a:p>
        </p:txBody>
      </p:sp>
      <p:pic>
        <p:nvPicPr>
          <p:cNvPr id="6" name="Content Placeholder 5"/>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4" name="Rectangle 3"/>
          <p:cNvSpPr/>
          <p:nvPr/>
        </p:nvSpPr>
        <p:spPr bwMode="auto">
          <a:xfrm>
            <a:off x="279196" y="3622321"/>
            <a:ext cx="1678547" cy="14582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5" name="Rectangle 4"/>
          <p:cNvSpPr/>
          <p:nvPr/>
        </p:nvSpPr>
        <p:spPr bwMode="auto">
          <a:xfrm>
            <a:off x="1957744" y="4475411"/>
            <a:ext cx="1090390" cy="15441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1051794" y="2432536"/>
            <a:ext cx="984081" cy="348328"/>
          </a:xfrm>
          <a:prstGeom prst="wedgeRectCallout">
            <a:avLst>
              <a:gd name="adj1" fmla="val -64714"/>
              <a:gd name="adj2" fmla="val -22683"/>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mn-ea"/>
                <a:ea typeface="+mn-ea"/>
              </a:rPr>
              <a:t>右</a:t>
            </a:r>
            <a:r>
              <a:rPr kumimoji="1" lang="ja-JP" altLang="en-US" sz="1200" b="0" dirty="0" smtClean="0">
                <a:solidFill>
                  <a:srgbClr val="26343F"/>
                </a:solidFill>
                <a:latin typeface="+mn-ea"/>
                <a:ea typeface="+mn-ea"/>
              </a:rPr>
              <a:t>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220919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(2)</a:t>
            </a:r>
            <a:endParaRPr kumimoji="1" lang="ja-JP" altLang="en-US" dirty="0"/>
          </a:p>
        </p:txBody>
      </p:sp>
      <p:pic>
        <p:nvPicPr>
          <p:cNvPr id="5" name="Picture 4"/>
          <p:cNvPicPr>
            <a:picLocks noChangeAspect="1"/>
          </p:cNvPicPr>
          <p:nvPr/>
        </p:nvPicPr>
        <p:blipFill>
          <a:blip r:embed="rId2"/>
          <a:stretch>
            <a:fillRect/>
          </a:stretch>
        </p:blipFill>
        <p:spPr>
          <a:xfrm>
            <a:off x="143263" y="1268413"/>
            <a:ext cx="4586288" cy="2695575"/>
          </a:xfrm>
          <a:prstGeom prst="rect">
            <a:avLst/>
          </a:prstGeom>
        </p:spPr>
      </p:pic>
      <p:pic>
        <p:nvPicPr>
          <p:cNvPr id="4" name="Picture 3"/>
          <p:cNvPicPr>
            <a:picLocks noChangeAspect="1"/>
          </p:cNvPicPr>
          <p:nvPr/>
        </p:nvPicPr>
        <p:blipFill>
          <a:blip r:embed="rId3"/>
          <a:stretch>
            <a:fillRect/>
          </a:stretch>
        </p:blipFill>
        <p:spPr>
          <a:xfrm>
            <a:off x="5191248" y="1268413"/>
            <a:ext cx="4586288" cy="2695575"/>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le 6"/>
          <p:cNvSpPr/>
          <p:nvPr/>
        </p:nvSpPr>
        <p:spPr bwMode="auto">
          <a:xfrm>
            <a:off x="422820" y="2372979"/>
            <a:ext cx="647697" cy="11657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2073944"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833" y="369402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0" name="Rectangle 9"/>
          <p:cNvSpPr/>
          <p:nvPr/>
        </p:nvSpPr>
        <p:spPr bwMode="auto">
          <a:xfrm>
            <a:off x="5297109" y="2007164"/>
            <a:ext cx="501987" cy="120120"/>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0396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31825" y="3644900"/>
            <a:ext cx="8642350" cy="2952750"/>
          </a:xfrm>
        </p:spPr>
        <p:txBody>
          <a:bodyPr/>
          <a:lstStyle/>
          <a:p>
            <a:pPr marL="0" indent="0">
              <a:lnSpc>
                <a:spcPct val="90000"/>
              </a:lnSpc>
              <a:buNone/>
            </a:pPr>
            <a:r>
              <a:rPr lang="ja-JP" altLang="en-US" sz="1400" dirty="0"/>
              <a:t>ご注意</a:t>
            </a:r>
          </a:p>
          <a:p>
            <a:pPr marL="0" indent="0">
              <a:lnSpc>
                <a:spcPct val="90000"/>
              </a:lnSpc>
              <a:buNone/>
            </a:pPr>
            <a:endParaRPr lang="ja-JP" altLang="en-US" sz="1400" dirty="0"/>
          </a:p>
          <a:p>
            <a:pPr marL="0" indent="0">
              <a:lnSpc>
                <a:spcPct val="90000"/>
              </a:lnSpc>
              <a:buNone/>
            </a:pPr>
            <a:r>
              <a:rPr lang="ja-JP" altLang="en-US" sz="1400" dirty="0"/>
              <a:t>この資料は日本アイ・ビー・エム株式会社および日本アイ・ビー・エム システムズ・エンジニアリング株式会社の正式なレビューを受けておりません。</a:t>
            </a:r>
          </a:p>
          <a:p>
            <a:pPr marL="0" indent="0">
              <a:lnSpc>
                <a:spcPct val="90000"/>
              </a:lnSpc>
              <a:buNone/>
            </a:pPr>
            <a:r>
              <a:rPr lang="ja-JP" altLang="en-US" sz="1400" dirty="0"/>
              <a:t>資料の内容には正確を期するよう注意しておりますが、この資料の内容は</a:t>
            </a:r>
            <a:r>
              <a:rPr lang="en-US" altLang="ja-JP" sz="1400" dirty="0" smtClean="0"/>
              <a:t>2016</a:t>
            </a:r>
            <a:r>
              <a:rPr lang="ja-JP" altLang="en-US" sz="1400" dirty="0" smtClean="0"/>
              <a:t>年</a:t>
            </a:r>
            <a:r>
              <a:rPr lang="en-US" altLang="ja-JP" sz="1400" dirty="0" smtClean="0"/>
              <a:t>6</a:t>
            </a:r>
            <a:r>
              <a:rPr lang="ja-JP" altLang="en-US" sz="1400" smtClean="0"/>
              <a:t>月</a:t>
            </a:r>
            <a:r>
              <a:rPr lang="ja-JP" altLang="en-US" sz="1400" dirty="0"/>
              <a:t>現在の情報であり、製品の新しいリリース、修正などによって動作／仕様が変わる可能性があります。</a:t>
            </a:r>
          </a:p>
          <a:p>
            <a:pPr marL="0" indent="0">
              <a:lnSpc>
                <a:spcPct val="90000"/>
              </a:lnSpc>
              <a:buNone/>
            </a:pPr>
            <a:r>
              <a:rPr lang="ja-JP" altLang="en-US" sz="1400" dirty="0"/>
              <a:t>当資料は、資料内で説明されている製品の仕様を保証するものではありません。従って、この情報の利⽤またはこれらの技法の実施はひとえに使⽤者の責任において為されるものであり、資料の内容によって受けたいかなる被害に関しても⼀切の補償をするものではありません。</a:t>
            </a:r>
          </a:p>
          <a:p>
            <a:pPr marL="0" indent="0">
              <a:lnSpc>
                <a:spcPct val="90000"/>
              </a:lnSpc>
              <a:buNone/>
            </a:pPr>
            <a:r>
              <a:rPr lang="ja-JP" altLang="en-US" sz="1400" dirty="0"/>
              <a:t>また、ＩＢＭ、ＩＢＭロゴおよび</a:t>
            </a:r>
            <a:r>
              <a:rPr lang="en-US" altLang="ja-JP" sz="1400" dirty="0"/>
              <a:t>ibm.com</a:t>
            </a:r>
            <a:r>
              <a:rPr lang="ja-JP" altLang="en-US" sz="1400" dirty="0"/>
              <a:t>は、世界の多くの国で登録された</a:t>
            </a:r>
            <a:r>
              <a:rPr lang="en-US" altLang="ja-JP" sz="1400" dirty="0"/>
              <a:t>International Business Machines Corporation</a:t>
            </a:r>
            <a:r>
              <a:rPr lang="ja-JP" altLang="en-US" sz="1400" dirty="0"/>
              <a:t>の商標です。他の製品名およびサービス名等は、それぞれＩＢＭまたは各社の商標である場合があります。現時点でのＩＢＭの商標リストについては</a:t>
            </a:r>
            <a:r>
              <a:rPr lang="en-US" altLang="ja-JP" sz="1400" dirty="0"/>
              <a:t>http://www.ibm.com/legal/copytrade.shtml</a:t>
            </a:r>
            <a:r>
              <a:rPr lang="ja-JP" altLang="en-US" sz="1400" dirty="0"/>
              <a:t>をご覧ください。</a:t>
            </a:r>
          </a:p>
        </p:txBody>
      </p:sp>
      <p:sp>
        <p:nvSpPr>
          <p:cNvPr id="1320965" name="Line 5"/>
          <p:cNvSpPr>
            <a:spLocks noChangeShapeType="1"/>
          </p:cNvSpPr>
          <p:nvPr/>
        </p:nvSpPr>
        <p:spPr bwMode="auto">
          <a:xfrm>
            <a:off x="631825" y="3933825"/>
            <a:ext cx="8496300" cy="0"/>
          </a:xfrm>
          <a:prstGeom prst="line">
            <a:avLst/>
          </a:prstGeom>
          <a:noFill/>
          <a:ln w="19050">
            <a:solidFill>
              <a:srgbClr val="00B299"/>
            </a:solidFill>
            <a:round/>
            <a:headEnd/>
            <a:tailEnd/>
          </a:ln>
          <a:effectLst>
            <a:outerShdw dist="107763" dir="2700000" algn="ctr" rotWithShape="0">
              <a:schemeClr val="bg2">
                <a:alpha val="50000"/>
              </a:schemeClr>
            </a:outerShdw>
          </a:effectLst>
        </p:spPr>
        <p:txBody>
          <a:bodyPr wrap="none" anchor="ctr"/>
          <a:lstStyle/>
          <a:p>
            <a:pPr>
              <a:defRPr/>
            </a:pPr>
            <a:endParaRPr lang="ja-JP" altLang="en-US"/>
          </a:p>
        </p:txBody>
      </p:sp>
    </p:spTree>
    <p:extLst>
      <p:ext uri="{BB962C8B-B14F-4D97-AF65-F5344CB8AC3E}">
        <p14:creationId xmlns:p14="http://schemas.microsoft.com/office/powerpoint/2010/main" val="13982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(3)</a:t>
            </a:r>
            <a:endParaRPr kumimoji="1" lang="ja-JP" altLang="en-US" dirty="0"/>
          </a:p>
        </p:txBody>
      </p:sp>
      <p:pic>
        <p:nvPicPr>
          <p:cNvPr id="4" name="Picture 3"/>
          <p:cNvPicPr>
            <a:picLocks noChangeAspect="1"/>
          </p:cNvPicPr>
          <p:nvPr/>
        </p:nvPicPr>
        <p:blipFill>
          <a:blip r:embed="rId2"/>
          <a:stretch>
            <a:fillRect/>
          </a:stretch>
        </p:blipFill>
        <p:spPr>
          <a:xfrm>
            <a:off x="143263" y="1268413"/>
            <a:ext cx="4586288" cy="2738438"/>
          </a:xfrm>
          <a:prstGeom prst="rect">
            <a:avLst/>
          </a:prstGeom>
        </p:spPr>
      </p:pic>
      <p:pic>
        <p:nvPicPr>
          <p:cNvPr id="5" name="Picture 4"/>
          <p:cNvPicPr>
            <a:picLocks noChangeAspect="1"/>
          </p:cNvPicPr>
          <p:nvPr/>
        </p:nvPicPr>
        <p:blipFill>
          <a:blip r:embed="rId3"/>
          <a:stretch>
            <a:fillRect/>
          </a:stretch>
        </p:blipFill>
        <p:spPr>
          <a:xfrm>
            <a:off x="5191248" y="1268413"/>
            <a:ext cx="4586288" cy="2738438"/>
          </a:xfrm>
          <a:prstGeom prst="rect">
            <a:avLst/>
          </a:prstGeom>
        </p:spPr>
      </p:pic>
      <p:cxnSp>
        <p:nvCxnSpPr>
          <p:cNvPr id="6" name="Straight Arrow Connector 5"/>
          <p:cNvCxnSpPr/>
          <p:nvPr/>
        </p:nvCxnSpPr>
        <p:spPr bwMode="auto">
          <a:xfrm>
            <a:off x="4742180" y="2489557"/>
            <a:ext cx="421641"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le 6"/>
          <p:cNvSpPr/>
          <p:nvPr/>
        </p:nvSpPr>
        <p:spPr bwMode="auto">
          <a:xfrm>
            <a:off x="2073944"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8" name="Rectangle 7"/>
          <p:cNvSpPr/>
          <p:nvPr/>
        </p:nvSpPr>
        <p:spPr bwMode="auto">
          <a:xfrm>
            <a:off x="747352" y="1906637"/>
            <a:ext cx="1507851"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le 8"/>
          <p:cNvSpPr/>
          <p:nvPr/>
        </p:nvSpPr>
        <p:spPr bwMode="auto">
          <a:xfrm>
            <a:off x="7124450" y="3741407"/>
            <a:ext cx="834294" cy="1687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813046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649875" y="1267635"/>
            <a:ext cx="4127659" cy="2464594"/>
          </a:xfrm>
          <a:prstGeom prst="rect">
            <a:avLst/>
          </a:prstGeom>
        </p:spPr>
      </p:pic>
      <p:pic>
        <p:nvPicPr>
          <p:cNvPr id="3" name="Picture 2"/>
          <p:cNvPicPr>
            <a:picLocks noChangeAspect="1"/>
          </p:cNvPicPr>
          <p:nvPr/>
        </p:nvPicPr>
        <p:blipFill>
          <a:blip r:embed="rId3"/>
          <a:stretch>
            <a:fillRect/>
          </a:stretch>
        </p:blipFill>
        <p:spPr>
          <a:xfrm>
            <a:off x="143263" y="1268413"/>
            <a:ext cx="4127659" cy="2464594"/>
          </a:xfrm>
          <a:prstGeom prst="rect">
            <a:avLst/>
          </a:prstGeom>
        </p:spPr>
      </p:pic>
      <p:sp>
        <p:nvSpPr>
          <p:cNvPr id="2" name="Title 1"/>
          <p:cNvSpPr>
            <a:spLocks noGrp="1"/>
          </p:cNvSpPr>
          <p:nvPr>
            <p:ph type="title"/>
          </p:nvPr>
        </p:nvSpPr>
        <p:spPr/>
        <p:txBody>
          <a:bodyPr/>
          <a:lstStyle/>
          <a:p>
            <a:r>
              <a:rPr lang="en-US" altLang="ja-JP" dirty="0"/>
              <a:t>Git </a:t>
            </a:r>
            <a:r>
              <a:rPr lang="ja-JP" altLang="en-US" dirty="0"/>
              <a:t>からプロジェクトをインポートする。</a:t>
            </a:r>
            <a:r>
              <a:rPr lang="en-US" altLang="ja-JP" dirty="0" smtClean="0"/>
              <a:t>(4)</a:t>
            </a:r>
            <a:endParaRPr kumimoji="1" lang="ja-JP" altLang="en-US" dirty="0"/>
          </a:p>
        </p:txBody>
      </p:sp>
      <p:cxnSp>
        <p:nvCxnSpPr>
          <p:cNvPr id="7" name="Straight Arrow Connector 6"/>
          <p:cNvCxnSpPr/>
          <p:nvPr/>
        </p:nvCxnSpPr>
        <p:spPr bwMode="auto">
          <a:xfrm>
            <a:off x="4653793" y="2489557"/>
            <a:ext cx="598413"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Straight Arrow Connector 7"/>
          <p:cNvCxnSpPr/>
          <p:nvPr/>
        </p:nvCxnSpPr>
        <p:spPr bwMode="auto">
          <a:xfrm>
            <a:off x="7790157" y="3771890"/>
            <a:ext cx="0" cy="207763"/>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2" name="Rectangle 11"/>
          <p:cNvSpPr/>
          <p:nvPr/>
        </p:nvSpPr>
        <p:spPr bwMode="auto">
          <a:xfrm>
            <a:off x="223043" y="1838908"/>
            <a:ext cx="3645572" cy="160714"/>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3" name="Rectangle 12"/>
          <p:cNvSpPr/>
          <p:nvPr/>
        </p:nvSpPr>
        <p:spPr bwMode="auto">
          <a:xfrm>
            <a:off x="1871476" y="3484256"/>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4" name="Rectangle 13"/>
          <p:cNvSpPr/>
          <p:nvPr/>
        </p:nvSpPr>
        <p:spPr bwMode="auto">
          <a:xfrm>
            <a:off x="7380295" y="3487357"/>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stretch>
            <a:fillRect/>
          </a:stretch>
        </p:blipFill>
        <p:spPr>
          <a:xfrm>
            <a:off x="5649875" y="4018319"/>
            <a:ext cx="4127659" cy="2464594"/>
          </a:xfrm>
          <a:prstGeom prst="rect">
            <a:avLst/>
          </a:prstGeom>
        </p:spPr>
      </p:pic>
      <p:sp>
        <p:nvSpPr>
          <p:cNvPr id="15" name="Rectangle 14"/>
          <p:cNvSpPr/>
          <p:nvPr/>
        </p:nvSpPr>
        <p:spPr bwMode="auto">
          <a:xfrm>
            <a:off x="8148011" y="6236842"/>
            <a:ext cx="767716"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97069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WAR </a:t>
            </a:r>
            <a:r>
              <a:rPr kumimoji="1" lang="ja-JP" altLang="en-US" dirty="0" smtClean="0"/>
              <a:t>を追加する。</a:t>
            </a:r>
            <a:r>
              <a:rPr kumimoji="1" lang="en-US" altLang="ja-JP" dirty="0" smtClean="0"/>
              <a:t>(1)</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5143"/>
            <a:ext cx="9634538" cy="5175777"/>
          </a:xfrm>
          <a:prstGeom prst="rect">
            <a:avLst/>
          </a:prstGeom>
        </p:spPr>
      </p:pic>
      <p:sp>
        <p:nvSpPr>
          <p:cNvPr id="5" name="Rectangle 4"/>
          <p:cNvSpPr/>
          <p:nvPr/>
        </p:nvSpPr>
        <p:spPr bwMode="auto">
          <a:xfrm>
            <a:off x="5424301" y="3772685"/>
            <a:ext cx="1919474" cy="13256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ular Callout 5"/>
          <p:cNvSpPr/>
          <p:nvPr/>
        </p:nvSpPr>
        <p:spPr bwMode="auto">
          <a:xfrm>
            <a:off x="3843575" y="4864757"/>
            <a:ext cx="1014175" cy="348328"/>
          </a:xfrm>
          <a:prstGeom prst="wedgeRectCallout">
            <a:avLst>
              <a:gd name="adj1" fmla="val -458"/>
              <a:gd name="adj2" fmla="val -7499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smtClean="0">
                <a:solidFill>
                  <a:srgbClr val="26343F"/>
                </a:solidFill>
                <a:latin typeface="+mn-ea"/>
                <a:ea typeface="+mn-ea"/>
              </a:rPr>
              <a:t>右クリック</a:t>
            </a:r>
            <a:endParaRPr kumimoji="1" lang="en-US" altLang="ja-JP" sz="1200" b="0" dirty="0" smtClean="0">
              <a:solidFill>
                <a:srgbClr val="26343F"/>
              </a:solidFill>
              <a:latin typeface="+mn-ea"/>
              <a:ea typeface="+mn-ea"/>
            </a:endParaRPr>
          </a:p>
        </p:txBody>
      </p:sp>
    </p:spTree>
    <p:extLst>
      <p:ext uri="{BB962C8B-B14F-4D97-AF65-F5344CB8AC3E}">
        <p14:creationId xmlns:p14="http://schemas.microsoft.com/office/powerpoint/2010/main" val="402686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WAR </a:t>
            </a:r>
            <a:r>
              <a:rPr lang="ja-JP" altLang="en-US" dirty="0"/>
              <a:t>を追加する。</a:t>
            </a:r>
            <a:r>
              <a:rPr lang="en-US" altLang="ja-JP" dirty="0" smtClean="0"/>
              <a:t>(2)</a:t>
            </a:r>
            <a:endParaRPr kumimoji="1" lang="ja-JP" altLang="en-US" dirty="0"/>
          </a:p>
        </p:txBody>
      </p:sp>
      <p:pic>
        <p:nvPicPr>
          <p:cNvPr id="4" name="Picture 3"/>
          <p:cNvPicPr>
            <a:picLocks noChangeAspect="1"/>
          </p:cNvPicPr>
          <p:nvPr/>
        </p:nvPicPr>
        <p:blipFill>
          <a:blip r:embed="rId2"/>
          <a:stretch>
            <a:fillRect/>
          </a:stretch>
        </p:blipFill>
        <p:spPr>
          <a:xfrm>
            <a:off x="143263" y="1341439"/>
            <a:ext cx="4586288" cy="2790825"/>
          </a:xfrm>
          <a:prstGeom prst="rect">
            <a:avLst/>
          </a:prstGeom>
        </p:spPr>
      </p:pic>
      <p:pic>
        <p:nvPicPr>
          <p:cNvPr id="5" name="Picture 4"/>
          <p:cNvPicPr>
            <a:picLocks noChangeAspect="1"/>
          </p:cNvPicPr>
          <p:nvPr/>
        </p:nvPicPr>
        <p:blipFill>
          <a:blip r:embed="rId3"/>
          <a:stretch>
            <a:fillRect/>
          </a:stretch>
        </p:blipFill>
        <p:spPr>
          <a:xfrm>
            <a:off x="5191248" y="1341439"/>
            <a:ext cx="4586288" cy="2790825"/>
          </a:xfrm>
          <a:prstGeom prst="rect">
            <a:avLst/>
          </a:prstGeom>
        </p:spPr>
      </p:pic>
      <p:cxnSp>
        <p:nvCxnSpPr>
          <p:cNvPr id="6" name="Straight Arrow Connector 5"/>
          <p:cNvCxnSpPr/>
          <p:nvPr/>
        </p:nvCxnSpPr>
        <p:spPr bwMode="auto">
          <a:xfrm>
            <a:off x="4772724" y="2658979"/>
            <a:ext cx="400684" cy="0"/>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Rectangle 6"/>
          <p:cNvSpPr/>
          <p:nvPr/>
        </p:nvSpPr>
        <p:spPr bwMode="auto">
          <a:xfrm>
            <a:off x="295338" y="2112656"/>
            <a:ext cx="1024965"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1" name="Rectangle 10"/>
          <p:cNvSpPr/>
          <p:nvPr/>
        </p:nvSpPr>
        <p:spPr bwMode="auto">
          <a:xfrm>
            <a:off x="2156101" y="2244395"/>
            <a:ext cx="551412"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12" name="Rectangle 11"/>
          <p:cNvSpPr/>
          <p:nvPr/>
        </p:nvSpPr>
        <p:spPr bwMode="auto">
          <a:xfrm>
            <a:off x="7990223" y="3869458"/>
            <a:ext cx="820222"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47426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サーバーを起動する。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8708735" y="4441081"/>
            <a:ext cx="177213" cy="160346"/>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60484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実行結果 </a:t>
            </a:r>
            <a:r>
              <a:rPr lang="en-US" altLang="ja-JP" dirty="0"/>
              <a:t>– </a:t>
            </a:r>
            <a:r>
              <a:rPr lang="ja-JP" altLang="en-US" dirty="0"/>
              <a:t>スターターコード</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5255293" y="5198977"/>
            <a:ext cx="1859881" cy="15407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0488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178844" y="2008102"/>
            <a:ext cx="2117056" cy="15407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15716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JSP</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178844" y="2008102"/>
            <a:ext cx="2117056" cy="15407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339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JSF</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178844" y="2008102"/>
            <a:ext cx="2117056" cy="15407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94866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527" y="3212976"/>
            <a:ext cx="7145932" cy="647700"/>
          </a:xfrm>
        </p:spPr>
        <p:txBody>
          <a:bodyPr/>
          <a:lstStyle/>
          <a:p>
            <a:r>
              <a:rPr kumimoji="1" lang="en-US" altLang="ja-JP" dirty="0" smtClean="0"/>
              <a:t>5. </a:t>
            </a:r>
            <a:r>
              <a:rPr kumimoji="1" lang="ja-JP" altLang="en-US" dirty="0" smtClean="0"/>
              <a:t>プログラム変更および確認</a:t>
            </a:r>
            <a:endParaRPr kumimoji="1" lang="ja-JP" altLang="en-US" dirty="0"/>
          </a:p>
        </p:txBody>
      </p:sp>
    </p:spTree>
    <p:extLst>
      <p:ext uri="{BB962C8B-B14F-4D97-AF65-F5344CB8AC3E}">
        <p14:creationId xmlns:p14="http://schemas.microsoft.com/office/powerpoint/2010/main" val="2859597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ja-JP" altLang="en-US" dirty="0"/>
              <a:t>アジェンダ</a:t>
            </a:r>
            <a:endParaRPr kumimoji="1" lang="ja-JP" altLang="en-US" dirty="0"/>
          </a:p>
        </p:txBody>
      </p:sp>
      <p:sp>
        <p:nvSpPr>
          <p:cNvPr id="4" name="Content Placeholder 3"/>
          <p:cNvSpPr>
            <a:spLocks noGrp="1"/>
          </p:cNvSpPr>
          <p:nvPr>
            <p:ph idx="1"/>
          </p:nvPr>
        </p:nvSpPr>
        <p:spPr/>
        <p:txBody>
          <a:bodyPr>
            <a:normAutofit/>
          </a:bodyPr>
          <a:lstStyle/>
          <a:p>
            <a:pPr marL="457200" indent="-457200">
              <a:spcBef>
                <a:spcPts val="1200"/>
              </a:spcBef>
              <a:buFont typeface="+mj-lt"/>
              <a:buAutoNum type="arabicPeriod"/>
            </a:pPr>
            <a:r>
              <a:rPr lang="ja-JP" altLang="en-US" sz="2400" dirty="0" smtClean="0"/>
              <a:t>概要</a:t>
            </a:r>
            <a:endParaRPr lang="en-US" altLang="ja-JP" sz="2400" dirty="0" smtClean="0"/>
          </a:p>
          <a:p>
            <a:pPr marL="457200" indent="-457200">
              <a:spcBef>
                <a:spcPts val="1200"/>
              </a:spcBef>
              <a:buFont typeface="+mj-lt"/>
              <a:buAutoNum type="arabicPeriod"/>
            </a:pPr>
            <a:r>
              <a:rPr lang="ja-JP" altLang="en-US" sz="2400" dirty="0" smtClean="0"/>
              <a:t>前提</a:t>
            </a:r>
            <a:endParaRPr lang="en-US" altLang="ja-JP" sz="2400" dirty="0" smtClean="0"/>
          </a:p>
          <a:p>
            <a:pPr marL="457200" indent="-457200">
              <a:spcBef>
                <a:spcPts val="1200"/>
              </a:spcBef>
              <a:buFont typeface="+mj-lt"/>
              <a:buAutoNum type="arabicPeriod"/>
            </a:pPr>
            <a:r>
              <a:rPr lang="en-US" altLang="ja-JP" sz="2400" dirty="0"/>
              <a:t>WAS Liberty </a:t>
            </a:r>
            <a:r>
              <a:rPr lang="en-US" altLang="ja-JP" sz="2400" dirty="0" smtClean="0"/>
              <a:t>Profile</a:t>
            </a:r>
            <a:r>
              <a:rPr lang="ja-JP" altLang="en-US" sz="2400" dirty="0"/>
              <a:t> </a:t>
            </a:r>
            <a:r>
              <a:rPr lang="ja-JP" altLang="en-US" sz="2400" dirty="0" smtClean="0"/>
              <a:t>のインストール</a:t>
            </a:r>
            <a:endParaRPr lang="en-US" altLang="ja-JP" sz="2400" dirty="0" smtClean="0"/>
          </a:p>
          <a:p>
            <a:pPr marL="457200" indent="-457200">
              <a:spcBef>
                <a:spcPts val="1200"/>
              </a:spcBef>
              <a:buFont typeface="+mj-lt"/>
              <a:buAutoNum type="arabicPeriod"/>
            </a:pPr>
            <a:r>
              <a:rPr lang="ja-JP" altLang="en-US" sz="2400" dirty="0"/>
              <a:t>プロジェク</a:t>
            </a:r>
            <a:r>
              <a:rPr lang="ja-JP" altLang="en-US" sz="2400" dirty="0" smtClean="0"/>
              <a:t>トのインポート</a:t>
            </a:r>
            <a:endParaRPr lang="en-US" altLang="ja-JP" sz="2400" dirty="0" smtClean="0"/>
          </a:p>
          <a:p>
            <a:pPr marL="457200" indent="-457200">
              <a:spcBef>
                <a:spcPts val="1200"/>
              </a:spcBef>
              <a:buFont typeface="+mj-lt"/>
              <a:buAutoNum type="arabicPeriod"/>
            </a:pPr>
            <a:r>
              <a:rPr lang="ja-JP" altLang="en-US" sz="2400" dirty="0" smtClean="0"/>
              <a:t>プログラム変更および確認</a:t>
            </a:r>
            <a:endParaRPr lang="en-US" altLang="ja-JP" sz="2400" dirty="0" smtClean="0"/>
          </a:p>
          <a:p>
            <a:pPr marL="457200" indent="-457200">
              <a:spcBef>
                <a:spcPts val="1200"/>
              </a:spcBef>
              <a:buFont typeface="+mj-lt"/>
              <a:buAutoNum type="arabicPeriod"/>
            </a:pPr>
            <a:r>
              <a:rPr lang="ja-JP" altLang="en-US" sz="2400" dirty="0" smtClean="0"/>
              <a:t>まとめ</a:t>
            </a:r>
            <a:endParaRPr lang="en-US" altLang="ja-JP" sz="2400" dirty="0" smtClean="0"/>
          </a:p>
        </p:txBody>
      </p:sp>
    </p:spTree>
    <p:extLst>
      <p:ext uri="{BB962C8B-B14F-4D97-AF65-F5344CB8AC3E}">
        <p14:creationId xmlns:p14="http://schemas.microsoft.com/office/powerpoint/2010/main" val="2534648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ja-JP" altLang="en-US"/>
          </a:p>
        </p:txBody>
      </p:sp>
      <p:pic>
        <p:nvPicPr>
          <p:cNvPr id="5" name="Content Placeholder 4"/>
          <p:cNvPicPr>
            <a:picLocks noGrp="1" noChangeAspect="1"/>
          </p:cNvPicPr>
          <p:nvPr>
            <p:ph idx="1"/>
          </p:nvPr>
        </p:nvPicPr>
        <p:blipFill>
          <a:blip r:embed="rId2"/>
          <a:stretch>
            <a:fillRect/>
          </a:stretch>
        </p:blipFill>
        <p:spPr>
          <a:xfrm>
            <a:off x="143264" y="1347756"/>
            <a:ext cx="9634272" cy="5170825"/>
          </a:xfrm>
          <a:prstGeom prst="rect">
            <a:avLst/>
          </a:prstGeom>
        </p:spPr>
      </p:pic>
      <p:sp>
        <p:nvSpPr>
          <p:cNvPr id="8" name="Rectangular Callout 7"/>
          <p:cNvSpPr/>
          <p:nvPr/>
        </p:nvSpPr>
        <p:spPr bwMode="auto">
          <a:xfrm>
            <a:off x="4730642" y="3392488"/>
            <a:ext cx="2545921" cy="265014"/>
          </a:xfrm>
          <a:prstGeom prst="wedgeRectCallout">
            <a:avLst>
              <a:gd name="adj1" fmla="val -54088"/>
              <a:gd name="adj2" fmla="val -49525"/>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Helvetica" panose="020B0604020202020204" pitchFamily="34" charset="0"/>
              </a:rPr>
              <a:t>文字</a:t>
            </a:r>
            <a:r>
              <a:rPr kumimoji="1" lang="ja-JP" altLang="en-US" sz="1200" b="0" dirty="0" smtClean="0">
                <a:solidFill>
                  <a:srgbClr val="26343F"/>
                </a:solidFill>
                <a:latin typeface="Helvetica" panose="020B0604020202020204" pitchFamily="34" charset="0"/>
              </a:rPr>
              <a:t>列を変更して、</a:t>
            </a:r>
            <a:r>
              <a:rPr kumimoji="1" lang="en-US" altLang="ja-JP" sz="1200" b="0" dirty="0" smtClean="0">
                <a:solidFill>
                  <a:srgbClr val="26343F"/>
                </a:solidFill>
                <a:latin typeface="Helvetica" panose="020B0604020202020204" pitchFamily="34" charset="0"/>
              </a:rPr>
              <a:t>Save (Ctrl + s)</a:t>
            </a:r>
          </a:p>
        </p:txBody>
      </p:sp>
      <p:sp>
        <p:nvSpPr>
          <p:cNvPr id="9" name="Rectangle 8"/>
          <p:cNvSpPr/>
          <p:nvPr/>
        </p:nvSpPr>
        <p:spPr bwMode="auto">
          <a:xfrm>
            <a:off x="1077286" y="3633232"/>
            <a:ext cx="813859" cy="150667"/>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77455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自動的にアプリケーションが更新される。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7" name="Rectangular Callout 6"/>
          <p:cNvSpPr/>
          <p:nvPr/>
        </p:nvSpPr>
        <p:spPr bwMode="auto">
          <a:xfrm>
            <a:off x="5557494" y="6028683"/>
            <a:ext cx="1504788" cy="265014"/>
          </a:xfrm>
          <a:prstGeom prst="wedgeRectCallout">
            <a:avLst>
              <a:gd name="adj1" fmla="val -60553"/>
              <a:gd name="adj2" fmla="val -45854"/>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ja-JP" altLang="en-US" sz="1200" b="0" dirty="0">
                <a:solidFill>
                  <a:srgbClr val="26343F"/>
                </a:solidFill>
                <a:latin typeface="Helvetica" panose="020B0604020202020204" pitchFamily="34" charset="0"/>
              </a:rPr>
              <a:t>コンソー</a:t>
            </a:r>
            <a:r>
              <a:rPr kumimoji="1" lang="ja-JP" altLang="en-US" sz="1200" b="0" dirty="0" smtClean="0">
                <a:solidFill>
                  <a:srgbClr val="26343F"/>
                </a:solidFill>
                <a:latin typeface="Helvetica" panose="020B0604020202020204" pitchFamily="34" charset="0"/>
              </a:rPr>
              <a:t>ルを確認</a:t>
            </a:r>
            <a:endParaRPr kumimoji="1" lang="en-US" altLang="ja-JP" sz="1200" b="0" dirty="0" smtClean="0">
              <a:solidFill>
                <a:srgbClr val="26343F"/>
              </a:solidFill>
              <a:latin typeface="Helvetica" panose="020B0604020202020204" pitchFamily="34" charset="0"/>
            </a:endParaRPr>
          </a:p>
        </p:txBody>
      </p:sp>
      <p:sp>
        <p:nvSpPr>
          <p:cNvPr id="8" name="Rectangle 7"/>
          <p:cNvSpPr/>
          <p:nvPr/>
        </p:nvSpPr>
        <p:spPr bwMode="auto">
          <a:xfrm>
            <a:off x="3168733" y="2008713"/>
            <a:ext cx="2103658" cy="160555"/>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9" name="Rectangular Callout 8"/>
          <p:cNvSpPr/>
          <p:nvPr/>
        </p:nvSpPr>
        <p:spPr bwMode="auto">
          <a:xfrm>
            <a:off x="4406388" y="2648219"/>
            <a:ext cx="2947722" cy="531144"/>
          </a:xfrm>
          <a:prstGeom prst="wedgeRectCallout">
            <a:avLst>
              <a:gd name="adj1" fmla="val -55933"/>
              <a:gd name="adj2" fmla="val -49517"/>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Helvetica" panose="020B0604020202020204" pitchFamily="34" charset="0"/>
              </a:rPr>
              <a:t>Servlet </a:t>
            </a:r>
            <a:r>
              <a:rPr kumimoji="1" lang="ja-JP" altLang="en-US" sz="1200" b="0" dirty="0" smtClean="0">
                <a:solidFill>
                  <a:srgbClr val="26343F"/>
                </a:solidFill>
                <a:latin typeface="Helvetica" panose="020B0604020202020204" pitchFamily="34" charset="0"/>
              </a:rPr>
              <a:t>を実行</a:t>
            </a:r>
            <a:endParaRPr kumimoji="1" lang="en-US" altLang="ja-JP" sz="1200" b="0" dirty="0" smtClean="0">
              <a:solidFill>
                <a:srgbClr val="26343F"/>
              </a:solidFill>
              <a:latin typeface="Helvetica" panose="020B0604020202020204" pitchFamily="34" charset="0"/>
            </a:endParaRPr>
          </a:p>
          <a:p>
            <a:pPr>
              <a:spcBef>
                <a:spcPct val="20000"/>
              </a:spcBef>
              <a:buSzPct val="100000"/>
            </a:pPr>
            <a:r>
              <a:rPr kumimoji="1" lang="ja-JP" altLang="en-US" sz="1200" b="0" dirty="0">
                <a:solidFill>
                  <a:srgbClr val="26343F"/>
                </a:solidFill>
                <a:latin typeface="Helvetica" panose="020B0604020202020204" pitchFamily="34" charset="0"/>
              </a:rPr>
              <a:t>メッセー</a:t>
            </a:r>
            <a:r>
              <a:rPr kumimoji="1" lang="ja-JP" altLang="en-US" sz="1200" b="0" dirty="0" smtClean="0">
                <a:solidFill>
                  <a:srgbClr val="26343F"/>
                </a:solidFill>
                <a:latin typeface="Helvetica" panose="020B0604020202020204" pitchFamily="34" charset="0"/>
              </a:rPr>
              <a:t>ジが変わっていることを確認</a:t>
            </a:r>
            <a:endParaRPr kumimoji="1" lang="en-US" altLang="ja-JP" sz="1200" b="0" dirty="0" smtClean="0">
              <a:solidFill>
                <a:srgbClr val="26343F"/>
              </a:solidFill>
              <a:latin typeface="Helvetica" panose="020B0604020202020204" pitchFamily="34" charset="0"/>
            </a:endParaRPr>
          </a:p>
        </p:txBody>
      </p:sp>
    </p:spTree>
    <p:extLst>
      <p:ext uri="{BB962C8B-B14F-4D97-AF65-F5344CB8AC3E}">
        <p14:creationId xmlns:p14="http://schemas.microsoft.com/office/powerpoint/2010/main" val="125365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元に戻す。</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51168"/>
            <a:ext cx="9634538" cy="5163726"/>
          </a:xfrm>
          <a:prstGeom prst="rect">
            <a:avLst/>
          </a:prstGeom>
        </p:spPr>
      </p:pic>
      <p:sp>
        <p:nvSpPr>
          <p:cNvPr id="5" name="Rectangle 4"/>
          <p:cNvSpPr/>
          <p:nvPr/>
        </p:nvSpPr>
        <p:spPr bwMode="auto">
          <a:xfrm>
            <a:off x="1583124" y="6035965"/>
            <a:ext cx="2346850" cy="14109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6" name="Rectangle 5"/>
          <p:cNvSpPr/>
          <p:nvPr/>
        </p:nvSpPr>
        <p:spPr bwMode="auto">
          <a:xfrm>
            <a:off x="3964192" y="5284723"/>
            <a:ext cx="1479023" cy="14109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6864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実行結果 </a:t>
            </a:r>
            <a:r>
              <a:rPr kumimoji="1" lang="en-US" altLang="ja-JP" dirty="0" smtClean="0"/>
              <a:t>- Servlet</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bwMode="auto">
          <a:xfrm>
            <a:off x="3189212" y="2024035"/>
            <a:ext cx="2346850" cy="141099"/>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32683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6. </a:t>
            </a:r>
            <a:r>
              <a:rPr kumimoji="1" lang="ja-JP" altLang="en-US" dirty="0" smtClean="0"/>
              <a:t>まとめ</a:t>
            </a:r>
            <a:endParaRPr kumimoji="1" lang="ja-JP" altLang="en-US" dirty="0"/>
          </a:p>
        </p:txBody>
      </p:sp>
      <p:sp>
        <p:nvSpPr>
          <p:cNvPr id="3" name="Content Placeholder 2"/>
          <p:cNvSpPr>
            <a:spLocks noGrp="1"/>
          </p:cNvSpPr>
          <p:nvPr>
            <p:ph idx="1"/>
          </p:nvPr>
        </p:nvSpPr>
        <p:spPr/>
        <p:txBody>
          <a:bodyPr/>
          <a:lstStyle/>
          <a:p>
            <a:pPr>
              <a:spcBef>
                <a:spcPts val="1200"/>
              </a:spcBef>
            </a:pPr>
            <a:r>
              <a:rPr kumimoji="1" lang="en-US" altLang="ja-JP" sz="2000" dirty="0" smtClean="0"/>
              <a:t>Bluemix</a:t>
            </a:r>
            <a:r>
              <a:rPr kumimoji="1" lang="ja-JP" altLang="en-US" sz="2000" dirty="0" smtClean="0"/>
              <a:t>、</a:t>
            </a:r>
            <a:r>
              <a:rPr kumimoji="1" lang="en-US" altLang="ja-JP" sz="2000" dirty="0" smtClean="0"/>
              <a:t>IDS </a:t>
            </a:r>
            <a:r>
              <a:rPr kumimoji="1" lang="ja-JP" altLang="en-US" sz="2000" dirty="0" smtClean="0"/>
              <a:t>と </a:t>
            </a:r>
            <a:r>
              <a:rPr kumimoji="1" lang="en-US" altLang="ja-JP" sz="2000" dirty="0" smtClean="0"/>
              <a:t>Eclipse </a:t>
            </a:r>
            <a:r>
              <a:rPr kumimoji="1" lang="ja-JP" altLang="en-US" sz="2000" dirty="0" smtClean="0"/>
              <a:t>は連携が容易である。</a:t>
            </a:r>
            <a:endParaRPr kumimoji="1" lang="en-US" altLang="ja-JP" sz="2000" dirty="0" smtClean="0"/>
          </a:p>
          <a:p>
            <a:pPr lvl="1">
              <a:spcBef>
                <a:spcPts val="1200"/>
              </a:spcBef>
            </a:pPr>
            <a:r>
              <a:rPr kumimoji="1" lang="en-US" altLang="ja-JP" sz="1600" dirty="0" smtClean="0"/>
              <a:t>IDS </a:t>
            </a:r>
            <a:r>
              <a:rPr kumimoji="1" lang="ja-JP" altLang="en-US" sz="1600" dirty="0" smtClean="0"/>
              <a:t>から </a:t>
            </a:r>
            <a:r>
              <a:rPr kumimoji="1" lang="en-US" altLang="ja-JP" sz="1600" dirty="0" smtClean="0"/>
              <a:t>Eclipse </a:t>
            </a:r>
            <a:r>
              <a:rPr kumimoji="1" lang="ja-JP" altLang="en-US" sz="1600" dirty="0" smtClean="0"/>
              <a:t>にプロジェクトをインポートできる。</a:t>
            </a:r>
            <a:r>
              <a:rPr kumimoji="1" lang="en-US" altLang="ja-JP" sz="1600" dirty="0" smtClean="0"/>
              <a:t>(Git clone)</a:t>
            </a:r>
          </a:p>
          <a:p>
            <a:pPr lvl="1">
              <a:spcBef>
                <a:spcPts val="1200"/>
              </a:spcBef>
            </a:pPr>
            <a:r>
              <a:rPr kumimoji="1" lang="en-US" altLang="ja-JP" sz="1600" dirty="0" smtClean="0"/>
              <a:t>Eclipse </a:t>
            </a:r>
            <a:r>
              <a:rPr kumimoji="1" lang="ja-JP" altLang="en-US" sz="1600" dirty="0" smtClean="0"/>
              <a:t>からリモートリポジトリにプッシュ </a:t>
            </a:r>
            <a:r>
              <a:rPr kumimoji="1" lang="en-US" altLang="ja-JP" sz="1600" dirty="0" smtClean="0"/>
              <a:t>(Git push) </a:t>
            </a:r>
            <a:r>
              <a:rPr kumimoji="1" lang="ja-JP" altLang="en-US" sz="1600" dirty="0" smtClean="0"/>
              <a:t>すれば、</a:t>
            </a:r>
            <a:r>
              <a:rPr kumimoji="1" lang="en-US" altLang="ja-JP" sz="1600" dirty="0" smtClean="0"/>
              <a:t>Bluemix </a:t>
            </a:r>
            <a:r>
              <a:rPr kumimoji="1" lang="ja-JP" altLang="en-US" sz="1600" dirty="0" smtClean="0"/>
              <a:t>に </a:t>
            </a:r>
            <a:r>
              <a:rPr kumimoji="1" lang="en-US" altLang="ja-JP" sz="1600" dirty="0" smtClean="0"/>
              <a:t>CF PUSH </a:t>
            </a:r>
            <a:r>
              <a:rPr kumimoji="1" lang="ja-JP" altLang="en-US" sz="1600" dirty="0" smtClean="0"/>
              <a:t>できる。</a:t>
            </a:r>
            <a:endParaRPr kumimoji="1" lang="en-US" altLang="ja-JP" sz="1600" dirty="0" smtClean="0"/>
          </a:p>
          <a:p>
            <a:pPr>
              <a:spcBef>
                <a:spcPts val="1200"/>
              </a:spcBef>
            </a:pPr>
            <a:r>
              <a:rPr kumimoji="1" lang="ja-JP" altLang="en-US" sz="2000" dirty="0" smtClean="0"/>
              <a:t>プログラミングは </a:t>
            </a:r>
            <a:r>
              <a:rPr kumimoji="1" lang="en-US" altLang="ja-JP" sz="2000" dirty="0" smtClean="0"/>
              <a:t>Eclipse </a:t>
            </a:r>
            <a:r>
              <a:rPr kumimoji="1" lang="ja-JP" altLang="en-US" sz="2000" dirty="0" smtClean="0"/>
              <a:t>の強力な支援機能を利用できる。</a:t>
            </a:r>
            <a:endParaRPr kumimoji="1" lang="en-US" altLang="ja-JP" sz="2000" dirty="0" smtClean="0"/>
          </a:p>
          <a:p>
            <a:pPr lvl="1">
              <a:spcBef>
                <a:spcPts val="1200"/>
              </a:spcBef>
            </a:pPr>
            <a:r>
              <a:rPr kumimoji="1" lang="ja-JP" altLang="en-US" sz="1600" dirty="0" smtClean="0"/>
              <a:t>コンテンツアシスト</a:t>
            </a:r>
            <a:endParaRPr kumimoji="1" lang="en-US" altLang="ja-JP" sz="1600" dirty="0" smtClean="0"/>
          </a:p>
          <a:p>
            <a:pPr lvl="1">
              <a:spcBef>
                <a:spcPts val="1200"/>
              </a:spcBef>
            </a:pPr>
            <a:r>
              <a:rPr lang="en-US" altLang="ja-JP" sz="1600" dirty="0" smtClean="0"/>
              <a:t>Git</a:t>
            </a:r>
          </a:p>
          <a:p>
            <a:pPr lvl="1">
              <a:spcBef>
                <a:spcPts val="1200"/>
              </a:spcBef>
            </a:pPr>
            <a:r>
              <a:rPr kumimoji="1" lang="en-US" altLang="ja-JP" sz="1600" dirty="0" smtClean="0"/>
              <a:t>Bluemix</a:t>
            </a:r>
          </a:p>
          <a:p>
            <a:pPr>
              <a:spcBef>
                <a:spcPts val="1200"/>
              </a:spcBef>
            </a:pPr>
            <a:r>
              <a:rPr kumimoji="1" lang="ja-JP" altLang="en-US" sz="2000" dirty="0" smtClean="0"/>
              <a:t>ビルド、アプリケーション更新が速い。</a:t>
            </a:r>
            <a:endParaRPr kumimoji="1" lang="en-US" altLang="ja-JP" sz="2000" dirty="0" smtClean="0"/>
          </a:p>
          <a:p>
            <a:pPr lvl="1">
              <a:spcBef>
                <a:spcPts val="1200"/>
              </a:spcBef>
            </a:pPr>
            <a:r>
              <a:rPr lang="ja-JP" altLang="en-US" sz="1600" dirty="0"/>
              <a:t>プログラミン</a:t>
            </a:r>
            <a:r>
              <a:rPr lang="ja-JP" altLang="en-US" sz="1600" dirty="0" smtClean="0"/>
              <a:t>グ、デバックに有利</a:t>
            </a:r>
            <a:endParaRPr lang="en-US" altLang="ja-JP" sz="1600" dirty="0" smtClean="0"/>
          </a:p>
          <a:p>
            <a:pPr lvl="1">
              <a:spcBef>
                <a:spcPts val="1200"/>
              </a:spcBef>
            </a:pPr>
            <a:r>
              <a:rPr kumimoji="1" lang="ja-JP" altLang="en-US" sz="1600" dirty="0"/>
              <a:t>新</a:t>
            </a:r>
            <a:r>
              <a:rPr kumimoji="1" lang="ja-JP" altLang="en-US" sz="1600" dirty="0" smtClean="0"/>
              <a:t>規</a:t>
            </a:r>
            <a:r>
              <a:rPr kumimoji="1" lang="ja-JP" altLang="en-US" sz="1600" dirty="0"/>
              <a:t>開</a:t>
            </a:r>
            <a:r>
              <a:rPr kumimoji="1" lang="ja-JP" altLang="en-US" sz="1600" dirty="0" smtClean="0"/>
              <a:t>発に向いている。</a:t>
            </a:r>
            <a:endParaRPr kumimoji="1" lang="en-US" altLang="ja-JP" sz="1600" dirty="0" smtClean="0"/>
          </a:p>
        </p:txBody>
      </p:sp>
    </p:spTree>
    <p:extLst>
      <p:ext uri="{BB962C8B-B14F-4D97-AF65-F5344CB8AC3E}">
        <p14:creationId xmlns:p14="http://schemas.microsoft.com/office/powerpoint/2010/main" val="620451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6" descr="5300_IBM_Black"/>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20975" y="2781304"/>
            <a:ext cx="4489450" cy="1681163"/>
          </a:xfrm>
          <a:prstGeom prst="rect">
            <a:avLst/>
          </a:prstGeom>
          <a:noFill/>
          <a:ln w="9525">
            <a:noFill/>
            <a:miter lim="800000"/>
            <a:headEnd/>
            <a:tailEnd/>
          </a:ln>
        </p:spPr>
      </p:pic>
      <p:pic>
        <p:nvPicPr>
          <p:cNvPr id="100354" name="図 3"/>
          <p:cNvPicPr>
            <a:picLocks noChangeAspect="1"/>
          </p:cNvPicPr>
          <p:nvPr/>
        </p:nvPicPr>
        <p:blipFill>
          <a:blip r:embed="rId4"/>
          <a:srcRect/>
          <a:stretch>
            <a:fillRect/>
          </a:stretch>
        </p:blipFill>
        <p:spPr bwMode="auto">
          <a:xfrm>
            <a:off x="704854" y="1125539"/>
            <a:ext cx="4162425" cy="1546225"/>
          </a:xfrm>
          <a:prstGeom prst="rect">
            <a:avLst/>
          </a:prstGeom>
          <a:noFill/>
          <a:ln w="9525">
            <a:noFill/>
            <a:miter lim="800000"/>
            <a:headEnd/>
            <a:tailEnd/>
          </a:ln>
        </p:spPr>
      </p:pic>
    </p:spTree>
    <p:extLst>
      <p:ext uri="{BB962C8B-B14F-4D97-AF65-F5344CB8AC3E}">
        <p14:creationId xmlns:p14="http://schemas.microsoft.com/office/powerpoint/2010/main" val="2135811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1. </a:t>
            </a:r>
            <a:r>
              <a:rPr kumimoji="1" lang="ja-JP" altLang="en-US" dirty="0" smtClean="0"/>
              <a:t>概要</a:t>
            </a:r>
            <a:endParaRPr kumimoji="1" lang="ja-JP" altLang="en-US" dirty="0"/>
          </a:p>
        </p:txBody>
      </p:sp>
    </p:spTree>
    <p:extLst>
      <p:ext uri="{BB962C8B-B14F-4D97-AF65-F5344CB8AC3E}">
        <p14:creationId xmlns:p14="http://schemas.microsoft.com/office/powerpoint/2010/main" val="482039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ja-JP" sz="2000" dirty="0"/>
              <a:t>IBM Bluemix DevOps Services (IDS) </a:t>
            </a:r>
            <a:r>
              <a:rPr lang="ja-JP" altLang="en-US" sz="2000" dirty="0" smtClean="0"/>
              <a:t>の </a:t>
            </a:r>
            <a:r>
              <a:rPr lang="en-US" altLang="ja-JP" sz="2000" dirty="0" smtClean="0"/>
              <a:t>Java </a:t>
            </a:r>
            <a:r>
              <a:rPr lang="ja-JP" altLang="en-US" sz="2000" dirty="0" smtClean="0"/>
              <a:t>プロジェクトを </a:t>
            </a:r>
            <a:r>
              <a:rPr lang="en-US" altLang="ja-JP" sz="2000" dirty="0" smtClean="0"/>
              <a:t>Eclipse </a:t>
            </a:r>
            <a:r>
              <a:rPr lang="ja-JP" altLang="en-US" sz="2000" dirty="0" smtClean="0"/>
              <a:t>にインポートする。</a:t>
            </a:r>
            <a:endParaRPr lang="en-US" altLang="ja-JP" sz="2000" dirty="0" smtClean="0"/>
          </a:p>
          <a:p>
            <a:r>
              <a:rPr lang="en-US" altLang="ja-JP" sz="2000" dirty="0" smtClean="0"/>
              <a:t>Eclipse </a:t>
            </a:r>
            <a:r>
              <a:rPr lang="ja-JP" altLang="en-US" sz="2000" dirty="0" smtClean="0"/>
              <a:t>でプログラム変更、実行結果を確認する。</a:t>
            </a:r>
            <a:endParaRPr lang="en-US" altLang="ja-JP" sz="2000" dirty="0" smtClean="0"/>
          </a:p>
          <a:p>
            <a:pPr marL="0" indent="0">
              <a:buNone/>
            </a:pPr>
            <a:endParaRPr lang="en-US" altLang="ja-JP" sz="2000" dirty="0"/>
          </a:p>
          <a:p>
            <a:pPr marL="444500" lvl="1" indent="0">
              <a:buNone/>
            </a:pPr>
            <a:endParaRPr kumimoji="1" lang="ja-JP" altLang="en-US" sz="1800" dirty="0"/>
          </a:p>
        </p:txBody>
      </p:sp>
      <p:sp>
        <p:nvSpPr>
          <p:cNvPr id="2" name="Title 1"/>
          <p:cNvSpPr>
            <a:spLocks noGrp="1"/>
          </p:cNvSpPr>
          <p:nvPr>
            <p:ph type="title"/>
          </p:nvPr>
        </p:nvSpPr>
        <p:spPr/>
        <p:txBody>
          <a:bodyPr/>
          <a:lstStyle/>
          <a:p>
            <a:r>
              <a:rPr kumimoji="1" lang="ja-JP" altLang="en-US" dirty="0" smtClean="0"/>
              <a:t>テーマ</a:t>
            </a:r>
            <a:endParaRPr kumimoji="1" lang="ja-JP" altLang="en-US" dirty="0"/>
          </a:p>
        </p:txBody>
      </p:sp>
      <p:grpSp>
        <p:nvGrpSpPr>
          <p:cNvPr id="25" name="Group 24"/>
          <p:cNvGrpSpPr/>
          <p:nvPr/>
        </p:nvGrpSpPr>
        <p:grpSpPr>
          <a:xfrm>
            <a:off x="525093" y="2434289"/>
            <a:ext cx="8855814" cy="3960917"/>
            <a:chOff x="525093" y="2480589"/>
            <a:chExt cx="8855814" cy="3960917"/>
          </a:xfrm>
        </p:grpSpPr>
        <p:sp>
          <p:nvSpPr>
            <p:cNvPr id="49" name="Freeform 54"/>
            <p:cNvSpPr>
              <a:spLocks noEditPoints="1"/>
            </p:cNvSpPr>
            <p:nvPr/>
          </p:nvSpPr>
          <p:spPr bwMode="auto">
            <a:xfrm>
              <a:off x="4559876" y="2480589"/>
              <a:ext cx="4821031" cy="3168351"/>
            </a:xfrm>
            <a:custGeom>
              <a:avLst/>
              <a:gdLst>
                <a:gd name="T0" fmla="*/ 2147483646 w 221"/>
                <a:gd name="T1" fmla="*/ 2147483646 h 114"/>
                <a:gd name="T2" fmla="*/ 2147483646 w 221"/>
                <a:gd name="T3" fmla="*/ 2147483646 h 114"/>
                <a:gd name="T4" fmla="*/ 2147483646 w 221"/>
                <a:gd name="T5" fmla="*/ 2147483646 h 114"/>
                <a:gd name="T6" fmla="*/ 2147483646 w 221"/>
                <a:gd name="T7" fmla="*/ 2147483646 h 114"/>
                <a:gd name="T8" fmla="*/ 2147483646 w 221"/>
                <a:gd name="T9" fmla="*/ 2147483646 h 114"/>
                <a:gd name="T10" fmla="*/ 2147483646 w 221"/>
                <a:gd name="T11" fmla="*/ 2147483646 h 114"/>
                <a:gd name="T12" fmla="*/ 0 w 221"/>
                <a:gd name="T13" fmla="*/ 2147483646 h 114"/>
                <a:gd name="T14" fmla="*/ 2147483646 w 221"/>
                <a:gd name="T15" fmla="*/ 2147483646 h 114"/>
                <a:gd name="T16" fmla="*/ 2147483646 w 221"/>
                <a:gd name="T17" fmla="*/ 2147483646 h 114"/>
                <a:gd name="T18" fmla="*/ 2147483646 w 221"/>
                <a:gd name="T19" fmla="*/ 2147483646 h 114"/>
                <a:gd name="T20" fmla="*/ 2147483646 w 221"/>
                <a:gd name="T21" fmla="*/ 2147483646 h 114"/>
                <a:gd name="T22" fmla="*/ 2147483646 w 221"/>
                <a:gd name="T23" fmla="*/ 2147483646 h 114"/>
                <a:gd name="T24" fmla="*/ 2147483646 w 221"/>
                <a:gd name="T25" fmla="*/ 2147483646 h 114"/>
                <a:gd name="T26" fmla="*/ 2147483646 w 221"/>
                <a:gd name="T27" fmla="*/ 2147483646 h 114"/>
                <a:gd name="T28" fmla="*/ 2147483646 w 221"/>
                <a:gd name="T29" fmla="*/ 2147483646 h 114"/>
                <a:gd name="T30" fmla="*/ 2147483646 w 221"/>
                <a:gd name="T31" fmla="*/ 2147483646 h 114"/>
                <a:gd name="T32" fmla="*/ 2147483646 w 221"/>
                <a:gd name="T33" fmla="*/ 2147483646 h 114"/>
                <a:gd name="T34" fmla="*/ 2147483646 w 221"/>
                <a:gd name="T35" fmla="*/ 2147483646 h 114"/>
                <a:gd name="T36" fmla="*/ 2147483646 w 221"/>
                <a:gd name="T37" fmla="*/ 2147483646 h 114"/>
                <a:gd name="T38" fmla="*/ 2147483646 w 221"/>
                <a:gd name="T39" fmla="*/ 2147483646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 h="114">
                  <a:moveTo>
                    <a:pt x="214" y="78"/>
                  </a:moveTo>
                  <a:cubicBezTo>
                    <a:pt x="206" y="57"/>
                    <a:pt x="185" y="59"/>
                    <a:pt x="185" y="59"/>
                  </a:cubicBezTo>
                  <a:cubicBezTo>
                    <a:pt x="185" y="59"/>
                    <a:pt x="187" y="41"/>
                    <a:pt x="166" y="28"/>
                  </a:cubicBezTo>
                  <a:cubicBezTo>
                    <a:pt x="149" y="18"/>
                    <a:pt x="128" y="32"/>
                    <a:pt x="128" y="32"/>
                  </a:cubicBezTo>
                  <a:cubicBezTo>
                    <a:pt x="128" y="32"/>
                    <a:pt x="114" y="0"/>
                    <a:pt x="70" y="9"/>
                  </a:cubicBezTo>
                  <a:cubicBezTo>
                    <a:pt x="27" y="18"/>
                    <a:pt x="26" y="51"/>
                    <a:pt x="26" y="51"/>
                  </a:cubicBezTo>
                  <a:cubicBezTo>
                    <a:pt x="26" y="51"/>
                    <a:pt x="0" y="56"/>
                    <a:pt x="0" y="82"/>
                  </a:cubicBezTo>
                  <a:cubicBezTo>
                    <a:pt x="0" y="113"/>
                    <a:pt x="28" y="114"/>
                    <a:pt x="28" y="114"/>
                  </a:cubicBezTo>
                  <a:cubicBezTo>
                    <a:pt x="197" y="114"/>
                    <a:pt x="197" y="114"/>
                    <a:pt x="197" y="114"/>
                  </a:cubicBezTo>
                  <a:cubicBezTo>
                    <a:pt x="211" y="114"/>
                    <a:pt x="221" y="97"/>
                    <a:pt x="214" y="78"/>
                  </a:cubicBezTo>
                  <a:moveTo>
                    <a:pt x="191" y="105"/>
                  </a:moveTo>
                  <a:cubicBezTo>
                    <a:pt x="41" y="105"/>
                    <a:pt x="41" y="105"/>
                    <a:pt x="41" y="105"/>
                  </a:cubicBezTo>
                  <a:cubicBezTo>
                    <a:pt x="41" y="105"/>
                    <a:pt x="9" y="107"/>
                    <a:pt x="9" y="85"/>
                  </a:cubicBezTo>
                  <a:cubicBezTo>
                    <a:pt x="9" y="61"/>
                    <a:pt x="32" y="59"/>
                    <a:pt x="32" y="59"/>
                  </a:cubicBezTo>
                  <a:cubicBezTo>
                    <a:pt x="32" y="59"/>
                    <a:pt x="35" y="24"/>
                    <a:pt x="73" y="17"/>
                  </a:cubicBezTo>
                  <a:cubicBezTo>
                    <a:pt x="111" y="10"/>
                    <a:pt x="125" y="42"/>
                    <a:pt x="125" y="42"/>
                  </a:cubicBezTo>
                  <a:cubicBezTo>
                    <a:pt x="125" y="42"/>
                    <a:pt x="144" y="30"/>
                    <a:pt x="162" y="38"/>
                  </a:cubicBezTo>
                  <a:cubicBezTo>
                    <a:pt x="180" y="47"/>
                    <a:pt x="177" y="69"/>
                    <a:pt x="177" y="69"/>
                  </a:cubicBezTo>
                  <a:cubicBezTo>
                    <a:pt x="177" y="69"/>
                    <a:pt x="199" y="64"/>
                    <a:pt x="205" y="82"/>
                  </a:cubicBezTo>
                  <a:cubicBezTo>
                    <a:pt x="209" y="95"/>
                    <a:pt x="203" y="105"/>
                    <a:pt x="191" y="105"/>
                  </a:cubicBezTo>
                </a:path>
              </a:pathLst>
            </a:custGeom>
            <a:solidFill>
              <a:schemeClr val="accent1">
                <a:lumMod val="50000"/>
              </a:schemeClr>
            </a:solidFill>
            <a:ln>
              <a:noFill/>
            </a:ln>
            <a:extLst/>
          </p:spPr>
          <p:txBody>
            <a:bodyPr/>
            <a:lstStyle/>
            <a:p>
              <a:endParaRPr lang="ja-JP" altLang="en-US"/>
            </a:p>
          </p:txBody>
        </p:sp>
        <p:grpSp>
          <p:nvGrpSpPr>
            <p:cNvPr id="4" name="Group 3"/>
            <p:cNvGrpSpPr/>
            <p:nvPr/>
          </p:nvGrpSpPr>
          <p:grpSpPr>
            <a:xfrm>
              <a:off x="5886335" y="4407192"/>
              <a:ext cx="3026224" cy="621979"/>
              <a:chOff x="1156014" y="4070975"/>
              <a:chExt cx="3026224" cy="621979"/>
            </a:xfrm>
          </p:grpSpPr>
          <p:pic>
            <p:nvPicPr>
              <p:cNvPr id="10" name="Picture 17" descr="JazzHub"/>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56014" y="4070975"/>
                <a:ext cx="574740" cy="62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2"/>
              <p:cNvSpPr txBox="1">
                <a:spLocks noChangeArrowheads="1"/>
              </p:cNvSpPr>
              <p:nvPr/>
            </p:nvSpPr>
            <p:spPr bwMode="auto">
              <a:xfrm>
                <a:off x="1642749" y="4233466"/>
                <a:ext cx="2539489"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DevOps</a:t>
                </a:r>
                <a:r>
                  <a:rPr kumimoji="0" lang="ja-JP" altLang="en-US" sz="1400" dirty="0">
                    <a:solidFill>
                      <a:schemeClr val="accent1">
                        <a:lumMod val="50000"/>
                      </a:schemeClr>
                    </a:solidFill>
                    <a:latin typeface="+mn-ea"/>
                    <a:ea typeface="+mn-ea"/>
                    <a:cs typeface="Meiryo UI" panose="020B0604030504040204" pitchFamily="50" charset="-128"/>
                  </a:rPr>
                  <a:t> </a:t>
                </a:r>
                <a:r>
                  <a:rPr kumimoji="0" lang="en-US" altLang="ja-JP" sz="1400" b="1" dirty="0" smtClean="0">
                    <a:solidFill>
                      <a:schemeClr val="accent1">
                        <a:lumMod val="50000"/>
                      </a:schemeClr>
                    </a:solidFill>
                    <a:latin typeface="+mn-ea"/>
                    <a:ea typeface="+mn-ea"/>
                    <a:cs typeface="Meiryo UI" panose="020B0604030504040204" pitchFamily="50" charset="-128"/>
                  </a:rPr>
                  <a:t>Services</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23" name="Group 22"/>
            <p:cNvGrpSpPr/>
            <p:nvPr/>
          </p:nvGrpSpPr>
          <p:grpSpPr>
            <a:xfrm>
              <a:off x="5758574" y="3344685"/>
              <a:ext cx="1992243" cy="896938"/>
              <a:chOff x="3989206" y="4957265"/>
              <a:chExt cx="1992243" cy="896938"/>
            </a:xfrm>
          </p:grpSpPr>
          <p:pic>
            <p:nvPicPr>
              <p:cNvPr id="9" name="Picture 5" descr="Codename: BlueMix 2014-03-18 14-23-53 2014-03-18 14-23-5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89206" y="4957265"/>
                <a:ext cx="83026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33"/>
              <p:cNvSpPr txBox="1">
                <a:spLocks noChangeArrowheads="1"/>
              </p:cNvSpPr>
              <p:nvPr/>
            </p:nvSpPr>
            <p:spPr bwMode="auto">
              <a:xfrm>
                <a:off x="4581409" y="5248375"/>
                <a:ext cx="140004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spAutoFit/>
              </a:bodyP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pPr eaLnBrk="0" hangingPunct="0"/>
                <a:r>
                  <a:rPr kumimoji="0" lang="en-US" altLang="ja-JP" sz="1400" b="1" dirty="0">
                    <a:solidFill>
                      <a:schemeClr val="accent1">
                        <a:lumMod val="50000"/>
                      </a:schemeClr>
                    </a:solidFill>
                    <a:latin typeface="+mn-ea"/>
                    <a:ea typeface="+mn-ea"/>
                    <a:cs typeface="Meiryo UI" panose="020B0604030504040204" pitchFamily="50" charset="-128"/>
                  </a:rPr>
                  <a:t>IBM </a:t>
                </a:r>
                <a:r>
                  <a:rPr kumimoji="0" lang="en-US" altLang="ja-JP" sz="1400" b="1" dirty="0" smtClean="0">
                    <a:solidFill>
                      <a:schemeClr val="accent1">
                        <a:lumMod val="50000"/>
                      </a:schemeClr>
                    </a:solidFill>
                    <a:latin typeface="+mn-ea"/>
                    <a:ea typeface="+mn-ea"/>
                    <a:cs typeface="Meiryo UI" panose="020B0604030504040204" pitchFamily="50" charset="-128"/>
                  </a:rPr>
                  <a:t>Bluemix</a:t>
                </a:r>
                <a:endParaRPr kumimoji="0" lang="en-US" altLang="ja-JP" sz="1400" b="1" dirty="0">
                  <a:solidFill>
                    <a:schemeClr val="accent1">
                      <a:lumMod val="50000"/>
                    </a:schemeClr>
                  </a:solidFill>
                  <a:latin typeface="+mn-ea"/>
                  <a:ea typeface="+mn-ea"/>
                  <a:cs typeface="Meiryo UI" panose="020B0604030504040204" pitchFamily="50" charset="-128"/>
                </a:endParaRPr>
              </a:p>
            </p:txBody>
          </p:sp>
        </p:grpSp>
        <p:grpSp>
          <p:nvGrpSpPr>
            <p:cNvPr id="14" name="Group 6"/>
            <p:cNvGrpSpPr>
              <a:grpSpLocks/>
            </p:cNvGrpSpPr>
            <p:nvPr/>
          </p:nvGrpSpPr>
          <p:grpSpPr bwMode="auto">
            <a:xfrm>
              <a:off x="1044466" y="4280789"/>
              <a:ext cx="1059539" cy="849604"/>
              <a:chOff x="1079" y="2432"/>
              <a:chExt cx="453" cy="318"/>
            </a:xfrm>
          </p:grpSpPr>
          <p:grpSp>
            <p:nvGrpSpPr>
              <p:cNvPr id="15" name="Group 451"/>
              <p:cNvGrpSpPr>
                <a:grpSpLocks noChangeAspect="1"/>
              </p:cNvGrpSpPr>
              <p:nvPr/>
            </p:nvGrpSpPr>
            <p:grpSpPr bwMode="auto">
              <a:xfrm>
                <a:off x="1124" y="2478"/>
                <a:ext cx="363" cy="229"/>
                <a:chOff x="1797" y="2253"/>
                <a:chExt cx="441" cy="302"/>
              </a:xfrm>
            </p:grpSpPr>
            <p:sp>
              <p:nvSpPr>
                <p:cNvPr id="17" name="Freeform 452"/>
                <p:cNvSpPr>
                  <a:spLocks noChangeAspect="1"/>
                </p:cNvSpPr>
                <p:nvPr/>
              </p:nvSpPr>
              <p:spPr bwMode="auto">
                <a:xfrm>
                  <a:off x="1922" y="2423"/>
                  <a:ext cx="278" cy="116"/>
                </a:xfrm>
                <a:custGeom>
                  <a:avLst/>
                  <a:gdLst>
                    <a:gd name="T0" fmla="*/ 103 w 320"/>
                    <a:gd name="T1" fmla="*/ 16 h 134"/>
                    <a:gd name="T2" fmla="*/ 103 w 320"/>
                    <a:gd name="T3" fmla="*/ 12 h 134"/>
                    <a:gd name="T4" fmla="*/ 37 w 320"/>
                    <a:gd name="T5" fmla="*/ 0 h 134"/>
                    <a:gd name="T6" fmla="*/ 0 w 320"/>
                    <a:gd name="T7" fmla="*/ 26 h 134"/>
                    <a:gd name="T8" fmla="*/ 8 w 320"/>
                    <a:gd name="T9" fmla="*/ 30 h 134"/>
                    <a:gd name="T10" fmla="*/ 62 w 320"/>
                    <a:gd name="T11" fmla="*/ 42 h 134"/>
                    <a:gd name="T12" fmla="*/ 103 w 320"/>
                    <a:gd name="T13" fmla="*/ 16 h 134"/>
                    <a:gd name="T14" fmla="*/ 0 60000 65536"/>
                    <a:gd name="T15" fmla="*/ 0 60000 65536"/>
                    <a:gd name="T16" fmla="*/ 0 60000 65536"/>
                    <a:gd name="T17" fmla="*/ 0 60000 65536"/>
                    <a:gd name="T18" fmla="*/ 0 60000 65536"/>
                    <a:gd name="T19" fmla="*/ 0 60000 65536"/>
                    <a:gd name="T20" fmla="*/ 0 60000 65536"/>
                    <a:gd name="T21" fmla="*/ 0 w 320"/>
                    <a:gd name="T22" fmla="*/ 0 h 134"/>
                    <a:gd name="T23" fmla="*/ 320 w 32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0" h="134">
                      <a:moveTo>
                        <a:pt x="320" y="52"/>
                      </a:moveTo>
                      <a:lnTo>
                        <a:pt x="320" y="38"/>
                      </a:lnTo>
                      <a:lnTo>
                        <a:pt x="118" y="0"/>
                      </a:lnTo>
                      <a:lnTo>
                        <a:pt x="0" y="82"/>
                      </a:lnTo>
                      <a:lnTo>
                        <a:pt x="22" y="96"/>
                      </a:lnTo>
                      <a:lnTo>
                        <a:pt x="190" y="134"/>
                      </a:lnTo>
                      <a:lnTo>
                        <a:pt x="3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Freeform 453"/>
                <p:cNvSpPr>
                  <a:spLocks noChangeAspect="1"/>
                </p:cNvSpPr>
                <p:nvPr/>
              </p:nvSpPr>
              <p:spPr bwMode="auto">
                <a:xfrm>
                  <a:off x="2024" y="2288"/>
                  <a:ext cx="214" cy="168"/>
                </a:xfrm>
                <a:custGeom>
                  <a:avLst/>
                  <a:gdLst>
                    <a:gd name="T0" fmla="*/ 67 w 246"/>
                    <a:gd name="T1" fmla="*/ 61 h 194"/>
                    <a:gd name="T2" fmla="*/ 0 w 246"/>
                    <a:gd name="T3" fmla="*/ 48 h 194"/>
                    <a:gd name="T4" fmla="*/ 14 w 246"/>
                    <a:gd name="T5" fmla="*/ 0 h 194"/>
                    <a:gd name="T6" fmla="*/ 81 w 246"/>
                    <a:gd name="T7" fmla="*/ 11 h 194"/>
                    <a:gd name="T8" fmla="*/ 67 w 246"/>
                    <a:gd name="T9" fmla="*/ 61 h 194"/>
                    <a:gd name="T10" fmla="*/ 0 60000 65536"/>
                    <a:gd name="T11" fmla="*/ 0 60000 65536"/>
                    <a:gd name="T12" fmla="*/ 0 60000 65536"/>
                    <a:gd name="T13" fmla="*/ 0 60000 65536"/>
                    <a:gd name="T14" fmla="*/ 0 60000 65536"/>
                    <a:gd name="T15" fmla="*/ 0 w 246"/>
                    <a:gd name="T16" fmla="*/ 0 h 194"/>
                    <a:gd name="T17" fmla="*/ 246 w 246"/>
                    <a:gd name="T18" fmla="*/ 194 h 194"/>
                  </a:gdLst>
                  <a:ahLst/>
                  <a:cxnLst>
                    <a:cxn ang="T10">
                      <a:pos x="T0" y="T1"/>
                    </a:cxn>
                    <a:cxn ang="T11">
                      <a:pos x="T2" y="T3"/>
                    </a:cxn>
                    <a:cxn ang="T12">
                      <a:pos x="T4" y="T5"/>
                    </a:cxn>
                    <a:cxn ang="T13">
                      <a:pos x="T6" y="T7"/>
                    </a:cxn>
                    <a:cxn ang="T14">
                      <a:pos x="T8" y="T9"/>
                    </a:cxn>
                  </a:cxnLst>
                  <a:rect l="T15" t="T16" r="T17" b="T18"/>
                  <a:pathLst>
                    <a:path w="246" h="194">
                      <a:moveTo>
                        <a:pt x="202" y="194"/>
                      </a:moveTo>
                      <a:lnTo>
                        <a:pt x="0" y="156"/>
                      </a:lnTo>
                      <a:lnTo>
                        <a:pt x="42" y="0"/>
                      </a:lnTo>
                      <a:lnTo>
                        <a:pt x="246" y="36"/>
                      </a:lnTo>
                      <a:lnTo>
                        <a:pt x="202"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Freeform 454"/>
                <p:cNvSpPr>
                  <a:spLocks noChangeAspect="1"/>
                </p:cNvSpPr>
                <p:nvPr/>
              </p:nvSpPr>
              <p:spPr bwMode="auto">
                <a:xfrm>
                  <a:off x="2042" y="2302"/>
                  <a:ext cx="179" cy="140"/>
                </a:xfrm>
                <a:custGeom>
                  <a:avLst/>
                  <a:gdLst>
                    <a:gd name="T0" fmla="*/ 55 w 206"/>
                    <a:gd name="T1" fmla="*/ 51 h 162"/>
                    <a:gd name="T2" fmla="*/ 0 w 206"/>
                    <a:gd name="T3" fmla="*/ 41 h 162"/>
                    <a:gd name="T4" fmla="*/ 11 w 206"/>
                    <a:gd name="T5" fmla="*/ 0 h 162"/>
                    <a:gd name="T6" fmla="*/ 68 w 206"/>
                    <a:gd name="T7" fmla="*/ 9 h 162"/>
                    <a:gd name="T8" fmla="*/ 55 w 206"/>
                    <a:gd name="T9" fmla="*/ 51 h 162"/>
                    <a:gd name="T10" fmla="*/ 0 60000 65536"/>
                    <a:gd name="T11" fmla="*/ 0 60000 65536"/>
                    <a:gd name="T12" fmla="*/ 0 60000 65536"/>
                    <a:gd name="T13" fmla="*/ 0 60000 65536"/>
                    <a:gd name="T14" fmla="*/ 0 60000 65536"/>
                    <a:gd name="T15" fmla="*/ 0 w 206"/>
                    <a:gd name="T16" fmla="*/ 0 h 162"/>
                    <a:gd name="T17" fmla="*/ 206 w 206"/>
                    <a:gd name="T18" fmla="*/ 162 h 162"/>
                  </a:gdLst>
                  <a:ahLst/>
                  <a:cxnLst>
                    <a:cxn ang="T10">
                      <a:pos x="T0" y="T1"/>
                    </a:cxn>
                    <a:cxn ang="T11">
                      <a:pos x="T2" y="T3"/>
                    </a:cxn>
                    <a:cxn ang="T12">
                      <a:pos x="T4" y="T5"/>
                    </a:cxn>
                    <a:cxn ang="T13">
                      <a:pos x="T6" y="T7"/>
                    </a:cxn>
                    <a:cxn ang="T14">
                      <a:pos x="T8" y="T9"/>
                    </a:cxn>
                  </a:cxnLst>
                  <a:rect l="T15" t="T16" r="T17" b="T18"/>
                  <a:pathLst>
                    <a:path w="206" h="162">
                      <a:moveTo>
                        <a:pt x="170" y="162"/>
                      </a:moveTo>
                      <a:lnTo>
                        <a:pt x="0" y="130"/>
                      </a:lnTo>
                      <a:lnTo>
                        <a:pt x="36" y="0"/>
                      </a:lnTo>
                      <a:lnTo>
                        <a:pt x="206" y="28"/>
                      </a:lnTo>
                      <a:lnTo>
                        <a:pt x="170" y="162"/>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Group 455"/>
                <p:cNvGrpSpPr>
                  <a:grpSpLocks noChangeAspect="1"/>
                </p:cNvGrpSpPr>
                <p:nvPr/>
              </p:nvGrpSpPr>
              <p:grpSpPr bwMode="auto">
                <a:xfrm>
                  <a:off x="1797" y="2253"/>
                  <a:ext cx="188" cy="302"/>
                  <a:chOff x="2164" y="3298"/>
                  <a:chExt cx="216" cy="348"/>
                </a:xfrm>
              </p:grpSpPr>
              <p:sp>
                <p:nvSpPr>
                  <p:cNvPr id="21" name="Freeform 456"/>
                  <p:cNvSpPr>
                    <a:spLocks noChangeAspect="1"/>
                  </p:cNvSpPr>
                  <p:nvPr/>
                </p:nvSpPr>
                <p:spPr bwMode="auto">
                  <a:xfrm>
                    <a:off x="2194" y="3298"/>
                    <a:ext cx="152" cy="154"/>
                  </a:xfrm>
                  <a:custGeom>
                    <a:avLst/>
                    <a:gdLst>
                      <a:gd name="T0" fmla="*/ 152 w 152"/>
                      <a:gd name="T1" fmla="*/ 76 h 154"/>
                      <a:gd name="T2" fmla="*/ 146 w 152"/>
                      <a:gd name="T3" fmla="*/ 106 h 154"/>
                      <a:gd name="T4" fmla="*/ 130 w 152"/>
                      <a:gd name="T5" fmla="*/ 130 h 154"/>
                      <a:gd name="T6" fmla="*/ 106 w 152"/>
                      <a:gd name="T7" fmla="*/ 148 h 154"/>
                      <a:gd name="T8" fmla="*/ 76 w 152"/>
                      <a:gd name="T9" fmla="*/ 154 h 154"/>
                      <a:gd name="T10" fmla="*/ 46 w 152"/>
                      <a:gd name="T11" fmla="*/ 148 h 154"/>
                      <a:gd name="T12" fmla="*/ 22 w 152"/>
                      <a:gd name="T13" fmla="*/ 130 h 154"/>
                      <a:gd name="T14" fmla="*/ 6 w 152"/>
                      <a:gd name="T15" fmla="*/ 106 h 154"/>
                      <a:gd name="T16" fmla="*/ 0 w 152"/>
                      <a:gd name="T17" fmla="*/ 76 h 154"/>
                      <a:gd name="T18" fmla="*/ 6 w 152"/>
                      <a:gd name="T19" fmla="*/ 48 h 154"/>
                      <a:gd name="T20" fmla="*/ 22 w 152"/>
                      <a:gd name="T21" fmla="*/ 24 h 154"/>
                      <a:gd name="T22" fmla="*/ 46 w 152"/>
                      <a:gd name="T23" fmla="*/ 6 h 154"/>
                      <a:gd name="T24" fmla="*/ 76 w 152"/>
                      <a:gd name="T25" fmla="*/ 0 h 154"/>
                      <a:gd name="T26" fmla="*/ 106 w 152"/>
                      <a:gd name="T27" fmla="*/ 6 h 154"/>
                      <a:gd name="T28" fmla="*/ 130 w 152"/>
                      <a:gd name="T29" fmla="*/ 24 h 154"/>
                      <a:gd name="T30" fmla="*/ 146 w 152"/>
                      <a:gd name="T31" fmla="*/ 48 h 154"/>
                      <a:gd name="T32" fmla="*/ 152 w 152"/>
                      <a:gd name="T33" fmla="*/ 76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2"/>
                      <a:gd name="T52" fmla="*/ 0 h 154"/>
                      <a:gd name="T53" fmla="*/ 152 w 152"/>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2" h="154">
                        <a:moveTo>
                          <a:pt x="152" y="76"/>
                        </a:moveTo>
                        <a:lnTo>
                          <a:pt x="146" y="106"/>
                        </a:lnTo>
                        <a:lnTo>
                          <a:pt x="130" y="130"/>
                        </a:lnTo>
                        <a:lnTo>
                          <a:pt x="106" y="148"/>
                        </a:lnTo>
                        <a:lnTo>
                          <a:pt x="76" y="154"/>
                        </a:lnTo>
                        <a:lnTo>
                          <a:pt x="46" y="148"/>
                        </a:lnTo>
                        <a:lnTo>
                          <a:pt x="22" y="130"/>
                        </a:lnTo>
                        <a:lnTo>
                          <a:pt x="6" y="106"/>
                        </a:lnTo>
                        <a:lnTo>
                          <a:pt x="0" y="76"/>
                        </a:lnTo>
                        <a:lnTo>
                          <a:pt x="6" y="48"/>
                        </a:lnTo>
                        <a:lnTo>
                          <a:pt x="22" y="24"/>
                        </a:lnTo>
                        <a:lnTo>
                          <a:pt x="46" y="6"/>
                        </a:lnTo>
                        <a:lnTo>
                          <a:pt x="76" y="0"/>
                        </a:lnTo>
                        <a:lnTo>
                          <a:pt x="106" y="6"/>
                        </a:lnTo>
                        <a:lnTo>
                          <a:pt x="130" y="24"/>
                        </a:lnTo>
                        <a:lnTo>
                          <a:pt x="146" y="48"/>
                        </a:lnTo>
                        <a:lnTo>
                          <a:pt x="152" y="7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Freeform 457"/>
                  <p:cNvSpPr>
                    <a:spLocks noChangeAspect="1"/>
                  </p:cNvSpPr>
                  <p:nvPr/>
                </p:nvSpPr>
                <p:spPr bwMode="auto">
                  <a:xfrm>
                    <a:off x="2164" y="3466"/>
                    <a:ext cx="216" cy="180"/>
                  </a:xfrm>
                  <a:custGeom>
                    <a:avLst/>
                    <a:gdLst>
                      <a:gd name="T0" fmla="*/ 0 w 216"/>
                      <a:gd name="T1" fmla="*/ 136 h 180"/>
                      <a:gd name="T2" fmla="*/ 0 w 216"/>
                      <a:gd name="T3" fmla="*/ 88 h 180"/>
                      <a:gd name="T4" fmla="*/ 4 w 216"/>
                      <a:gd name="T5" fmla="*/ 60 h 180"/>
                      <a:gd name="T6" fmla="*/ 20 w 216"/>
                      <a:gd name="T7" fmla="*/ 36 h 180"/>
                      <a:gd name="T8" fmla="*/ 44 w 216"/>
                      <a:gd name="T9" fmla="*/ 16 h 180"/>
                      <a:gd name="T10" fmla="*/ 74 w 216"/>
                      <a:gd name="T11" fmla="*/ 4 h 180"/>
                      <a:gd name="T12" fmla="*/ 108 w 216"/>
                      <a:gd name="T13" fmla="*/ 0 h 180"/>
                      <a:gd name="T14" fmla="*/ 142 w 216"/>
                      <a:gd name="T15" fmla="*/ 4 h 180"/>
                      <a:gd name="T16" fmla="*/ 172 w 216"/>
                      <a:gd name="T17" fmla="*/ 16 h 180"/>
                      <a:gd name="T18" fmla="*/ 196 w 216"/>
                      <a:gd name="T19" fmla="*/ 36 h 180"/>
                      <a:gd name="T20" fmla="*/ 210 w 216"/>
                      <a:gd name="T21" fmla="*/ 60 h 180"/>
                      <a:gd name="T22" fmla="*/ 216 w 216"/>
                      <a:gd name="T23" fmla="*/ 88 h 180"/>
                      <a:gd name="T24" fmla="*/ 216 w 216"/>
                      <a:gd name="T25" fmla="*/ 180 h 180"/>
                      <a:gd name="T26" fmla="*/ 0 w 216"/>
                      <a:gd name="T27" fmla="*/ 136 h 1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180"/>
                      <a:gd name="T44" fmla="*/ 216 w 216"/>
                      <a:gd name="T45" fmla="*/ 180 h 1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180">
                        <a:moveTo>
                          <a:pt x="0" y="136"/>
                        </a:moveTo>
                        <a:lnTo>
                          <a:pt x="0" y="88"/>
                        </a:lnTo>
                        <a:lnTo>
                          <a:pt x="4" y="60"/>
                        </a:lnTo>
                        <a:lnTo>
                          <a:pt x="20" y="36"/>
                        </a:lnTo>
                        <a:lnTo>
                          <a:pt x="44" y="16"/>
                        </a:lnTo>
                        <a:lnTo>
                          <a:pt x="74" y="4"/>
                        </a:lnTo>
                        <a:lnTo>
                          <a:pt x="108" y="0"/>
                        </a:lnTo>
                        <a:lnTo>
                          <a:pt x="142" y="4"/>
                        </a:lnTo>
                        <a:lnTo>
                          <a:pt x="172" y="16"/>
                        </a:lnTo>
                        <a:lnTo>
                          <a:pt x="196" y="36"/>
                        </a:lnTo>
                        <a:lnTo>
                          <a:pt x="210" y="60"/>
                        </a:lnTo>
                        <a:lnTo>
                          <a:pt x="216" y="88"/>
                        </a:lnTo>
                        <a:lnTo>
                          <a:pt x="216" y="180"/>
                        </a:lnTo>
                        <a:lnTo>
                          <a:pt x="0" y="13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 name="Rectangle 14"/>
              <p:cNvSpPr>
                <a:spLocks noChangeArrowheads="1"/>
              </p:cNvSpPr>
              <p:nvPr/>
            </p:nvSpPr>
            <p:spPr bwMode="auto">
              <a:xfrm>
                <a:off x="1079" y="2432"/>
                <a:ext cx="453"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90000" tIns="46800" rIns="90000" bIns="46800" anchor="ctr"/>
              <a:lstStyle>
                <a:lvl1pPr algn="l">
                  <a:defRPr kumimoji="1" sz="2200">
                    <a:solidFill>
                      <a:schemeClr val="hlink"/>
                    </a:solidFill>
                    <a:latin typeface="Arial" panose="020B0604020202020204" pitchFamily="34" charset="0"/>
                    <a:ea typeface="ＭＳ Ｐゴシック" panose="020B0600070205080204" pitchFamily="50" charset="-128"/>
                  </a:defRPr>
                </a:lvl1pPr>
                <a:lvl2pPr marL="742950" indent="-285750" algn="l">
                  <a:defRPr kumimoji="1" sz="2200">
                    <a:solidFill>
                      <a:schemeClr val="hlink"/>
                    </a:solidFill>
                    <a:latin typeface="Arial" panose="020B0604020202020204" pitchFamily="34" charset="0"/>
                    <a:ea typeface="ＭＳ Ｐゴシック" panose="020B0600070205080204" pitchFamily="50" charset="-128"/>
                  </a:defRPr>
                </a:lvl2pPr>
                <a:lvl3pPr marL="1143000" indent="-228600" algn="l">
                  <a:defRPr kumimoji="1" sz="2200">
                    <a:solidFill>
                      <a:schemeClr val="hlink"/>
                    </a:solidFill>
                    <a:latin typeface="Arial" panose="020B0604020202020204" pitchFamily="34" charset="0"/>
                    <a:ea typeface="ＭＳ Ｐゴシック" panose="020B0600070205080204" pitchFamily="50" charset="-128"/>
                  </a:defRPr>
                </a:lvl3pPr>
                <a:lvl4pPr marL="1600200" indent="-228600" algn="l">
                  <a:defRPr kumimoji="1" sz="2200">
                    <a:solidFill>
                      <a:schemeClr val="hlink"/>
                    </a:solidFill>
                    <a:latin typeface="Arial" panose="020B0604020202020204" pitchFamily="34" charset="0"/>
                    <a:ea typeface="ＭＳ Ｐゴシック" panose="020B0600070205080204" pitchFamily="50" charset="-128"/>
                  </a:defRPr>
                </a:lvl4pPr>
                <a:lvl5pPr marL="2057400" indent="-228600" algn="l">
                  <a:defRPr kumimoji="1" sz="2200">
                    <a:solidFill>
                      <a:schemeClr val="hlink"/>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sz="2200">
                    <a:solidFill>
                      <a:schemeClr val="hlink"/>
                    </a:solidFill>
                    <a:latin typeface="Arial" panose="020B0604020202020204" pitchFamily="34" charset="0"/>
                    <a:ea typeface="ＭＳ Ｐゴシック" panose="020B0600070205080204" pitchFamily="50" charset="-128"/>
                  </a:defRPr>
                </a:lvl9p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26" name="Straight Arrow Connector 25"/>
            <p:cNvCxnSpPr>
              <a:stCxn id="16" idx="0"/>
              <a:endCxn id="16" idx="1"/>
            </p:cNvCxnSpPr>
            <p:nvPr/>
          </p:nvCxnSpPr>
          <p:spPr bwMode="auto">
            <a:xfrm rot="16200000" flipH="1" flipV="1">
              <a:off x="1096950" y="4228305"/>
              <a:ext cx="424802" cy="529770"/>
            </a:xfrm>
            <a:prstGeom prst="bentConnector4">
              <a:avLst>
                <a:gd name="adj1" fmla="val -53813"/>
                <a:gd name="adj2" fmla="val 14315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45557" y="3465725"/>
              <a:ext cx="2187458" cy="461665"/>
            </a:xfrm>
            <a:prstGeom prst="rect">
              <a:avLst/>
            </a:prstGeom>
            <a:noFill/>
          </p:spPr>
          <p:txBody>
            <a:bodyPr wrap="none" rtlCol="0">
              <a:spAutoFit/>
            </a:bodyPr>
            <a:lstStyle/>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プログラミング</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en-US" altLang="ja-JP" sz="1200" b="0" dirty="0" smtClean="0">
                  <a:solidFill>
                    <a:srgbClr val="FFD300"/>
                  </a:solidFill>
                  <a:latin typeface="メイリオ" panose="020B0604030504040204" pitchFamily="50" charset="-128"/>
                </a:rPr>
                <a:t>Web </a:t>
              </a:r>
              <a:r>
                <a:rPr kumimoji="1" lang="ja-JP" altLang="en-US" sz="1200" b="0" dirty="0" smtClean="0">
                  <a:solidFill>
                    <a:srgbClr val="FFD300"/>
                  </a:solidFill>
                  <a:latin typeface="メイリオ" panose="020B0604030504040204" pitchFamily="50" charset="-128"/>
                </a:rPr>
                <a:t>アプリの実行 </a:t>
              </a:r>
              <a:r>
                <a:rPr kumimoji="1" lang="en-US" altLang="ja-JP" sz="1200" b="0" dirty="0" smtClean="0">
                  <a:solidFill>
                    <a:srgbClr val="FFD300"/>
                  </a:solidFill>
                  <a:latin typeface="メイリオ" panose="020B0604030504040204" pitchFamily="50" charset="-128"/>
                </a:rPr>
                <a:t>&amp; </a:t>
              </a:r>
              <a:r>
                <a:rPr kumimoji="1" lang="ja-JP" altLang="en-US" sz="1200" b="0" dirty="0" smtClean="0">
                  <a:solidFill>
                    <a:srgbClr val="FFD300"/>
                  </a:solidFill>
                  <a:latin typeface="メイリオ" panose="020B0604030504040204" pitchFamily="50" charset="-128"/>
                </a:rPr>
                <a:t>確認</a:t>
              </a:r>
              <a:endParaRPr kumimoji="1" lang="ja-JP" altLang="en-US" sz="1200" b="0" dirty="0">
                <a:solidFill>
                  <a:srgbClr val="FFD300"/>
                </a:solidFill>
                <a:latin typeface="メイリオ" panose="020B0604030504040204" pitchFamily="50" charset="-128"/>
              </a:endParaRPr>
            </a:p>
          </p:txBody>
        </p:sp>
        <p:cxnSp>
          <p:nvCxnSpPr>
            <p:cNvPr id="31" name="Straight Arrow Connector 30"/>
            <p:cNvCxnSpPr>
              <a:stCxn id="16" idx="2"/>
              <a:endCxn id="10" idx="2"/>
            </p:cNvCxnSpPr>
            <p:nvPr/>
          </p:nvCxnSpPr>
          <p:spPr bwMode="auto">
            <a:xfrm rot="5400000" flipH="1" flipV="1">
              <a:off x="3823359" y="2780047"/>
              <a:ext cx="101222" cy="4599469"/>
            </a:xfrm>
            <a:prstGeom prst="bentConnector3">
              <a:avLst>
                <a:gd name="adj1" fmla="val -225840"/>
              </a:avLst>
            </a:prstGeom>
            <a:solidFill>
              <a:srgbClr val="FFFFFF"/>
            </a:solidFill>
            <a:ln w="31750" cap="flat" cmpd="sng" algn="ctr">
              <a:solidFill>
                <a:srgbClr val="FFD300"/>
              </a:solidFill>
              <a:prstDash val="solid"/>
              <a:round/>
              <a:headEnd type="triangle" w="med" len="med"/>
              <a:tailEnd type="non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2054193" y="4077410"/>
              <a:ext cx="2565126" cy="646331"/>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操作</a:t>
              </a:r>
              <a:r>
                <a:rPr kumimoji="1" lang="en-US" altLang="ja-JP" sz="1200" b="0" dirty="0" smtClean="0">
                  <a:solidFill>
                    <a:srgbClr val="FFD300"/>
                  </a:solidFill>
                  <a:latin typeface="メイリオ" panose="020B0604030504040204" pitchFamily="50" charset="-128"/>
                </a:rPr>
                <a:t> (</a:t>
              </a:r>
              <a:r>
                <a:rPr kumimoji="1" lang="ja-JP" altLang="en-US" sz="1200" b="0" dirty="0" smtClean="0">
                  <a:solidFill>
                    <a:srgbClr val="FFD300"/>
                  </a:solidFill>
                  <a:latin typeface="メイリオ" panose="020B0604030504040204" pitchFamily="50" charset="-128"/>
                </a:rPr>
                <a:t>手順は割愛</a:t>
              </a:r>
              <a:r>
                <a:rPr kumimoji="1" lang="en-US" altLang="ja-JP" sz="1200" b="0" dirty="0" smtClean="0">
                  <a:solidFill>
                    <a:srgbClr val="FFD300"/>
                  </a:solidFill>
                  <a:latin typeface="メイリオ" panose="020B0604030504040204" pitchFamily="50" charset="-128"/>
                </a:rPr>
                <a:t>)</a:t>
              </a:r>
            </a:p>
            <a:p>
              <a:pPr marL="171450" indent="-171450">
                <a:buFont typeface="Arial" panose="020B0604020202020204" pitchFamily="34" charset="0"/>
                <a:buChar char="•"/>
              </a:pPr>
              <a:r>
                <a:rPr kumimoji="1" lang="ja-JP" altLang="en-US" sz="1200" b="0" dirty="0" smtClean="0">
                  <a:solidFill>
                    <a:srgbClr val="FFD300"/>
                  </a:solidFill>
                  <a:latin typeface="メイリオ" panose="020B0604030504040204" pitchFamily="50" charset="-128"/>
                </a:rPr>
                <a:t>ローカルリポジトリへコミット</a:t>
              </a:r>
              <a:endParaRPr kumimoji="1" lang="en-US" altLang="ja-JP" sz="1200" b="0" dirty="0" smtClean="0">
                <a:solidFill>
                  <a:srgbClr val="FFD300"/>
                </a:solidFill>
                <a:latin typeface="メイリオ" panose="020B0604030504040204" pitchFamily="50" charset="-128"/>
              </a:endParaRPr>
            </a:p>
            <a:p>
              <a:pPr marL="171450" indent="-171450">
                <a:buFont typeface="Arial" panose="020B0604020202020204" pitchFamily="34" charset="0"/>
                <a:buChar char="•"/>
              </a:pPr>
              <a:r>
                <a:rPr kumimoji="1" lang="ja-JP" altLang="en-US" sz="1200" b="0" dirty="0">
                  <a:solidFill>
                    <a:srgbClr val="FFD300"/>
                  </a:solidFill>
                  <a:latin typeface="メイリオ" panose="020B0604030504040204" pitchFamily="50" charset="-128"/>
                </a:rPr>
                <a:t>リモー</a:t>
              </a:r>
              <a:r>
                <a:rPr kumimoji="1" lang="ja-JP" altLang="en-US" sz="1200" b="0" dirty="0" smtClean="0">
                  <a:solidFill>
                    <a:srgbClr val="FFD300"/>
                  </a:solidFill>
                  <a:latin typeface="メイリオ" panose="020B0604030504040204" pitchFamily="50" charset="-128"/>
                </a:rPr>
                <a:t>トリポジトリ へプッシュ</a:t>
              </a:r>
              <a:endParaRPr kumimoji="1" lang="en-US" altLang="ja-JP" sz="1200" b="0" dirty="0" smtClean="0">
                <a:solidFill>
                  <a:srgbClr val="FFD300"/>
                </a:solidFill>
                <a:latin typeface="メイリオ" panose="020B0604030504040204" pitchFamily="50" charset="-128"/>
              </a:endParaRPr>
            </a:p>
          </p:txBody>
        </p:sp>
        <p:cxnSp>
          <p:nvCxnSpPr>
            <p:cNvPr id="40" name="Straight Arrow Connector 39"/>
            <p:cNvCxnSpPr/>
            <p:nvPr/>
          </p:nvCxnSpPr>
          <p:spPr bwMode="auto">
            <a:xfrm flipV="1">
              <a:off x="6173705" y="4125488"/>
              <a:ext cx="0" cy="232269"/>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6257302" y="4093066"/>
              <a:ext cx="2063385"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CF PUSH</a:t>
              </a:r>
              <a:r>
                <a:rPr kumimoji="1" lang="ja-JP" altLang="en-US" sz="1200" b="0" dirty="0">
                  <a:solidFill>
                    <a:srgbClr val="FFD300"/>
                  </a:solidFill>
                  <a:latin typeface="メイリオ" panose="020B0604030504040204" pitchFamily="50" charset="-128"/>
                </a:rPr>
                <a:t> </a:t>
              </a:r>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プッシュ時</a:t>
              </a:r>
              <a:r>
                <a:rPr kumimoji="1" lang="en-US" altLang="ja-JP" sz="1200" b="0" dirty="0" smtClean="0">
                  <a:solidFill>
                    <a:srgbClr val="FFD300"/>
                  </a:solidFill>
                  <a:latin typeface="メイリオ" panose="020B0604030504040204" pitchFamily="50" charset="-128"/>
                </a:rPr>
                <a:t>)</a:t>
              </a:r>
              <a:endParaRPr kumimoji="1" lang="ja-JP" altLang="en-US" sz="1200" b="0" dirty="0">
                <a:solidFill>
                  <a:srgbClr val="FFD300"/>
                </a:solidFill>
                <a:latin typeface="メイリオ" panose="020B0604030504040204" pitchFamily="50" charset="-128"/>
              </a:endParaRPr>
            </a:p>
          </p:txBody>
        </p:sp>
        <p:cxnSp>
          <p:nvCxnSpPr>
            <p:cNvPr id="41" name="Straight Arrow Connector 25"/>
            <p:cNvCxnSpPr>
              <a:stCxn id="16" idx="3"/>
              <a:endCxn id="10" idx="1"/>
            </p:cNvCxnSpPr>
            <p:nvPr/>
          </p:nvCxnSpPr>
          <p:spPr bwMode="auto">
            <a:xfrm>
              <a:off x="2104005" y="4705591"/>
              <a:ext cx="3782330" cy="12591"/>
            </a:xfrm>
            <a:prstGeom prst="straightConnector1">
              <a:avLst/>
            </a:prstGeom>
            <a:solidFill>
              <a:srgbClr val="FFFFFF"/>
            </a:solidFill>
            <a:ln w="31750" cap="flat" cmpd="sng" algn="ctr">
              <a:solidFill>
                <a:srgbClr val="FFD3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808281" y="5075968"/>
              <a:ext cx="2654894" cy="276999"/>
            </a:xfrm>
            <a:prstGeom prst="rect">
              <a:avLst/>
            </a:prstGeom>
            <a:noFill/>
          </p:spPr>
          <p:txBody>
            <a:bodyPr wrap="none" rtlCol="0">
              <a:spAutoFit/>
            </a:bodyPr>
            <a:lstStyle/>
            <a:p>
              <a:r>
                <a:rPr kumimoji="1" lang="en-US" altLang="ja-JP" sz="1200" b="0" dirty="0" smtClean="0">
                  <a:solidFill>
                    <a:srgbClr val="FFD300"/>
                  </a:solidFill>
                  <a:latin typeface="メイリオ" panose="020B0604030504040204" pitchFamily="50" charset="-128"/>
                </a:rPr>
                <a:t>Git </a:t>
              </a:r>
              <a:r>
                <a:rPr kumimoji="1" lang="ja-JP" altLang="en-US" sz="1200" b="0" dirty="0" smtClean="0">
                  <a:solidFill>
                    <a:srgbClr val="FFD300"/>
                  </a:solidFill>
                  <a:latin typeface="メイリオ" panose="020B0604030504040204" pitchFamily="50" charset="-128"/>
                </a:rPr>
                <a:t>からプロジェクトをインポート</a:t>
              </a:r>
              <a:endParaRPr kumimoji="1" lang="ja-JP" altLang="en-US" sz="1200" b="0" dirty="0">
                <a:solidFill>
                  <a:srgbClr val="FFD300"/>
                </a:solidFill>
                <a:latin typeface="メイリオ" panose="020B0604030504040204" pitchFamily="50" charset="-128"/>
              </a:endParaRPr>
            </a:p>
          </p:txBody>
        </p:sp>
        <p:grpSp>
          <p:nvGrpSpPr>
            <p:cNvPr id="8" name="Group 7"/>
            <p:cNvGrpSpPr/>
            <p:nvPr/>
          </p:nvGrpSpPr>
          <p:grpSpPr>
            <a:xfrm>
              <a:off x="525093" y="5436238"/>
              <a:ext cx="2859755" cy="911246"/>
              <a:chOff x="693674" y="5413091"/>
              <a:chExt cx="2859755" cy="911246"/>
            </a:xfrm>
          </p:grpSpPr>
          <p:sp>
            <p:nvSpPr>
              <p:cNvPr id="5" name="Rectangle 4"/>
              <p:cNvSpPr/>
              <p:nvPr/>
            </p:nvSpPr>
            <p:spPr>
              <a:xfrm>
                <a:off x="1251979" y="6016560"/>
                <a:ext cx="2301450" cy="307777"/>
              </a:xfrm>
              <a:prstGeom prst="rect">
                <a:avLst/>
              </a:prstGeom>
            </p:spPr>
            <p:txBody>
              <a:bodyPr wrap="square">
                <a:spAutoFit/>
              </a:bodyPr>
              <a:lstStyle/>
              <a:p>
                <a:pPr eaLnBrk="0" hangingPunct="0"/>
                <a:r>
                  <a:rPr lang="en-US" altLang="ja-JP" sz="1400" dirty="0" smtClean="0">
                    <a:solidFill>
                      <a:schemeClr val="accent1">
                        <a:lumMod val="50000"/>
                      </a:schemeClr>
                    </a:solidFill>
                    <a:latin typeface="+mn-ea"/>
                    <a:ea typeface="+mn-ea"/>
                    <a:cs typeface="Meiryo UI" panose="020B0604030504040204" pitchFamily="50" charset="-128"/>
                  </a:rPr>
                  <a:t>WAS Liberty Profile </a:t>
                </a:r>
                <a:endParaRPr lang="ja-JP" altLang="en-US" sz="1400" dirty="0">
                  <a:solidFill>
                    <a:schemeClr val="accent1">
                      <a:lumMod val="50000"/>
                    </a:schemeClr>
                  </a:solidFill>
                  <a:latin typeface="+mn-ea"/>
                  <a:ea typeface="+mn-ea"/>
                  <a:cs typeface="Meiryo UI" panose="020B0604030504040204" pitchFamily="50" charset="-128"/>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674" y="5413091"/>
                <a:ext cx="600075" cy="600075"/>
              </a:xfrm>
              <a:prstGeom prst="rect">
                <a:avLst/>
              </a:prstGeom>
            </p:spPr>
          </p:pic>
          <p:sp>
            <p:nvSpPr>
              <p:cNvPr id="13" name="Rectangle 12"/>
              <p:cNvSpPr/>
              <p:nvPr/>
            </p:nvSpPr>
            <p:spPr>
              <a:xfrm>
                <a:off x="1251979" y="5413091"/>
                <a:ext cx="2093105" cy="523220"/>
              </a:xfrm>
              <a:prstGeom prst="rect">
                <a:avLst/>
              </a:prstGeom>
            </p:spPr>
            <p:txBody>
              <a:bodyPr wrap="square">
                <a:spAutoFit/>
              </a:bodyPr>
              <a:lstStyle/>
              <a:p>
                <a:r>
                  <a:rPr lang="en-US" altLang="ja-JP" sz="1400" dirty="0">
                    <a:solidFill>
                      <a:schemeClr val="accent1">
                        <a:lumMod val="50000"/>
                      </a:schemeClr>
                    </a:solidFill>
                    <a:latin typeface="+mn-ea"/>
                    <a:ea typeface="+mn-ea"/>
                  </a:rPr>
                  <a:t>Eclipse Java EE </a:t>
                </a:r>
                <a:r>
                  <a:rPr lang="en-US" altLang="ja-JP" sz="1400" dirty="0" smtClean="0">
                    <a:solidFill>
                      <a:schemeClr val="accent1">
                        <a:lumMod val="50000"/>
                      </a:schemeClr>
                    </a:solidFill>
                    <a:latin typeface="+mn-ea"/>
                    <a:ea typeface="+mn-ea"/>
                    <a:cs typeface="Meiryo UI" panose="020B0604030504040204" pitchFamily="50" charset="-128"/>
                  </a:rPr>
                  <a:t>IDE</a:t>
                </a:r>
              </a:p>
              <a:p>
                <a:r>
                  <a:rPr lang="en-US" altLang="ja-JP" sz="1400" dirty="0" smtClean="0">
                    <a:solidFill>
                      <a:schemeClr val="accent1">
                        <a:lumMod val="50000"/>
                      </a:schemeClr>
                    </a:solidFill>
                    <a:latin typeface="+mn-ea"/>
                    <a:ea typeface="+mn-ea"/>
                    <a:cs typeface="Meiryo UI" panose="020B0604030504040204" pitchFamily="50" charset="-128"/>
                  </a:rPr>
                  <a:t> </a:t>
                </a:r>
                <a:r>
                  <a:rPr lang="en-US" altLang="ja-JP" sz="1400" dirty="0">
                    <a:solidFill>
                      <a:schemeClr val="accent1">
                        <a:lumMod val="50000"/>
                      </a:schemeClr>
                    </a:solidFill>
                    <a:latin typeface="+mn-ea"/>
                    <a:ea typeface="+mn-ea"/>
                    <a:cs typeface="Meiryo UI" panose="020B0604030504040204" pitchFamily="50" charset="-128"/>
                  </a:rPr>
                  <a:t>for </a:t>
                </a:r>
                <a:r>
                  <a:rPr lang="en-US" altLang="ja-JP" sz="1400" dirty="0" smtClean="0">
                    <a:solidFill>
                      <a:schemeClr val="accent1">
                        <a:lumMod val="50000"/>
                      </a:schemeClr>
                    </a:solidFill>
                    <a:latin typeface="+mn-ea"/>
                    <a:ea typeface="+mn-ea"/>
                    <a:cs typeface="Meiryo UI" panose="020B0604030504040204" pitchFamily="50" charset="-128"/>
                  </a:rPr>
                  <a:t>Web </a:t>
                </a:r>
                <a:r>
                  <a:rPr lang="en-US" altLang="ja-JP" sz="1400" dirty="0" smtClean="0">
                    <a:solidFill>
                      <a:schemeClr val="accent1">
                        <a:lumMod val="50000"/>
                      </a:schemeClr>
                    </a:solidFill>
                    <a:latin typeface="+mn-ea"/>
                    <a:ea typeface="+mn-ea"/>
                  </a:rPr>
                  <a:t>Developers</a:t>
                </a:r>
                <a:endParaRPr lang="ja-JP" altLang="en-US" sz="1400" dirty="0">
                  <a:solidFill>
                    <a:schemeClr val="accent1">
                      <a:lumMod val="50000"/>
                    </a:schemeClr>
                  </a:solidFill>
                  <a:latin typeface="+mn-ea"/>
                  <a:ea typeface="+mn-ea"/>
                </a:endParaRPr>
              </a:p>
            </p:txBody>
          </p:sp>
        </p:grpSp>
        <p:pic>
          <p:nvPicPr>
            <p:cNvPr id="34" name="Picture 33"/>
            <p:cNvPicPr>
              <a:picLocks noChangeAspect="1"/>
            </p:cNvPicPr>
            <p:nvPr/>
          </p:nvPicPr>
          <p:blipFill>
            <a:blip r:embed="rId6"/>
            <a:stretch>
              <a:fillRect/>
            </a:stretch>
          </p:blipFill>
          <p:spPr>
            <a:xfrm>
              <a:off x="3180550" y="5786186"/>
              <a:ext cx="693420" cy="655320"/>
            </a:xfrm>
            <a:prstGeom prst="rect">
              <a:avLst/>
            </a:prstGeom>
          </p:spPr>
        </p:pic>
      </p:grpSp>
    </p:spTree>
    <p:extLst>
      <p:ext uri="{BB962C8B-B14F-4D97-AF65-F5344CB8AC3E}">
        <p14:creationId xmlns:p14="http://schemas.microsoft.com/office/powerpoint/2010/main" val="347764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smtClean="0"/>
              <a:t>2. </a:t>
            </a:r>
            <a:r>
              <a:rPr lang="ja-JP" altLang="en-US" dirty="0"/>
              <a:t>前提</a:t>
            </a:r>
            <a:endParaRPr kumimoji="1" lang="ja-JP" altLang="en-US" dirty="0"/>
          </a:p>
        </p:txBody>
      </p:sp>
    </p:spTree>
    <p:extLst>
      <p:ext uri="{BB962C8B-B14F-4D97-AF65-F5344CB8AC3E}">
        <p14:creationId xmlns:p14="http://schemas.microsoft.com/office/powerpoint/2010/main" val="100082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事</a:t>
            </a:r>
            <a:r>
              <a:rPr lang="ja-JP" altLang="en-US" dirty="0" smtClean="0"/>
              <a:t>前</a:t>
            </a:r>
            <a:r>
              <a:rPr lang="ja-JP" altLang="en-US" dirty="0"/>
              <a:t>準備</a:t>
            </a:r>
            <a:endParaRPr kumimoji="1" lang="ja-JP" altLang="en-US" dirty="0"/>
          </a:p>
        </p:txBody>
      </p:sp>
      <p:sp>
        <p:nvSpPr>
          <p:cNvPr id="3" name="Content Placeholder 2"/>
          <p:cNvSpPr>
            <a:spLocks noGrp="1"/>
          </p:cNvSpPr>
          <p:nvPr>
            <p:ph idx="1"/>
          </p:nvPr>
        </p:nvSpPr>
        <p:spPr/>
        <p:txBody>
          <a:bodyPr/>
          <a:lstStyle/>
          <a:p>
            <a:r>
              <a:rPr lang="ja-JP" altLang="en-US" sz="2000" dirty="0" smtClean="0"/>
              <a:t>「</a:t>
            </a:r>
            <a:r>
              <a:rPr lang="en-US" altLang="ja-JP" sz="2000" dirty="0" smtClean="0"/>
              <a:t>IBM </a:t>
            </a:r>
            <a:r>
              <a:rPr lang="en-US" altLang="ja-JP" sz="2000" dirty="0"/>
              <a:t>Bluemix DevOps Services (IDS) </a:t>
            </a:r>
            <a:r>
              <a:rPr lang="ja-JP" altLang="en-US" sz="2000" dirty="0" smtClean="0"/>
              <a:t>で </a:t>
            </a:r>
            <a:r>
              <a:rPr lang="en-US" altLang="ja-JP" sz="2000" dirty="0" smtClean="0"/>
              <a:t>Java </a:t>
            </a:r>
            <a:r>
              <a:rPr lang="ja-JP" altLang="en-US" sz="2000" dirty="0"/>
              <a:t>の </a:t>
            </a:r>
            <a:r>
              <a:rPr lang="en-US" altLang="ja-JP" sz="2000" dirty="0"/>
              <a:t>Web</a:t>
            </a:r>
            <a:r>
              <a:rPr lang="ja-JP" altLang="en-US" sz="2000" dirty="0"/>
              <a:t>アプリを開発す</a:t>
            </a:r>
            <a:r>
              <a:rPr lang="ja-JP" altLang="en-US" sz="2000" dirty="0" smtClean="0"/>
              <a:t>る」でプロジェクトを作成していること</a:t>
            </a:r>
            <a:endParaRPr lang="en-US" altLang="ja-JP" sz="2000" dirty="0" smtClean="0"/>
          </a:p>
          <a:p>
            <a:r>
              <a:rPr kumimoji="1" lang="en-US" altLang="ja-JP" sz="2000" dirty="0" smtClean="0"/>
              <a:t>PC</a:t>
            </a:r>
            <a:r>
              <a:rPr kumimoji="1" lang="ja-JP" altLang="en-US" sz="2000" dirty="0" smtClean="0"/>
              <a:t>環境の確認</a:t>
            </a:r>
            <a:endParaRPr kumimoji="1" lang="en-US" altLang="ja-JP" sz="2000" dirty="0" smtClean="0"/>
          </a:p>
          <a:p>
            <a:pPr lvl="1"/>
            <a:r>
              <a:rPr kumimoji="1" lang="en-US" altLang="ja-JP" sz="1600" dirty="0" smtClean="0"/>
              <a:t>Lenovo </a:t>
            </a:r>
            <a:r>
              <a:rPr lang="en-US" altLang="ja-JP" sz="1600" dirty="0"/>
              <a:t>ThinkPad </a:t>
            </a:r>
            <a:r>
              <a:rPr lang="en-US" altLang="ja-JP" sz="1600" dirty="0" smtClean="0"/>
              <a:t>T430s</a:t>
            </a:r>
          </a:p>
          <a:p>
            <a:pPr lvl="1"/>
            <a:r>
              <a:rPr lang="ja-JP" altLang="en-US" sz="1600" dirty="0" smtClean="0"/>
              <a:t>システムのプロパティ</a:t>
            </a:r>
            <a:endParaRPr lang="en-US" altLang="ja-JP" sz="1600" dirty="0"/>
          </a:p>
        </p:txBody>
      </p:sp>
      <p:pic>
        <p:nvPicPr>
          <p:cNvPr id="4" name="Picture 3"/>
          <p:cNvPicPr>
            <a:picLocks noChangeAspect="1"/>
          </p:cNvPicPr>
          <p:nvPr/>
        </p:nvPicPr>
        <p:blipFill>
          <a:blip r:embed="rId2"/>
          <a:stretch>
            <a:fillRect/>
          </a:stretch>
        </p:blipFill>
        <p:spPr>
          <a:xfrm>
            <a:off x="998220" y="2996952"/>
            <a:ext cx="3954780" cy="3276600"/>
          </a:xfrm>
          <a:prstGeom prst="rect">
            <a:avLst/>
          </a:prstGeom>
        </p:spPr>
      </p:pic>
    </p:spTree>
    <p:extLst>
      <p:ext uri="{BB962C8B-B14F-4D97-AF65-F5344CB8AC3E}">
        <p14:creationId xmlns:p14="http://schemas.microsoft.com/office/powerpoint/2010/main" val="3655633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Eclipse </a:t>
            </a:r>
            <a:r>
              <a:rPr kumimoji="1" lang="ja-JP" altLang="en-US" dirty="0" smtClean="0"/>
              <a:t>をダウンロードする。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sp>
        <p:nvSpPr>
          <p:cNvPr id="5" name="Rectangle 4"/>
          <p:cNvSpPr/>
          <p:nvPr/>
        </p:nvSpPr>
        <p:spPr>
          <a:xfrm>
            <a:off x="4824413" y="1104999"/>
            <a:ext cx="4953000" cy="307777"/>
          </a:xfrm>
          <a:prstGeom prst="rect">
            <a:avLst/>
          </a:prstGeom>
        </p:spPr>
        <p:txBody>
          <a:bodyPr>
            <a:spAutoFit/>
          </a:bodyPr>
          <a:lstStyle/>
          <a:p>
            <a:pPr algn="r"/>
            <a:r>
              <a:rPr lang="ja-JP" altLang="en-US" sz="1400" b="0" dirty="0">
                <a:solidFill>
                  <a:srgbClr val="0000CC"/>
                </a:solidFill>
              </a:rPr>
              <a:t>http://eclipse.bluemix.net/packages/mars.2/</a:t>
            </a:r>
          </a:p>
        </p:txBody>
      </p:sp>
      <p:sp>
        <p:nvSpPr>
          <p:cNvPr id="8" name="Rectangle 7"/>
          <p:cNvSpPr/>
          <p:nvPr/>
        </p:nvSpPr>
        <p:spPr bwMode="auto">
          <a:xfrm>
            <a:off x="4016896" y="6399716"/>
            <a:ext cx="648072" cy="19793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77451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ダウンロードファイルを解凍、</a:t>
            </a:r>
            <a:r>
              <a:rPr kumimoji="1" lang="en-US" altLang="ja-JP" dirty="0" smtClean="0"/>
              <a:t>Eclipse</a:t>
            </a:r>
            <a:r>
              <a:rPr kumimoji="1" lang="ja-JP" altLang="en-US" dirty="0" smtClean="0"/>
              <a:t>を実行する。</a:t>
            </a:r>
            <a:endParaRPr kumimoji="1" lang="ja-JP" altLang="en-US" dirty="0"/>
          </a:p>
        </p:txBody>
      </p:sp>
      <p:pic>
        <p:nvPicPr>
          <p:cNvPr id="4" name="Content Placeholder 3"/>
          <p:cNvPicPr>
            <a:picLocks noGrp="1" noChangeAspect="1"/>
          </p:cNvPicPr>
          <p:nvPr>
            <p:ph idx="1"/>
          </p:nvPr>
        </p:nvPicPr>
        <p:blipFill>
          <a:blip r:embed="rId2"/>
          <a:stretch>
            <a:fillRect/>
          </a:stretch>
        </p:blipFill>
        <p:spPr>
          <a:xfrm>
            <a:off x="142875" y="1343749"/>
            <a:ext cx="9634538" cy="5178564"/>
          </a:xfrm>
          <a:prstGeom prst="rect">
            <a:avLst/>
          </a:prstGeom>
        </p:spPr>
      </p:pic>
      <p:pic>
        <p:nvPicPr>
          <p:cNvPr id="5" name="Picture 4"/>
          <p:cNvPicPr>
            <a:picLocks noChangeAspect="1"/>
          </p:cNvPicPr>
          <p:nvPr/>
        </p:nvPicPr>
        <p:blipFill>
          <a:blip r:embed="rId3"/>
          <a:stretch>
            <a:fillRect/>
          </a:stretch>
        </p:blipFill>
        <p:spPr>
          <a:xfrm>
            <a:off x="2648744" y="2204864"/>
            <a:ext cx="4893945" cy="2300288"/>
          </a:xfrm>
          <a:prstGeom prst="rect">
            <a:avLst/>
          </a:prstGeom>
        </p:spPr>
      </p:pic>
      <p:sp>
        <p:nvSpPr>
          <p:cNvPr id="6" name="Rectangle 5"/>
          <p:cNvSpPr/>
          <p:nvPr/>
        </p:nvSpPr>
        <p:spPr bwMode="auto">
          <a:xfrm>
            <a:off x="2216696" y="1477407"/>
            <a:ext cx="288032" cy="15139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
        <p:nvSpPr>
          <p:cNvPr id="7" name="Rectangular Callout 6"/>
          <p:cNvSpPr/>
          <p:nvPr/>
        </p:nvSpPr>
        <p:spPr bwMode="auto">
          <a:xfrm>
            <a:off x="2813512" y="1203178"/>
            <a:ext cx="2660009" cy="274229"/>
          </a:xfrm>
          <a:prstGeom prst="wedgeRectCallout">
            <a:avLst>
              <a:gd name="adj1" fmla="val -57199"/>
              <a:gd name="adj2" fmla="val 47669"/>
            </a:avLst>
          </a:prstGeom>
          <a:solidFill>
            <a:srgbClr val="FFFFFF"/>
          </a:solidFill>
          <a:ln w="31750" cap="flat" cmpd="sng" algn="ctr">
            <a:solidFill>
              <a:srgbClr val="FFD3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spcBef>
                <a:spcPct val="20000"/>
              </a:spcBef>
              <a:buSzPct val="100000"/>
            </a:pPr>
            <a:r>
              <a:rPr kumimoji="1" lang="en-US" altLang="ja-JP" sz="1200" b="0" dirty="0" smtClean="0">
                <a:solidFill>
                  <a:srgbClr val="26343F"/>
                </a:solidFill>
                <a:latin typeface="+mn-ea"/>
                <a:ea typeface="+mn-ea"/>
              </a:rPr>
              <a:t>About Eclipse </a:t>
            </a:r>
            <a:r>
              <a:rPr kumimoji="1" lang="ja-JP" altLang="en-US" sz="1200" b="0" dirty="0" smtClean="0">
                <a:solidFill>
                  <a:srgbClr val="26343F"/>
                </a:solidFill>
                <a:latin typeface="+mn-ea"/>
                <a:ea typeface="+mn-ea"/>
              </a:rPr>
              <a:t>でバージョンを確認</a:t>
            </a:r>
            <a:endParaRPr kumimoji="1" lang="en-US" altLang="ja-JP" sz="1200" b="0" dirty="0" smtClean="0">
              <a:solidFill>
                <a:srgbClr val="26343F"/>
              </a:solidFill>
              <a:latin typeface="+mn-ea"/>
              <a:ea typeface="+mn-ea"/>
            </a:endParaRPr>
          </a:p>
        </p:txBody>
      </p:sp>
      <p:sp>
        <p:nvSpPr>
          <p:cNvPr id="8" name="Rectangle 7"/>
          <p:cNvSpPr/>
          <p:nvPr/>
        </p:nvSpPr>
        <p:spPr bwMode="auto">
          <a:xfrm>
            <a:off x="6210887" y="4128868"/>
            <a:ext cx="1167618" cy="225083"/>
          </a:xfrm>
          <a:prstGeom prst="rect">
            <a:avLst/>
          </a:prstGeom>
          <a:noFill/>
          <a:ln w="31750"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pPr>
            <a:endPara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46931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7&quot; dur=&quot;1.332&quot;/&gt;&lt;/Timings&gt;&lt;/WMTools&gt;"/>
</p:tagLst>
</file>

<file path=ppt/theme/theme1.xml><?xml version="1.0" encoding="utf-8"?>
<a:theme xmlns:a="http://schemas.openxmlformats.org/drawingml/2006/main" name="BluemixWebinar_Bluemix概説_改訂版-3">
  <a:themeElements>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fontScheme name="1_Expert_Integrated_Systems_PPT_template_white_standard">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spDef>
    <a:lnDef>
      <a:spPr bwMode="auto">
        <a:xfrm>
          <a:off x="0" y="0"/>
          <a:ext cx="1" cy="1"/>
        </a:xfrm>
        <a:custGeom>
          <a:avLst/>
          <a:gdLst/>
          <a:ahLst/>
          <a:cxnLst/>
          <a:rect l="0" t="0" r="0" b="0"/>
          <a:pathLst/>
        </a:custGeom>
        <a:solidFill>
          <a:srgbClr val="FFFFFF"/>
        </a:solidFill>
        <a:ln w="31750" cap="flat" cmpd="sng" algn="ctr">
          <a:solidFill>
            <a:srgbClr val="3B4B54"/>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kumimoji="1" lang="ja-JP" altLang="en-US" sz="1800" b="0" i="0" u="none" strike="noStrike" cap="none" normalizeH="0" baseline="0" smtClean="0">
            <a:ln>
              <a:noFill/>
            </a:ln>
            <a:solidFill>
              <a:srgbClr val="26343F"/>
            </a:solidFill>
            <a:effectLst/>
            <a:latin typeface="Helvetica" panose="020B0604020202020204" pitchFamily="34" charset="0"/>
            <a:ea typeface="メイリオ" panose="020B0604030504040204" pitchFamily="50" charset="-128"/>
            <a:cs typeface="メイリオ" panose="020B0604030504040204" pitchFamily="50" charset="-128"/>
          </a:defRPr>
        </a:defPPr>
      </a:lstStyle>
    </a:lnDef>
  </a:objectDefaults>
  <a:extraClrSchemeLst>
    <a:extraClrScheme>
      <a:clrScheme name="1_Expert_Integrated_Systems_PPT_template_white_standard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xpert_Integrated_Systems_PPT_template_white_standard 2">
        <a:dk1>
          <a:srgbClr val="000000"/>
        </a:dk1>
        <a:lt1>
          <a:srgbClr val="FFFFFF"/>
        </a:lt1>
        <a:dk2>
          <a:srgbClr val="000000"/>
        </a:dk2>
        <a:lt2>
          <a:srgbClr val="808080"/>
        </a:lt2>
        <a:accent1>
          <a:srgbClr val="83D1F5"/>
        </a:accent1>
        <a:accent2>
          <a:srgbClr val="00649D"/>
        </a:accent2>
        <a:accent3>
          <a:srgbClr val="FFFFFF"/>
        </a:accent3>
        <a:accent4>
          <a:srgbClr val="000000"/>
        </a:accent4>
        <a:accent5>
          <a:srgbClr val="C1E5F9"/>
        </a:accent5>
        <a:accent6>
          <a:srgbClr val="005A8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BluemixWebinar_Bluemix概説_改訂版-3.potx</Template>
  <TotalTime>24095</TotalTime>
  <Words>1252</Words>
  <Application>Microsoft Office PowerPoint</Application>
  <PresentationFormat>A4 Paper (210x297 mm)</PresentationFormat>
  <Paragraphs>90</Paragraphs>
  <Slides>35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Gulim</vt:lpstr>
      <vt:lpstr>HelvNeue Light for IBM</vt:lpstr>
      <vt:lpstr>Meiryo UI</vt:lpstr>
      <vt:lpstr>ＭＳ Ｐゴシック</vt:lpstr>
      <vt:lpstr>メイリオ</vt:lpstr>
      <vt:lpstr>Arial</vt:lpstr>
      <vt:lpstr>Calibri</vt:lpstr>
      <vt:lpstr>Helvetica</vt:lpstr>
      <vt:lpstr>Times New Roman</vt:lpstr>
      <vt:lpstr>Wingdings</vt:lpstr>
      <vt:lpstr>BluemixWebinar_Bluemix概説_改訂版-3</vt:lpstr>
      <vt:lpstr>IBM Bluemix DevOps Services の Java プロジェクトを Eclipse にインポートする ～ Eclipse + WAS Liberty Profile 編 ～</vt:lpstr>
      <vt:lpstr>PowerPoint Presentation</vt:lpstr>
      <vt:lpstr>アジェンダ</vt:lpstr>
      <vt:lpstr>1. 概要</vt:lpstr>
      <vt:lpstr>テーマ</vt:lpstr>
      <vt:lpstr>2. 前提</vt:lpstr>
      <vt:lpstr>事前準備</vt:lpstr>
      <vt:lpstr>Eclipse をダウンロードする。</vt:lpstr>
      <vt:lpstr>ダウンロードファイルを解凍、Eclipseを実行する。</vt:lpstr>
      <vt:lpstr>3. WAS Liberty Profile のインストール</vt:lpstr>
      <vt:lpstr>WAS Liberty Profile Tools を作成する。(1)</vt:lpstr>
      <vt:lpstr>WAS Liberty Profile Tools を作成する。(2)</vt:lpstr>
      <vt:lpstr>WAS Liberty を作成する。(1)</vt:lpstr>
      <vt:lpstr>WAS Liberty を作成する。(2)</vt:lpstr>
      <vt:lpstr>WAS Liberty を作成する。(3)</vt:lpstr>
      <vt:lpstr>WAS Liberty を作成する。(4)</vt:lpstr>
      <vt:lpstr>4. プロジェクトのインポート</vt:lpstr>
      <vt:lpstr>Git からプロジェクトをインポートする。(1)</vt:lpstr>
      <vt:lpstr>Git からプロジェクトをインポートする。(2)</vt:lpstr>
      <vt:lpstr>Git からプロジェクトをインポートする。(3)</vt:lpstr>
      <vt:lpstr>Git からプロジェクトをインポートする。(4)</vt:lpstr>
      <vt:lpstr>WAR を追加する。(1)</vt:lpstr>
      <vt:lpstr>WAR を追加する。(2)</vt:lpstr>
      <vt:lpstr>サーバーを起動する。</vt:lpstr>
      <vt:lpstr>実行結果 – スターターコード</vt:lpstr>
      <vt:lpstr>実行結果 - Servlet</vt:lpstr>
      <vt:lpstr>実行結果 - JSP</vt:lpstr>
      <vt:lpstr>実行結果 - JSF</vt:lpstr>
      <vt:lpstr>5. プログラム変更および確認</vt:lpstr>
      <vt:lpstr>PowerPoint Presentation</vt:lpstr>
      <vt:lpstr>自動的にアプリケーションが更新される。</vt:lpstr>
      <vt:lpstr>元に戻す。</vt:lpstr>
      <vt:lpstr>実行結果 - Servlet</vt:lpstr>
      <vt:lpstr>6. まとめ</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Bluemixにおける XXXXX</dc:title>
  <dc:subject/>
  <dc:creator/>
  <cp:keywords/>
  <dc:description/>
  <cp:lastModifiedBy>AA877829</cp:lastModifiedBy>
  <cp:revision>682</cp:revision>
  <cp:lastPrinted>2015-04-13T13:49:01Z</cp:lastPrinted>
  <dcterms:created xsi:type="dcterms:W3CDTF">2014-04-10T09:54:38Z</dcterms:created>
  <dcterms:modified xsi:type="dcterms:W3CDTF">2016-06-23T12:13:21Z</dcterms:modified>
  <cp:category/>
</cp:coreProperties>
</file>