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4"/>
  </p:notesMasterIdLst>
  <p:handoutMasterIdLst>
    <p:handoutMasterId r:id="rId45"/>
  </p:handoutMasterIdLst>
  <p:sldIdLst>
    <p:sldId id="562" r:id="rId2"/>
    <p:sldId id="583" r:id="rId3"/>
    <p:sldId id="577" r:id="rId4"/>
    <p:sldId id="624" r:id="rId5"/>
    <p:sldId id="689" r:id="rId6"/>
    <p:sldId id="688" r:id="rId7"/>
    <p:sldId id="668" r:id="rId8"/>
    <p:sldId id="669" r:id="rId9"/>
    <p:sldId id="670" r:id="rId10"/>
    <p:sldId id="693" r:id="rId11"/>
    <p:sldId id="676" r:id="rId12"/>
    <p:sldId id="678" r:id="rId13"/>
    <p:sldId id="671" r:id="rId14"/>
    <p:sldId id="673" r:id="rId15"/>
    <p:sldId id="648" r:id="rId16"/>
    <p:sldId id="695" r:id="rId17"/>
    <p:sldId id="679" r:id="rId18"/>
    <p:sldId id="674" r:id="rId19"/>
    <p:sldId id="675" r:id="rId20"/>
    <p:sldId id="652" r:id="rId21"/>
    <p:sldId id="654" r:id="rId22"/>
    <p:sldId id="653" r:id="rId23"/>
    <p:sldId id="655" r:id="rId24"/>
    <p:sldId id="658" r:id="rId25"/>
    <p:sldId id="657" r:id="rId26"/>
    <p:sldId id="660" r:id="rId27"/>
    <p:sldId id="662" r:id="rId28"/>
    <p:sldId id="690" r:id="rId29"/>
    <p:sldId id="667" r:id="rId30"/>
    <p:sldId id="664" r:id="rId31"/>
    <p:sldId id="694" r:id="rId32"/>
    <p:sldId id="680" r:id="rId33"/>
    <p:sldId id="681" r:id="rId34"/>
    <p:sldId id="682" r:id="rId35"/>
    <p:sldId id="683" r:id="rId36"/>
    <p:sldId id="691" r:id="rId37"/>
    <p:sldId id="684" r:id="rId38"/>
    <p:sldId id="687" r:id="rId39"/>
    <p:sldId id="685" r:id="rId40"/>
    <p:sldId id="686" r:id="rId41"/>
    <p:sldId id="692" r:id="rId42"/>
    <p:sldId id="599" r:id="rId43"/>
  </p:sldIdLst>
  <p:sldSz cx="9906000" cy="6858000" type="A4"/>
  <p:notesSz cx="6735763" cy="9866313"/>
  <p:custDataLst>
    <p:tags r:id="rId46"/>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0"/>
    <a:srgbClr val="0000CC"/>
    <a:srgbClr val="FF3399"/>
    <a:srgbClr val="E6F6FD"/>
    <a:srgbClr val="000000"/>
    <a:srgbClr val="0071CF"/>
    <a:srgbClr val="0C6CB0"/>
    <a:srgbClr val="9AC0D8"/>
    <a:srgbClr val="FFF3A8"/>
    <a:srgbClr val="FFD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6" autoAdjust="0"/>
    <p:restoredTop sz="94617" autoAdjust="0"/>
  </p:normalViewPr>
  <p:slideViewPr>
    <p:cSldViewPr snapToGrid="0">
      <p:cViewPr varScale="1">
        <p:scale>
          <a:sx n="84" d="100"/>
          <a:sy n="84" d="100"/>
        </p:scale>
        <p:origin x="1434" y="6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18</a:t>
            </a:fld>
            <a:endParaRPr lang="en-US" altLang="ja-JP" dirty="0"/>
          </a:p>
        </p:txBody>
      </p:sp>
    </p:spTree>
    <p:extLst>
      <p:ext uri="{BB962C8B-B14F-4D97-AF65-F5344CB8AC3E}">
        <p14:creationId xmlns:p14="http://schemas.microsoft.com/office/powerpoint/2010/main" val="45439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42</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42</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3730508" cy="584775"/>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3200" dirty="0" smtClean="0">
                <a:solidFill>
                  <a:srgbClr val="00849E"/>
                </a:solidFill>
                <a:latin typeface="+mj-ea"/>
                <a:ea typeface="+mj-ea"/>
              </a:rPr>
              <a:t>Bluemix </a:t>
            </a:r>
            <a:r>
              <a:rPr kumimoji="0" lang="ja-JP" altLang="en-US" sz="3200" dirty="0" smtClean="0">
                <a:solidFill>
                  <a:srgbClr val="00849E"/>
                </a:solidFill>
                <a:latin typeface="+mj-ea"/>
                <a:ea typeface="+mj-ea"/>
              </a:rPr>
              <a:t>のご紹介</a:t>
            </a:r>
            <a:endParaRPr kumimoji="0" lang="en-US" altLang="ja-JP" sz="3200" b="0" dirty="0" smtClean="0">
              <a:solidFill>
                <a:srgbClr val="00849E"/>
              </a:solidFill>
              <a:latin typeface="+mj-ea"/>
              <a:ea typeface="+mj-ea"/>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IBM </a:t>
            </a:r>
            <a:r>
              <a:rPr lang="en-US" altLang="ja-JP" sz="1800" smtClean="0">
                <a:solidFill>
                  <a:srgbClr val="00849E"/>
                </a:solidFill>
                <a:ea typeface="Gulim" panose="020B0600000101010101" pitchFamily="34" charset="-127"/>
                <a:cs typeface="Times New Roman" panose="02020603050405020304" pitchFamily="18" charset="0"/>
              </a:rPr>
              <a:t>Bluemix</a:t>
            </a:r>
            <a:endParaRPr lang="en-US" altLang="ja-JP" sz="1200" b="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Bluemix DevOps Services (IDS) </a:t>
            </a:r>
            <a:r>
              <a:rPr lang="ja-JP" altLang="en-US" dirty="0" smtClean="0"/>
              <a:t>で</a:t>
            </a:r>
            <a:r>
              <a:rPr lang="en-US" altLang="ja-JP" dirty="0" smtClean="0"/>
              <a:t/>
            </a:r>
            <a:br>
              <a:rPr lang="en-US" altLang="ja-JP" dirty="0" smtClean="0"/>
            </a:br>
            <a:r>
              <a:rPr lang="en-US" altLang="ja-JP" dirty="0" smtClean="0"/>
              <a:t>Java </a:t>
            </a:r>
            <a:r>
              <a:rPr lang="ja-JP" altLang="en-US" dirty="0" smtClean="0"/>
              <a:t>の </a:t>
            </a:r>
            <a:r>
              <a:rPr lang="en-US" altLang="ja-JP" dirty="0" smtClean="0"/>
              <a:t>Web</a:t>
            </a:r>
            <a:r>
              <a:rPr lang="ja-JP" altLang="en-US" dirty="0" smtClean="0"/>
              <a:t>アプリを開発する</a:t>
            </a:r>
            <a:endParaRPr kumimoji="1" lang="ja-JP" altLang="en-US"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3. CF </a:t>
            </a:r>
            <a:r>
              <a:rPr kumimoji="1" lang="ja-JP" altLang="en-US" dirty="0" smtClean="0"/>
              <a:t>アプリの開発手順</a:t>
            </a:r>
            <a:endParaRPr kumimoji="1" lang="ja-JP" altLang="en-US" dirty="0"/>
          </a:p>
        </p:txBody>
      </p:sp>
    </p:spTree>
    <p:extLst>
      <p:ext uri="{BB962C8B-B14F-4D97-AF65-F5344CB8AC3E}">
        <p14:creationId xmlns:p14="http://schemas.microsoft.com/office/powerpoint/2010/main" val="130624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996952"/>
            <a:ext cx="8208912" cy="647700"/>
          </a:xfrm>
        </p:spPr>
        <p:txBody>
          <a:bodyPr/>
          <a:lstStyle/>
          <a:p>
            <a:r>
              <a:rPr kumimoji="1" lang="en-US" altLang="ja-JP" sz="2400" dirty="0" smtClean="0"/>
              <a:t>3-1</a:t>
            </a:r>
            <a:br>
              <a:rPr kumimoji="1" lang="en-US" altLang="ja-JP" sz="2400" dirty="0" smtClean="0"/>
            </a:br>
            <a:r>
              <a:rPr kumimoji="1" lang="en-US" altLang="ja-JP" sz="2400" dirty="0" smtClean="0"/>
              <a:t>Bluemix </a:t>
            </a:r>
            <a:r>
              <a:rPr kumimoji="1" lang="ja-JP" altLang="en-US" sz="2400" dirty="0" smtClean="0"/>
              <a:t>に</a:t>
            </a:r>
            <a:r>
              <a:rPr kumimoji="1" lang="en-US" altLang="ja-JP" sz="2400" dirty="0" smtClean="0"/>
              <a:t>Cloud Foundry</a:t>
            </a:r>
            <a:r>
              <a:rPr lang="ja-JP" altLang="en-US" sz="2400" dirty="0"/>
              <a:t> </a:t>
            </a:r>
            <a:r>
              <a:rPr lang="en-US" altLang="ja-JP" sz="2400" dirty="0" smtClean="0"/>
              <a:t>(CF)</a:t>
            </a:r>
            <a:r>
              <a:rPr kumimoji="1" lang="en-US" altLang="ja-JP" sz="2400" dirty="0" smtClean="0"/>
              <a:t> </a:t>
            </a:r>
            <a:r>
              <a:rPr kumimoji="1" lang="ja-JP" altLang="en-US" sz="2400" dirty="0" smtClean="0"/>
              <a:t>アプリを作成する。</a:t>
            </a:r>
            <a:endParaRPr kumimoji="1" lang="ja-JP" altLang="en-US" sz="2400" dirty="0"/>
          </a:p>
        </p:txBody>
      </p:sp>
    </p:spTree>
    <p:extLst>
      <p:ext uri="{BB962C8B-B14F-4D97-AF65-F5344CB8AC3E}">
        <p14:creationId xmlns:p14="http://schemas.microsoft.com/office/powerpoint/2010/main" val="94336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CF </a:t>
            </a:r>
            <a:r>
              <a:rPr lang="ja-JP" altLang="en-US" dirty="0" smtClean="0"/>
              <a:t>アプリを作成する。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
        <p:nvSpPr>
          <p:cNvPr id="10" name="Rectangular Callout 9"/>
          <p:cNvSpPr/>
          <p:nvPr/>
        </p:nvSpPr>
        <p:spPr bwMode="auto">
          <a:xfrm>
            <a:off x="1208584" y="1111365"/>
            <a:ext cx="3888432" cy="307177"/>
          </a:xfrm>
          <a:prstGeom prst="wedgeRectCallout">
            <a:avLst>
              <a:gd name="adj1" fmla="val -33868"/>
              <a:gd name="adj2" fmla="val 7679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ク</a:t>
            </a:r>
            <a:r>
              <a:rPr kumimoji="1" lang="ja-JP" altLang="en-US" sz="1200" b="0" dirty="0">
                <a:solidFill>
                  <a:srgbClr val="26343F"/>
                </a:solidFill>
                <a:latin typeface="Helvetica" panose="020B0604020202020204" pitchFamily="34" charset="0"/>
              </a:rPr>
              <a:t>ラシック・エクスペリエン</a:t>
            </a:r>
            <a:r>
              <a:rPr kumimoji="1" lang="ja-JP" altLang="en-US" sz="1200" b="0" dirty="0" smtClean="0">
                <a:solidFill>
                  <a:srgbClr val="26343F"/>
                </a:solidFill>
                <a:latin typeface="Helvetica" panose="020B0604020202020204" pitchFamily="34" charset="0"/>
              </a:rPr>
              <a:t>スで操作してください。</a:t>
            </a:r>
            <a:endParaRPr kumimoji="1" lang="en-US" altLang="ja-JP" sz="1200" b="0" dirty="0" smtClean="0">
              <a:solidFill>
                <a:srgbClr val="26343F"/>
              </a:solidFill>
              <a:latin typeface="Helvetica" panose="020B0604020202020204" pitchFamily="34" charset="0"/>
            </a:endParaRPr>
          </a:p>
        </p:txBody>
      </p:sp>
      <p:sp>
        <p:nvSpPr>
          <p:cNvPr id="11" name="Rectangle 10"/>
          <p:cNvSpPr/>
          <p:nvPr/>
        </p:nvSpPr>
        <p:spPr bwMode="auto">
          <a:xfrm>
            <a:off x="2720752" y="2564904"/>
            <a:ext cx="2088232" cy="93610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86322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CF </a:t>
            </a:r>
            <a:r>
              <a:rPr lang="ja-JP" altLang="en-US" dirty="0"/>
              <a:t>アプリを作成する。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272480" y="1391008"/>
            <a:ext cx="3095625" cy="1185863"/>
          </a:xfrm>
          <a:prstGeom prst="rect">
            <a:avLst/>
          </a:prstGeom>
        </p:spPr>
      </p:pic>
      <p:pic>
        <p:nvPicPr>
          <p:cNvPr id="6" name="Picture 5"/>
          <p:cNvPicPr>
            <a:picLocks noChangeAspect="1"/>
          </p:cNvPicPr>
          <p:nvPr/>
        </p:nvPicPr>
        <p:blipFill>
          <a:blip r:embed="rId3"/>
          <a:stretch>
            <a:fillRect/>
          </a:stretch>
        </p:blipFill>
        <p:spPr>
          <a:xfrm>
            <a:off x="5097016" y="1391008"/>
            <a:ext cx="4462463" cy="2719388"/>
          </a:xfrm>
          <a:prstGeom prst="rect">
            <a:avLst/>
          </a:prstGeom>
        </p:spPr>
      </p:pic>
      <p:pic>
        <p:nvPicPr>
          <p:cNvPr id="7" name="Picture 6"/>
          <p:cNvPicPr>
            <a:picLocks noChangeAspect="1"/>
          </p:cNvPicPr>
          <p:nvPr/>
        </p:nvPicPr>
        <p:blipFill>
          <a:blip r:embed="rId4"/>
          <a:stretch>
            <a:fillRect/>
          </a:stretch>
        </p:blipFill>
        <p:spPr>
          <a:xfrm>
            <a:off x="7506841" y="4653136"/>
            <a:ext cx="2052638" cy="1052513"/>
          </a:xfrm>
          <a:prstGeom prst="rect">
            <a:avLst/>
          </a:prstGeom>
        </p:spPr>
      </p:pic>
      <p:sp>
        <p:nvSpPr>
          <p:cNvPr id="8" name="Rectangle 7"/>
          <p:cNvSpPr/>
          <p:nvPr/>
        </p:nvSpPr>
        <p:spPr bwMode="auto">
          <a:xfrm>
            <a:off x="329896" y="1864280"/>
            <a:ext cx="1224136" cy="64807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8481392" y="3517670"/>
            <a:ext cx="936104" cy="27137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7597056" y="5013176"/>
            <a:ext cx="1892448" cy="30190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9174666" y="5427352"/>
            <a:ext cx="314838" cy="21392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3" name="Straight Arrow Connector 12"/>
          <p:cNvCxnSpPr/>
          <p:nvPr/>
        </p:nvCxnSpPr>
        <p:spPr bwMode="auto">
          <a:xfrm>
            <a:off x="3800872" y="1988840"/>
            <a:ext cx="1008112"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Arrow Connector 15"/>
          <p:cNvCxnSpPr/>
          <p:nvPr/>
        </p:nvCxnSpPr>
        <p:spPr bwMode="auto">
          <a:xfrm>
            <a:off x="8985448" y="4005064"/>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7473280" y="5877272"/>
            <a:ext cx="2122089" cy="548457"/>
          </a:xfrm>
          <a:prstGeom prst="wedgeRectCallout">
            <a:avLst>
              <a:gd name="adj1" fmla="val 33516"/>
              <a:gd name="adj2" fmla="val -8116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「完了」をクリック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数十秒で </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アプリが完成</a:t>
            </a:r>
            <a:endParaRPr kumimoji="1" lang="en-US" altLang="ja-JP" sz="1200" b="0" dirty="0" smtClean="0">
              <a:solidFill>
                <a:srgbClr val="26343F"/>
              </a:solidFill>
              <a:latin typeface="Helvetica" panose="020B0604020202020204" pitchFamily="34" charset="0"/>
            </a:endParaRPr>
          </a:p>
        </p:txBody>
      </p:sp>
      <p:sp>
        <p:nvSpPr>
          <p:cNvPr id="14" name="Rectangle 13"/>
          <p:cNvSpPr/>
          <p:nvPr/>
        </p:nvSpPr>
        <p:spPr bwMode="auto">
          <a:xfrm>
            <a:off x="5219583" y="1890005"/>
            <a:ext cx="699079" cy="58718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3355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Git </a:t>
            </a:r>
            <a:r>
              <a:rPr lang="ja-JP" altLang="en-US" dirty="0"/>
              <a:t>に</a:t>
            </a:r>
            <a:r>
              <a:rPr lang="ja-JP" altLang="en-US" dirty="0" smtClean="0"/>
              <a:t>追加す</a:t>
            </a:r>
            <a:r>
              <a:rPr lang="ja-JP" altLang="en-US" dirty="0"/>
              <a:t>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44489" y="2636913"/>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8913440" y="2276872"/>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ular Callout 7"/>
          <p:cNvSpPr/>
          <p:nvPr/>
        </p:nvSpPr>
        <p:spPr bwMode="auto">
          <a:xfrm>
            <a:off x="5529064" y="2123283"/>
            <a:ext cx="3159909" cy="307177"/>
          </a:xfrm>
          <a:prstGeom prst="wedgeRectCallout">
            <a:avLst>
              <a:gd name="adj1" fmla="val 54790"/>
              <a:gd name="adj2" fmla="val 3573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en-US" altLang="ja-JP" sz="1200" b="0" dirty="0" smtClean="0">
                <a:solidFill>
                  <a:srgbClr val="26343F"/>
                </a:solidFill>
                <a:latin typeface="Helvetica" panose="020B0604020202020204" pitchFamily="34" charset="0"/>
              </a:rPr>
              <a:t>CF</a:t>
            </a:r>
            <a:r>
              <a:rPr kumimoji="1" lang="ja-JP" altLang="en-US" sz="1200" b="0" dirty="0" smtClean="0">
                <a:solidFill>
                  <a:srgbClr val="26343F"/>
                </a:solidFill>
                <a:latin typeface="Helvetica" panose="020B0604020202020204" pitchFamily="34" charset="0"/>
              </a:rPr>
              <a:t>アプリの「概要」からこちらをクリック</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379605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smtClean="0"/>
              <a:t>に追</a:t>
            </a:r>
            <a:r>
              <a:rPr lang="ja-JP" altLang="en-US" dirty="0"/>
              <a:t>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272480" y="1340768"/>
            <a:ext cx="3719513" cy="1328738"/>
          </a:xfrm>
          <a:prstGeom prst="rect">
            <a:avLst/>
          </a:prstGeom>
        </p:spPr>
      </p:pic>
      <p:pic>
        <p:nvPicPr>
          <p:cNvPr id="5" name="Picture 4"/>
          <p:cNvPicPr>
            <a:picLocks noChangeAspect="1"/>
          </p:cNvPicPr>
          <p:nvPr/>
        </p:nvPicPr>
        <p:blipFill>
          <a:blip r:embed="rId3"/>
          <a:stretch>
            <a:fillRect/>
          </a:stretch>
        </p:blipFill>
        <p:spPr>
          <a:xfrm>
            <a:off x="253429" y="3573016"/>
            <a:ext cx="3757613" cy="1109663"/>
          </a:xfrm>
          <a:prstGeom prst="rect">
            <a:avLst/>
          </a:prstGeom>
        </p:spPr>
      </p:pic>
      <p:cxnSp>
        <p:nvCxnSpPr>
          <p:cNvPr id="6" name="Straight Arrow Connector 5"/>
          <p:cNvCxnSpPr/>
          <p:nvPr/>
        </p:nvCxnSpPr>
        <p:spPr bwMode="auto">
          <a:xfrm>
            <a:off x="2119785" y="2928255"/>
            <a:ext cx="0" cy="504056"/>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ular Callout 6"/>
          <p:cNvSpPr/>
          <p:nvPr/>
        </p:nvSpPr>
        <p:spPr bwMode="auto">
          <a:xfrm>
            <a:off x="440048" y="4823384"/>
            <a:ext cx="3359473" cy="580339"/>
          </a:xfrm>
          <a:prstGeom prst="wedgeRectCallout">
            <a:avLst>
              <a:gd name="adj1" fmla="val -5636"/>
              <a:gd name="adj2" fmla="val -665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「閉じる」をクリック</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smtClean="0">
                <a:solidFill>
                  <a:srgbClr val="26343F"/>
                </a:solidFill>
                <a:latin typeface="Helvetica" panose="020B0604020202020204" pitchFamily="34" charset="0"/>
              </a:rPr>
              <a:t>ここまでの手順で、</a:t>
            </a: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アプリを </a:t>
            </a:r>
            <a:r>
              <a:rPr kumimoji="1" lang="en-US" altLang="ja-JP" sz="1200" b="0" dirty="0" smtClean="0">
                <a:solidFill>
                  <a:srgbClr val="26343F"/>
                </a:solidFill>
                <a:latin typeface="Helvetica" panose="020B0604020202020204" pitchFamily="34" charset="0"/>
              </a:rPr>
              <a:t>Git </a:t>
            </a:r>
            <a:r>
              <a:rPr kumimoji="1" lang="ja-JP" altLang="en-US" sz="1200" b="0" dirty="0" smtClean="0">
                <a:solidFill>
                  <a:srgbClr val="26343F"/>
                </a:solidFill>
                <a:latin typeface="Helvetica" panose="020B0604020202020204" pitchFamily="34" charset="0"/>
              </a:rPr>
              <a:t>に追加</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30055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ご参考</a:t>
            </a:r>
            <a:r>
              <a:rPr kumimoji="1" lang="en-US" altLang="ja-JP" dirty="0" smtClean="0"/>
              <a:t>) </a:t>
            </a:r>
            <a:r>
              <a:rPr kumimoji="1" lang="ja-JP" altLang="en-US" dirty="0" smtClean="0"/>
              <a:t>デフォルトで使用可能なフィーチャー</a:t>
            </a:r>
            <a:endParaRPr kumimoji="1" lang="ja-JP" altLang="en-US" dirty="0"/>
          </a:p>
        </p:txBody>
      </p:sp>
      <p:sp>
        <p:nvSpPr>
          <p:cNvPr id="5" name="Rectangle 4"/>
          <p:cNvSpPr/>
          <p:nvPr/>
        </p:nvSpPr>
        <p:spPr bwMode="auto">
          <a:xfrm>
            <a:off x="335436" y="3071479"/>
            <a:ext cx="57606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a:xfrm>
            <a:off x="4824413" y="1114524"/>
            <a:ext cx="4953000" cy="307777"/>
          </a:xfrm>
          <a:prstGeom prst="rect">
            <a:avLst/>
          </a:prstGeom>
        </p:spPr>
        <p:txBody>
          <a:bodyPr>
            <a:spAutoFit/>
          </a:bodyPr>
          <a:lstStyle/>
          <a:p>
            <a:pPr algn="r"/>
            <a:r>
              <a:rPr lang="en-US" altLang="ja-JP" sz="1400" b="0" dirty="0" smtClean="0">
                <a:solidFill>
                  <a:schemeClr val="tx1"/>
                </a:solidFill>
                <a:latin typeface="メイリオ" panose="020B0604030504040204" pitchFamily="50" charset="-128"/>
              </a:rPr>
              <a:t>※ Java </a:t>
            </a:r>
            <a:r>
              <a:rPr lang="en-US" altLang="ja-JP" sz="1400" b="0" dirty="0">
                <a:solidFill>
                  <a:schemeClr val="tx1"/>
                </a:solidFill>
                <a:latin typeface="メイリオ" panose="020B0604030504040204" pitchFamily="50" charset="-128"/>
              </a:rPr>
              <a:t>EE 7 Web Profile</a:t>
            </a:r>
            <a:r>
              <a:rPr lang="ja-JP" altLang="en-US" sz="1400" b="0" dirty="0">
                <a:solidFill>
                  <a:schemeClr val="tx1"/>
                </a:solidFill>
                <a:latin typeface="メイリオ" panose="020B0604030504040204" pitchFamily="50" charset="-128"/>
              </a:rPr>
              <a:t>に含まれる仕様が構成</a:t>
            </a:r>
          </a:p>
        </p:txBody>
      </p:sp>
      <p:sp>
        <p:nvSpPr>
          <p:cNvPr id="9" name="Rectangle 8"/>
          <p:cNvSpPr/>
          <p:nvPr/>
        </p:nvSpPr>
        <p:spPr bwMode="auto">
          <a:xfrm>
            <a:off x="3801404" y="3439758"/>
            <a:ext cx="2653184" cy="174004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TextBox 12"/>
          <p:cNvSpPr txBox="1"/>
          <p:nvPr/>
        </p:nvSpPr>
        <p:spPr>
          <a:xfrm>
            <a:off x="5196470" y="3550369"/>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4" name="TextBox 13"/>
          <p:cNvSpPr txBox="1"/>
          <p:nvPr/>
        </p:nvSpPr>
        <p:spPr>
          <a:xfrm>
            <a:off x="5196470" y="4220149"/>
            <a:ext cx="274434" cy="369332"/>
          </a:xfrm>
          <a:prstGeom prst="rect">
            <a:avLst/>
          </a:prstGeom>
          <a:noFill/>
        </p:spPr>
        <p:txBody>
          <a:bodyPr wrap="none" rtlCol="0">
            <a:spAutoFit/>
          </a:bodyPr>
          <a:lstStyle/>
          <a:p>
            <a:r>
              <a:rPr kumimoji="1" lang="en-US" altLang="ja-JP" sz="1800" dirty="0">
                <a:solidFill>
                  <a:srgbClr val="FFD300"/>
                </a:solidFill>
              </a:rPr>
              <a:t>*</a:t>
            </a:r>
            <a:endParaRPr kumimoji="1" lang="ja-JP" altLang="en-US" sz="1800" dirty="0">
              <a:solidFill>
                <a:srgbClr val="FFD300"/>
              </a:solidFill>
            </a:endParaRPr>
          </a:p>
        </p:txBody>
      </p:sp>
      <p:sp>
        <p:nvSpPr>
          <p:cNvPr id="15" name="TextBox 14"/>
          <p:cNvSpPr txBox="1"/>
          <p:nvPr/>
        </p:nvSpPr>
        <p:spPr>
          <a:xfrm>
            <a:off x="5394547" y="4601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sp>
        <p:nvSpPr>
          <p:cNvPr id="16" name="TextBox 15"/>
          <p:cNvSpPr txBox="1"/>
          <p:nvPr/>
        </p:nvSpPr>
        <p:spPr>
          <a:xfrm>
            <a:off x="5202953" y="441332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nvGrpSpPr>
          <p:cNvPr id="18" name="Group 17"/>
          <p:cNvGrpSpPr/>
          <p:nvPr/>
        </p:nvGrpSpPr>
        <p:grpSpPr>
          <a:xfrm>
            <a:off x="6646182" y="4664535"/>
            <a:ext cx="2054558" cy="369332"/>
            <a:chOff x="6844743" y="3808090"/>
            <a:chExt cx="2054558" cy="369332"/>
          </a:xfrm>
        </p:grpSpPr>
        <p:sp>
          <p:nvSpPr>
            <p:cNvPr id="11" name="Rectangular Callout 10"/>
            <p:cNvSpPr/>
            <p:nvPr/>
          </p:nvSpPr>
          <p:spPr bwMode="auto">
            <a:xfrm>
              <a:off x="6844743" y="3843502"/>
              <a:ext cx="2054558" cy="240193"/>
            </a:xfrm>
            <a:prstGeom prst="wedgeRectCallout">
              <a:avLst>
                <a:gd name="adj1" fmla="val -55007"/>
                <a:gd name="adj2" fmla="val -3558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　本書のプログラムで使用</a:t>
              </a:r>
              <a:endParaRPr kumimoji="1" lang="en-US" altLang="ja-JP" sz="1200" b="0" dirty="0" smtClean="0">
                <a:solidFill>
                  <a:srgbClr val="26343F"/>
                </a:solidFill>
                <a:latin typeface="Helvetica" panose="020B0604020202020204" pitchFamily="34" charset="0"/>
              </a:endParaRPr>
            </a:p>
          </p:txBody>
        </p:sp>
        <p:sp>
          <p:nvSpPr>
            <p:cNvPr id="17" name="TextBox 16"/>
            <p:cNvSpPr txBox="1"/>
            <p:nvPr/>
          </p:nvSpPr>
          <p:spPr>
            <a:xfrm>
              <a:off x="6851182" y="3808090"/>
              <a:ext cx="274434" cy="369332"/>
            </a:xfrm>
            <a:prstGeom prst="rect">
              <a:avLst/>
            </a:prstGeom>
            <a:noFill/>
          </p:spPr>
          <p:txBody>
            <a:bodyPr wrap="none" rtlCol="0">
              <a:spAutoFit/>
            </a:bodyPr>
            <a:lstStyle/>
            <a:p>
              <a:r>
                <a:rPr kumimoji="1" lang="en-US" altLang="ja-JP" sz="1800" dirty="0" smtClean="0">
                  <a:solidFill>
                    <a:srgbClr val="FFD300"/>
                  </a:solidFill>
                </a:rPr>
                <a:t>*</a:t>
              </a:r>
              <a:endParaRPr kumimoji="1" lang="ja-JP" altLang="en-US" sz="1800" dirty="0">
                <a:solidFill>
                  <a:srgbClr val="FFD300"/>
                </a:solidFill>
              </a:endParaRPr>
            </a:p>
          </p:txBody>
        </p:sp>
      </p:grpSp>
    </p:spTree>
    <p:extLst>
      <p:ext uri="{BB962C8B-B14F-4D97-AF65-F5344CB8AC3E}">
        <p14:creationId xmlns:p14="http://schemas.microsoft.com/office/powerpoint/2010/main" val="302945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3-2</a:t>
            </a:r>
            <a:br>
              <a:rPr kumimoji="1" lang="en-US" altLang="ja-JP" dirty="0" smtClean="0"/>
            </a:br>
            <a:r>
              <a:rPr kumimoji="1" lang="en-US" altLang="ja-JP" dirty="0" smtClean="0"/>
              <a:t>ISD </a:t>
            </a:r>
            <a:r>
              <a:rPr kumimoji="1" lang="ja-JP" altLang="en-US" dirty="0" smtClean="0"/>
              <a:t>にファイルを作成する。</a:t>
            </a:r>
            <a:endParaRPr kumimoji="1" lang="ja-JP" altLang="en-US" dirty="0"/>
          </a:p>
        </p:txBody>
      </p:sp>
    </p:spTree>
    <p:extLst>
      <p:ext uri="{BB962C8B-B14F-4D97-AF65-F5344CB8AC3E}">
        <p14:creationId xmlns:p14="http://schemas.microsoft.com/office/powerpoint/2010/main" val="4151093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IDS </a:t>
            </a:r>
            <a:r>
              <a:rPr kumimoji="1" lang="ja-JP" altLang="en-US" dirty="0" smtClean="0"/>
              <a:t>を起動する。</a:t>
            </a:r>
            <a:endParaRPr kumimoji="1" lang="ja-JP" altLang="en-US" dirty="0"/>
          </a:p>
        </p:txBody>
      </p:sp>
      <p:pic>
        <p:nvPicPr>
          <p:cNvPr id="6" name="Content Placeholder 5"/>
          <p:cNvPicPr>
            <a:picLocks noGrp="1" noChangeAspect="1"/>
          </p:cNvPicPr>
          <p:nvPr>
            <p:ph idx="1"/>
          </p:nvPr>
        </p:nvPicPr>
        <p:blipFill>
          <a:blip r:embed="rId3"/>
          <a:stretch>
            <a:fillRect/>
          </a:stretch>
        </p:blipFill>
        <p:spPr>
          <a:xfrm>
            <a:off x="142875" y="1343749"/>
            <a:ext cx="9634538" cy="5178564"/>
          </a:xfrm>
          <a:prstGeom prst="rect">
            <a:avLst/>
          </a:prstGeom>
        </p:spPr>
      </p:pic>
      <p:sp>
        <p:nvSpPr>
          <p:cNvPr id="7" name="Rectangle 6"/>
          <p:cNvSpPr/>
          <p:nvPr/>
        </p:nvSpPr>
        <p:spPr bwMode="auto">
          <a:xfrm>
            <a:off x="6753200" y="2223252"/>
            <a:ext cx="2664296" cy="2696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48944" y="1800225"/>
            <a:ext cx="2160240" cy="500728"/>
          </a:xfrm>
          <a:prstGeom prst="wedgeRectCallout">
            <a:avLst>
              <a:gd name="adj1" fmla="val 54032"/>
              <a:gd name="adj2" fmla="val 3151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spcBef>
                <a:spcPct val="20000"/>
              </a:spcBef>
              <a:buSzPct val="100000"/>
            </a:pPr>
            <a:r>
              <a:rPr kumimoji="1" lang="ja-JP" altLang="en-US" sz="1200" b="0" dirty="0" smtClean="0">
                <a:solidFill>
                  <a:srgbClr val="26343F"/>
                </a:solidFill>
                <a:latin typeface="Helvetica" panose="020B0604020202020204" pitchFamily="34" charset="0"/>
              </a:rPr>
              <a:t>こちらをクリックして、</a:t>
            </a:r>
            <a:endParaRPr kumimoji="1" lang="en-US" altLang="ja-JP" sz="1200" b="0" dirty="0" smtClean="0">
              <a:solidFill>
                <a:srgbClr val="26343F"/>
              </a:solidFill>
              <a:latin typeface="Helvetica" panose="020B0604020202020204" pitchFamily="34" charset="0"/>
            </a:endParaRPr>
          </a:p>
          <a:p>
            <a:pPr algn="ctr">
              <a:spcBef>
                <a:spcPct val="20000"/>
              </a:spcBef>
              <a:buSzPct val="100000"/>
            </a:pPr>
            <a:r>
              <a:rPr kumimoji="1" lang="en-US" altLang="ja-JP" sz="1200" b="0" dirty="0" smtClean="0">
                <a:solidFill>
                  <a:srgbClr val="26343F"/>
                </a:solidFill>
                <a:latin typeface="Helvetica" panose="020B0604020202020204" pitchFamily="34" charset="0"/>
              </a:rPr>
              <a:t>DevOps Services </a:t>
            </a:r>
            <a:r>
              <a:rPr kumimoji="1" lang="ja-JP" altLang="en-US" sz="1200" b="0" dirty="0" smtClean="0">
                <a:solidFill>
                  <a:srgbClr val="26343F"/>
                </a:solidFill>
                <a:latin typeface="Helvetica" panose="020B0604020202020204" pitchFamily="34" charset="0"/>
              </a:rPr>
              <a:t>を起動</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741996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ISD </a:t>
            </a:r>
            <a:r>
              <a:rPr lang="ja-JP" altLang="en-US" dirty="0"/>
              <a:t>の </a:t>
            </a:r>
            <a:r>
              <a:rPr lang="en-US" altLang="ja-JP" dirty="0"/>
              <a:t>Web IDE </a:t>
            </a:r>
            <a:r>
              <a:rPr lang="ja-JP" altLang="en-US" dirty="0"/>
              <a:t>にファイルを作成する</a:t>
            </a:r>
            <a:r>
              <a:rPr lang="ja-JP" altLang="en-US" dirty="0" smtClean="0"/>
              <a:t>。</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ular Callout 5"/>
          <p:cNvSpPr/>
          <p:nvPr/>
        </p:nvSpPr>
        <p:spPr bwMode="auto">
          <a:xfrm>
            <a:off x="344488" y="4869160"/>
            <a:ext cx="1656184" cy="1008112"/>
          </a:xfrm>
          <a:prstGeom prst="wedgeRectCallout">
            <a:avLst>
              <a:gd name="adj1" fmla="val -32129"/>
              <a:gd name="adj2" fmla="val -6774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こちらのファイルツリーを操作して、次頁のファイルやフォルダを作成</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4376936" y="1772816"/>
            <a:ext cx="1296144" cy="648072"/>
          </a:xfrm>
          <a:prstGeom prst="wedgeRectCallout">
            <a:avLst>
              <a:gd name="adj1" fmla="val -37572"/>
              <a:gd name="adj2" fmla="val 65898"/>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ファイルの中身はこちらで編集</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599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ISD </a:t>
            </a:r>
            <a:r>
              <a:rPr lang="ja-JP" altLang="en-US" dirty="0" smtClean="0"/>
              <a:t>の </a:t>
            </a:r>
            <a:r>
              <a:rPr lang="en-US" altLang="ja-JP" dirty="0" smtClean="0"/>
              <a:t>Web IDE </a:t>
            </a:r>
            <a:r>
              <a:rPr lang="ja-JP" altLang="en-US" dirty="0" smtClean="0"/>
              <a:t>にファイルを作成する。</a:t>
            </a:r>
            <a:r>
              <a:rPr lang="en-US" altLang="ja-JP" dirty="0" smtClean="0"/>
              <a:t>(2)</a:t>
            </a:r>
            <a:endParaRPr kumimoji="1" lang="ja-JP" altLang="en-US" dirty="0"/>
          </a:p>
        </p:txBody>
      </p:sp>
      <p:sp>
        <p:nvSpPr>
          <p:cNvPr id="3" name="Content Placeholder 2"/>
          <p:cNvSpPr>
            <a:spLocks noGrp="1"/>
          </p:cNvSpPr>
          <p:nvPr>
            <p:ph idx="1"/>
          </p:nvPr>
        </p:nvSpPr>
        <p:spPr/>
        <p:txBody>
          <a:bodyPr/>
          <a:lstStyle/>
          <a:p>
            <a:r>
              <a:rPr lang="en-US" altLang="ja-JP" sz="1600" dirty="0" smtClean="0"/>
              <a:t>Git </a:t>
            </a:r>
            <a:r>
              <a:rPr lang="ja-JP" altLang="en-US" sz="1600" dirty="0" smtClean="0"/>
              <a:t>に</a:t>
            </a:r>
            <a:r>
              <a:rPr lang="en-US" altLang="ja-JP" sz="1600" dirty="0" smtClean="0"/>
              <a:t>CF </a:t>
            </a:r>
            <a:r>
              <a:rPr lang="ja-JP" altLang="en-US" sz="1600" dirty="0" smtClean="0"/>
              <a:t>アプリのスターターコードがコミット、プッシュされた状態になっている。</a:t>
            </a:r>
            <a:endParaRPr lang="en-US" altLang="ja-JP" sz="1600" dirty="0" smtClean="0"/>
          </a:p>
          <a:p>
            <a:pPr lvl="1"/>
            <a:r>
              <a:rPr lang="ja-JP" altLang="en-US" sz="1600" dirty="0"/>
              <a:t>コミッ</a:t>
            </a:r>
            <a:r>
              <a:rPr lang="ja-JP" altLang="en-US" sz="1600" dirty="0" smtClean="0"/>
              <a:t>トメッセージ「</a:t>
            </a:r>
            <a:r>
              <a:rPr lang="en-US" altLang="ja-JP" sz="1600" dirty="0" smtClean="0"/>
              <a:t>Add starter application package</a:t>
            </a:r>
            <a:r>
              <a:rPr lang="ja-JP" altLang="en-US" sz="1600" dirty="0" smtClean="0"/>
              <a:t>」</a:t>
            </a:r>
            <a:endParaRPr lang="en-US" altLang="ja-JP" sz="1600" dirty="0" smtClean="0"/>
          </a:p>
          <a:p>
            <a:endParaRPr lang="en-US" altLang="ja-JP" sz="1600" dirty="0" smtClean="0"/>
          </a:p>
          <a:p>
            <a:r>
              <a:rPr lang="ja-JP" altLang="en-US" sz="1600" dirty="0"/>
              <a:t>以下</a:t>
            </a:r>
            <a:r>
              <a:rPr lang="ja-JP" altLang="en-US" sz="1600" dirty="0" smtClean="0"/>
              <a:t>の</a:t>
            </a:r>
            <a:r>
              <a:rPr lang="ja-JP" altLang="en-US" sz="1600" dirty="0"/>
              <a:t>ファイ</a:t>
            </a:r>
            <a:r>
              <a:rPr lang="ja-JP" altLang="en-US" sz="1600" dirty="0" smtClean="0"/>
              <a:t>ルを作成する。</a:t>
            </a:r>
            <a:endParaRPr lang="en-US" altLang="ja-JP" sz="1600" dirty="0" smtClean="0"/>
          </a:p>
          <a:p>
            <a:pPr lvl="1"/>
            <a:r>
              <a:rPr lang="en-US" altLang="ja-JP" sz="1600" dirty="0" smtClean="0"/>
              <a:t>(root) \</a:t>
            </a:r>
            <a:r>
              <a:rPr lang="ja-JP" altLang="en-US" sz="1600" dirty="0" smtClean="0"/>
              <a:t>　</a:t>
            </a:r>
            <a:endParaRPr lang="en-US" altLang="ja-JP" sz="1600" dirty="0" smtClean="0"/>
          </a:p>
          <a:p>
            <a:pPr lvl="2"/>
            <a:r>
              <a:rPr lang="en-US" altLang="ja-JP" sz="1600" dirty="0" err="1" smtClean="0"/>
              <a:t>src</a:t>
            </a:r>
            <a:r>
              <a:rPr lang="en-US" altLang="ja-JP" sz="1600" dirty="0" smtClean="0"/>
              <a:t>\main\</a:t>
            </a:r>
          </a:p>
          <a:p>
            <a:pPr lvl="3"/>
            <a:r>
              <a:rPr lang="en-US" altLang="ja-JP" sz="1600" dirty="0" smtClean="0"/>
              <a:t>java\</a:t>
            </a:r>
          </a:p>
          <a:p>
            <a:pPr lvl="4"/>
            <a:r>
              <a:rPr lang="en-US" altLang="ja-JP" dirty="0" err="1" smtClean="0"/>
              <a:t>wasdev</a:t>
            </a:r>
            <a:r>
              <a:rPr lang="en-US" altLang="ja-JP" dirty="0" smtClean="0"/>
              <a:t>\sample\model\HelloBean.java</a:t>
            </a:r>
          </a:p>
          <a:p>
            <a:pPr lvl="4"/>
            <a:r>
              <a:rPr lang="en-US" altLang="ja-JP" dirty="0" err="1" smtClean="0"/>
              <a:t>wasdev</a:t>
            </a:r>
            <a:r>
              <a:rPr lang="en-US" altLang="ja-JP" dirty="0" smtClean="0"/>
              <a:t>\sample\servlet\HelloServlet.java</a:t>
            </a:r>
          </a:p>
          <a:p>
            <a:pPr lvl="3"/>
            <a:r>
              <a:rPr lang="en-US" altLang="ja-JP" sz="1600" dirty="0" err="1"/>
              <a:t>webapp</a:t>
            </a:r>
            <a:r>
              <a:rPr lang="en-US" altLang="ja-JP" sz="1600" dirty="0" smtClean="0"/>
              <a:t>\</a:t>
            </a:r>
          </a:p>
          <a:p>
            <a:pPr lvl="4"/>
            <a:r>
              <a:rPr lang="en-US" altLang="ja-JP" dirty="0" smtClean="0"/>
              <a:t>WEB-INF\beans.xml</a:t>
            </a:r>
            <a:endParaRPr lang="en-US" altLang="ja-JP" dirty="0"/>
          </a:p>
          <a:p>
            <a:pPr lvl="4"/>
            <a:r>
              <a:rPr lang="en-US" altLang="ja-JP" dirty="0" smtClean="0"/>
              <a:t>WEB-INF\web.xml</a:t>
            </a:r>
          </a:p>
          <a:p>
            <a:pPr lvl="4"/>
            <a:r>
              <a:rPr lang="en-US" altLang="ja-JP" dirty="0" err="1" smtClean="0"/>
              <a:t>hello.jsp</a:t>
            </a:r>
            <a:endParaRPr lang="en-US" altLang="ja-JP" dirty="0" smtClean="0"/>
          </a:p>
          <a:p>
            <a:pPr lvl="4"/>
            <a:r>
              <a:rPr lang="en-US" altLang="ja-JP" dirty="0" err="1" smtClean="0"/>
              <a:t>hello.xhtml</a:t>
            </a:r>
            <a:endParaRPr lang="en-US" altLang="ja-JP" dirty="0" smtClean="0"/>
          </a:p>
          <a:p>
            <a:pPr lvl="2"/>
            <a:r>
              <a:rPr lang="en-US" altLang="ja-JP" sz="1600" dirty="0" smtClean="0"/>
              <a:t>pom.xml</a:t>
            </a:r>
          </a:p>
          <a:p>
            <a:endParaRPr lang="en-US" altLang="ja-JP" sz="1600" dirty="0" smtClean="0"/>
          </a:p>
        </p:txBody>
      </p:sp>
      <p:sp>
        <p:nvSpPr>
          <p:cNvPr id="4" name="Rectangular Callout 3"/>
          <p:cNvSpPr/>
          <p:nvPr/>
        </p:nvSpPr>
        <p:spPr bwMode="auto">
          <a:xfrm>
            <a:off x="6257498" y="2922444"/>
            <a:ext cx="2958862" cy="521883"/>
          </a:xfrm>
          <a:prstGeom prst="wedgeRectCallout">
            <a:avLst>
              <a:gd name="adj1" fmla="val -58646"/>
              <a:gd name="adj2" fmla="val 3922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Bean</a:t>
            </a:r>
          </a:p>
          <a:p>
            <a:pPr>
              <a:spcBef>
                <a:spcPct val="20000"/>
              </a:spcBef>
              <a:buSzPct val="100000"/>
            </a:pPr>
            <a:r>
              <a:rPr kumimoji="1" lang="en-US" altLang="ja-JP" sz="1200" b="0" dirty="0" smtClean="0">
                <a:solidFill>
                  <a:srgbClr val="26343F"/>
                </a:solidFill>
                <a:latin typeface="Helvetica" panose="020B0604020202020204" pitchFamily="34" charset="0"/>
              </a:rPr>
              <a:t>Servlet</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JSP</a:t>
            </a:r>
            <a:r>
              <a:rPr kumimoji="1" lang="ja-JP" altLang="en-US" sz="1200" b="0" dirty="0" smtClean="0">
                <a:solidFill>
                  <a:srgbClr val="26343F"/>
                </a:solidFill>
                <a:latin typeface="Helvetica" panose="020B0604020202020204" pitchFamily="34" charset="0"/>
              </a:rPr>
              <a:t>、</a:t>
            </a: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から</a:t>
            </a:r>
            <a:r>
              <a:rPr kumimoji="1" lang="ja-JP" altLang="en-US" sz="1200" b="0" dirty="0">
                <a:solidFill>
                  <a:srgbClr val="26343F"/>
                </a:solidFill>
                <a:latin typeface="Helvetica" panose="020B0604020202020204" pitchFamily="34" charset="0"/>
              </a:rPr>
              <a:t>参照</a:t>
            </a:r>
            <a:r>
              <a:rPr kumimoji="1" lang="ja-JP" altLang="en-US" sz="1200" b="0" dirty="0" smtClean="0">
                <a:solidFill>
                  <a:srgbClr val="26343F"/>
                </a:solidFill>
                <a:latin typeface="Helvetica" panose="020B0604020202020204" pitchFamily="34" charset="0"/>
              </a:rPr>
              <a:t>している。</a:t>
            </a:r>
            <a:endParaRPr kumimoji="1" lang="en-US" altLang="ja-JP" sz="1200" b="0" dirty="0" smtClean="0">
              <a:solidFill>
                <a:srgbClr val="26343F"/>
              </a:solidFill>
              <a:latin typeface="Helvetica" panose="020B0604020202020204" pitchFamily="34" charset="0"/>
            </a:endParaRPr>
          </a:p>
        </p:txBody>
      </p:sp>
      <p:sp>
        <p:nvSpPr>
          <p:cNvPr id="5" name="Rectangular Callout 4"/>
          <p:cNvSpPr/>
          <p:nvPr/>
        </p:nvSpPr>
        <p:spPr bwMode="auto">
          <a:xfrm>
            <a:off x="6257498" y="3650733"/>
            <a:ext cx="720080" cy="356771"/>
          </a:xfrm>
          <a:prstGeom prst="wedgeRectCallout">
            <a:avLst>
              <a:gd name="adj1" fmla="val -69377"/>
              <a:gd name="adj2" fmla="val -948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a:t>
            </a:r>
          </a:p>
        </p:txBody>
      </p:sp>
      <p:sp>
        <p:nvSpPr>
          <p:cNvPr id="6" name="Rectangular Callout 5"/>
          <p:cNvSpPr/>
          <p:nvPr/>
        </p:nvSpPr>
        <p:spPr bwMode="auto">
          <a:xfrm>
            <a:off x="4268924" y="4138826"/>
            <a:ext cx="3384376" cy="716752"/>
          </a:xfrm>
          <a:prstGeom prst="wedgeRectCallout">
            <a:avLst>
              <a:gd name="adj1" fmla="val -55602"/>
              <a:gd name="adj2" fmla="val -1827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CDI</a:t>
            </a:r>
            <a:r>
              <a:rPr kumimoji="1" lang="ja-JP" altLang="en-US" sz="1200" b="0" dirty="0">
                <a:solidFill>
                  <a:srgbClr val="26343F"/>
                </a:solidFill>
                <a:latin typeface="Helvetica" panose="020B0604020202020204" pitchFamily="34" charset="0"/>
              </a:rPr>
              <a:t>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CF </a:t>
            </a:r>
            <a:r>
              <a:rPr kumimoji="1" lang="ja-JP" altLang="en-US" sz="1200" b="0" dirty="0" smtClean="0">
                <a:solidFill>
                  <a:srgbClr val="26343F"/>
                </a:solidFill>
                <a:latin typeface="Helvetica" panose="020B0604020202020204" pitchFamily="34" charset="0"/>
              </a:rPr>
              <a:t>アプリは </a:t>
            </a:r>
            <a:r>
              <a:rPr kumimoji="1" lang="en-US" altLang="ja-JP" sz="1200" b="0" dirty="0" smtClean="0">
                <a:solidFill>
                  <a:srgbClr val="26343F"/>
                </a:solidFill>
                <a:latin typeface="Helvetica" panose="020B0604020202020204" pitchFamily="34" charset="0"/>
              </a:rPr>
              <a:t>CDI 1.2 </a:t>
            </a:r>
            <a:r>
              <a:rPr kumimoji="1" lang="ja-JP" altLang="en-US" sz="1200" b="0" dirty="0" smtClean="0">
                <a:solidFill>
                  <a:srgbClr val="26343F"/>
                </a:solidFill>
                <a:latin typeface="Helvetica" panose="020B0604020202020204" pitchFamily="34" charset="0"/>
              </a:rPr>
              <a:t>のため空</a:t>
            </a:r>
            <a:r>
              <a:rPr kumimoji="1" lang="ja-JP" altLang="en-US" sz="1200" b="0" dirty="0">
                <a:solidFill>
                  <a:srgbClr val="26343F"/>
                </a:solidFill>
                <a:latin typeface="Helvetica" panose="020B0604020202020204" pitchFamily="34" charset="0"/>
              </a:rPr>
              <a:t>ファイ</a:t>
            </a:r>
            <a:r>
              <a:rPr kumimoji="1" lang="ja-JP" altLang="en-US" sz="1200" b="0" dirty="0" smtClean="0">
                <a:solidFill>
                  <a:srgbClr val="26343F"/>
                </a:solidFill>
                <a:latin typeface="Helvetica" panose="020B0604020202020204" pitchFamily="34" charset="0"/>
              </a:rPr>
              <a:t>ルを配置すれば、</a:t>
            </a:r>
            <a:r>
              <a:rPr kumimoji="1" lang="en-US" altLang="ja-JP" sz="1200" b="0" dirty="0" smtClean="0">
                <a:solidFill>
                  <a:srgbClr val="26343F"/>
                </a:solidFill>
                <a:latin typeface="Helvetica" panose="020B0604020202020204" pitchFamily="34" charset="0"/>
              </a:rPr>
              <a:t>@Named </a:t>
            </a:r>
            <a:r>
              <a:rPr kumimoji="1" lang="ja-JP" altLang="en-US" sz="1200" b="0" dirty="0" smtClean="0">
                <a:solidFill>
                  <a:srgbClr val="26343F"/>
                </a:solidFill>
                <a:latin typeface="Helvetica" panose="020B0604020202020204" pitchFamily="34" charset="0"/>
              </a:rPr>
              <a:t>のクラスを検索する。</a:t>
            </a:r>
            <a:endParaRPr kumimoji="1" lang="en-US" altLang="ja-JP" sz="1200" b="0" dirty="0" smtClean="0">
              <a:solidFill>
                <a:srgbClr val="26343F"/>
              </a:solidFill>
              <a:latin typeface="Helvetica" panose="020B0604020202020204" pitchFamily="34" charset="0"/>
            </a:endParaRPr>
          </a:p>
        </p:txBody>
      </p:sp>
      <p:sp>
        <p:nvSpPr>
          <p:cNvPr id="7" name="Rectangular Callout 6"/>
          <p:cNvSpPr/>
          <p:nvPr/>
        </p:nvSpPr>
        <p:spPr bwMode="auto">
          <a:xfrm>
            <a:off x="1640632" y="5733256"/>
            <a:ext cx="3744416" cy="716752"/>
          </a:xfrm>
          <a:prstGeom prst="wedgeRectCallout">
            <a:avLst>
              <a:gd name="adj1" fmla="val -53538"/>
              <a:gd name="adj2" fmla="val -47021"/>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chemeClr val="tx1"/>
                </a:solidFill>
                <a:latin typeface="Helvetica" panose="020B0604020202020204" pitchFamily="34" charset="0"/>
              </a:rPr>
              <a:t>Maven </a:t>
            </a:r>
            <a:r>
              <a:rPr kumimoji="1" lang="ja-JP" altLang="en-US" sz="1200" b="0" dirty="0" smtClean="0">
                <a:solidFill>
                  <a:schemeClr val="tx1"/>
                </a:solidFill>
                <a:latin typeface="Helvetica" panose="020B0604020202020204" pitchFamily="34" charset="0"/>
              </a:rPr>
              <a:t>のプロジェクト・オブジェクト・モデル</a:t>
            </a:r>
            <a:endParaRPr kumimoji="1" lang="en-US" altLang="ja-JP" sz="1200" b="0" dirty="0" smtClean="0">
              <a:solidFill>
                <a:schemeClr val="tx1"/>
              </a:solidFill>
              <a:latin typeface="Helvetica" panose="020B0604020202020204" pitchFamily="34" charset="0"/>
            </a:endParaRPr>
          </a:p>
          <a:p>
            <a:pPr>
              <a:spcBef>
                <a:spcPct val="20000"/>
              </a:spcBef>
              <a:buSzPct val="100000"/>
            </a:pPr>
            <a:r>
              <a:rPr kumimoji="1" lang="ja-JP" altLang="en-US" sz="1200" b="0" dirty="0" smtClean="0">
                <a:solidFill>
                  <a:schemeClr val="tx1"/>
                </a:solidFill>
                <a:latin typeface="Helvetica" panose="020B0604020202020204" pitchFamily="34" charset="0"/>
              </a:rPr>
              <a:t>現 </a:t>
            </a:r>
            <a:r>
              <a:rPr kumimoji="1" lang="en-US" altLang="ja-JP" sz="1200" b="0" dirty="0" smtClean="0">
                <a:solidFill>
                  <a:schemeClr val="tx1"/>
                </a:solidFill>
                <a:latin typeface="Helvetica" panose="020B0604020202020204" pitchFamily="34" charset="0"/>
              </a:rPr>
              <a:t>Geronimo </a:t>
            </a:r>
            <a:r>
              <a:rPr kumimoji="1" lang="ja-JP" altLang="en-US" sz="1200" b="0" dirty="0" smtClean="0">
                <a:solidFill>
                  <a:schemeClr val="tx1"/>
                </a:solidFill>
                <a:latin typeface="Helvetica" panose="020B0604020202020204" pitchFamily="34" charset="0"/>
              </a:rPr>
              <a:t>の設定を削除して、</a:t>
            </a:r>
            <a:r>
              <a:rPr kumimoji="1" lang="en-US" altLang="ja-JP" sz="1200" b="0" dirty="0" smtClean="0">
                <a:solidFill>
                  <a:schemeClr val="tx1"/>
                </a:solidFill>
                <a:latin typeface="Helvetica" panose="020B0604020202020204" pitchFamily="34" charset="0"/>
              </a:rPr>
              <a:t>WebSphere </a:t>
            </a:r>
            <a:r>
              <a:rPr kumimoji="1" lang="en-US" altLang="ja-JP" sz="1200" b="0" dirty="0">
                <a:solidFill>
                  <a:schemeClr val="tx1"/>
                </a:solidFill>
                <a:latin typeface="Helvetica" panose="020B0604020202020204" pitchFamily="34" charset="0"/>
              </a:rPr>
              <a:t>Liberty </a:t>
            </a:r>
            <a:r>
              <a:rPr kumimoji="1" lang="en-US" altLang="ja-JP" sz="1200" b="0" dirty="0" smtClean="0">
                <a:solidFill>
                  <a:schemeClr val="tx1"/>
                </a:solidFill>
                <a:latin typeface="Helvetica" panose="020B0604020202020204" pitchFamily="34" charset="0"/>
              </a:rPr>
              <a:t>Profile </a:t>
            </a:r>
            <a:r>
              <a:rPr kumimoji="1" lang="ja-JP" altLang="en-US" sz="1200" b="0" dirty="0" smtClean="0">
                <a:solidFill>
                  <a:schemeClr val="tx1"/>
                </a:solidFill>
                <a:latin typeface="Helvetica" panose="020B0604020202020204" pitchFamily="34" charset="0"/>
              </a:rPr>
              <a:t>の設定を追記する。</a:t>
            </a:r>
            <a:endParaRPr kumimoji="1" lang="en-US" altLang="ja-JP" sz="1200" b="0" dirty="0" smtClean="0">
              <a:solidFill>
                <a:schemeClr val="tx1"/>
              </a:solidFill>
              <a:latin typeface="Helvetica" panose="020B0604020202020204" pitchFamily="34" charset="0"/>
            </a:endParaRPr>
          </a:p>
        </p:txBody>
      </p:sp>
      <p:sp>
        <p:nvSpPr>
          <p:cNvPr id="8" name="Rectangular Callout 7"/>
          <p:cNvSpPr/>
          <p:nvPr/>
        </p:nvSpPr>
        <p:spPr bwMode="auto">
          <a:xfrm>
            <a:off x="776536" y="4640434"/>
            <a:ext cx="720080" cy="356771"/>
          </a:xfrm>
          <a:prstGeom prst="wedgeRectCallout">
            <a:avLst>
              <a:gd name="adj1" fmla="val 79071"/>
              <a:gd name="adj2" fmla="val 4105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JSP</a:t>
            </a:r>
          </a:p>
        </p:txBody>
      </p:sp>
      <p:sp>
        <p:nvSpPr>
          <p:cNvPr id="9" name="Rectangular Callout 8"/>
          <p:cNvSpPr/>
          <p:nvPr/>
        </p:nvSpPr>
        <p:spPr bwMode="auto">
          <a:xfrm>
            <a:off x="776536" y="5088453"/>
            <a:ext cx="720080" cy="356771"/>
          </a:xfrm>
          <a:prstGeom prst="wedgeRectCallout">
            <a:avLst>
              <a:gd name="adj1" fmla="val 79071"/>
              <a:gd name="adj2" fmla="val 1217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JSF</a:t>
            </a:r>
          </a:p>
        </p:txBody>
      </p:sp>
      <p:sp>
        <p:nvSpPr>
          <p:cNvPr id="10" name="Rectangular Callout 9"/>
          <p:cNvSpPr/>
          <p:nvPr/>
        </p:nvSpPr>
        <p:spPr bwMode="auto">
          <a:xfrm>
            <a:off x="3296816" y="5025891"/>
            <a:ext cx="2209590" cy="442807"/>
          </a:xfrm>
          <a:prstGeom prst="wedgeRectCallout">
            <a:avLst>
              <a:gd name="adj1" fmla="val -32870"/>
              <a:gd name="adj2" fmla="val -8140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WAR </a:t>
            </a:r>
            <a:r>
              <a:rPr kumimoji="1" lang="ja-JP" altLang="en-US" sz="1200" b="0" dirty="0" smtClean="0">
                <a:solidFill>
                  <a:srgbClr val="26343F"/>
                </a:solidFill>
                <a:latin typeface="Helvetica" panose="020B0604020202020204" pitchFamily="34" charset="0"/>
              </a:rPr>
              <a:t>の設定ファイル</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en-US" altLang="ja-JP" sz="1200" b="0" dirty="0" smtClean="0">
                <a:solidFill>
                  <a:srgbClr val="26343F"/>
                </a:solidFill>
                <a:latin typeface="Helvetica" panose="020B0604020202020204" pitchFamily="34" charset="0"/>
              </a:rPr>
              <a:t>JSF </a:t>
            </a:r>
            <a:r>
              <a:rPr kumimoji="1" lang="ja-JP" altLang="en-US" sz="1200" b="0" dirty="0" smtClean="0">
                <a:solidFill>
                  <a:srgbClr val="26343F"/>
                </a:solidFill>
                <a:latin typeface="Helvetica" panose="020B0604020202020204" pitchFamily="34" charset="0"/>
              </a:rPr>
              <a:t>定義を記述する。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40510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HelloBean.java</a:t>
            </a:r>
            <a:endParaRPr kumimoji="1" lang="ja-JP" alt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altLang="ja-JP" sz="550" dirty="0">
                <a:latin typeface="IPA Pゴシック" panose="020B0500000000000000" pitchFamily="50" charset="-128"/>
                <a:ea typeface="IPA Pゴシック" panose="020B0500000000000000" pitchFamily="50" charset="-128"/>
              </a:rPr>
              <a:t>package </a:t>
            </a:r>
            <a:r>
              <a:rPr lang="en-US" altLang="ja-JP" sz="550" dirty="0" err="1">
                <a:latin typeface="IPA Pゴシック" panose="020B0500000000000000" pitchFamily="50" charset="-128"/>
                <a:ea typeface="IPA Pゴシック" panose="020B0500000000000000" pitchFamily="50" charset="-128"/>
              </a:rPr>
              <a:t>wasdev.sample.model</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java.io.Serializable</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javax.annotation.PostConstruct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javax.enterprise.context.SessionScoped</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import </a:t>
            </a:r>
            <a:r>
              <a:rPr lang="en-US" altLang="ja-JP" sz="550" dirty="0" err="1">
                <a:latin typeface="IPA Pゴシック" panose="020B0500000000000000" pitchFamily="50" charset="-128"/>
                <a:ea typeface="IPA Pゴシック" panose="020B0500000000000000" pitchFamily="50" charset="-128"/>
              </a:rPr>
              <a:t>javax.inject.Named</a:t>
            </a:r>
            <a:r>
              <a:rPr lang="en-US" altLang="ja-JP" sz="550" dirty="0">
                <a:latin typeface="IPA Pゴシック" panose="020B0500000000000000" pitchFamily="50" charset="-128"/>
                <a:ea typeface="IPA Pゴシック" panose="020B0500000000000000" pitchFamily="50" charset="-128"/>
              </a:rPr>
              <a: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@Named</a:t>
            </a:r>
          </a:p>
          <a:p>
            <a:pPr marL="0" indent="0">
              <a:buNone/>
            </a:pP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SessionScoped</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public class </a:t>
            </a:r>
            <a:r>
              <a:rPr lang="en-US" altLang="ja-JP" sz="550" dirty="0" err="1">
                <a:latin typeface="IPA Pゴシック" panose="020B0500000000000000" pitchFamily="50" charset="-128"/>
                <a:ea typeface="IPA Pゴシック" panose="020B0500000000000000" pitchFamily="50" charset="-128"/>
              </a:rPr>
              <a:t>HelloBean</a:t>
            </a:r>
            <a:r>
              <a:rPr lang="en-US" altLang="ja-JP" sz="550" dirty="0">
                <a:latin typeface="IPA Pゴシック" panose="020B0500000000000000" pitchFamily="50" charset="-128"/>
                <a:ea typeface="IPA Pゴシック" panose="020B0500000000000000" pitchFamily="50" charset="-128"/>
              </a:rPr>
              <a:t> implements Serializable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シリアルバージョン</a:t>
            </a:r>
            <a:r>
              <a:rPr lang="en-US" altLang="ja-JP" sz="550" dirty="0">
                <a:latin typeface="IPA Pゴシック" panose="020B0500000000000000" pitchFamily="50" charset="-128"/>
                <a:ea typeface="IPA Pゴシック" panose="020B0500000000000000" pitchFamily="50" charset="-128"/>
              </a:rPr>
              <a:t>ID */</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long </a:t>
            </a:r>
            <a:r>
              <a:rPr lang="en-US" altLang="ja-JP" sz="550" dirty="0" err="1">
                <a:latin typeface="IPA Pゴシック" panose="020B0500000000000000" pitchFamily="50" charset="-128"/>
                <a:ea typeface="IPA Pゴシック" panose="020B0500000000000000" pitchFamily="50" charset="-128"/>
              </a:rPr>
              <a:t>serialVersionUID</a:t>
            </a:r>
            <a:r>
              <a:rPr lang="en-US" altLang="ja-JP" sz="550" dirty="0">
                <a:latin typeface="IPA Pゴシック" panose="020B0500000000000000" pitchFamily="50" charset="-128"/>
                <a:ea typeface="IPA Pゴシック" panose="020B0500000000000000" pitchFamily="50" charset="-128"/>
              </a:rPr>
              <a:t> = 2324340609815434023L;</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メッセージテンプレート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static final String MESSAGE_TEMPLATE = "【%s】</a:t>
            </a:r>
            <a:r>
              <a:rPr lang="ja-JP" altLang="en-US" sz="550" dirty="0">
                <a:latin typeface="IPA Pゴシック" panose="020B0500000000000000" pitchFamily="50" charset="-128"/>
                <a:ea typeface="IPA Pゴシック" panose="020B0500000000000000" pitchFamily="50" charset="-128"/>
              </a:rPr>
              <a:t>こんにちは、</a:t>
            </a:r>
            <a:r>
              <a:rPr lang="en-US" altLang="ja-JP" sz="550" dirty="0">
                <a:latin typeface="IPA Pゴシック" panose="020B0500000000000000" pitchFamily="50" charset="-128"/>
                <a:ea typeface="IPA Pゴシック" panose="020B0500000000000000" pitchFamily="50" charset="-128"/>
              </a:rPr>
              <a:t>Bluemix</a:t>
            </a:r>
            <a:r>
              <a:rPr lang="ja-JP" altLang="en-US" sz="550" dirty="0">
                <a:latin typeface="IPA Pゴシック" panose="020B0500000000000000" pitchFamily="50" charset="-128"/>
                <a:ea typeface="IPA Pゴシック" panose="020B0500000000000000" pitchFamily="50" charset="-128"/>
              </a:rPr>
              <a:t>。</a:t>
            </a:r>
            <a:r>
              <a:rPr lang="en-US" altLang="ja-JP" sz="550" dirty="0">
                <a:latin typeface="IPA Pゴシック" panose="020B0500000000000000" pitchFamily="50" charset="-128"/>
                <a:ea typeface="IPA Pゴシック" panose="020B0500000000000000" pitchFamily="50" charset="-128"/>
              </a:rPr>
              <a:t>[%d]";</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カウンター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 0;</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 </a:t>
            </a:r>
            <a:r>
              <a:rPr lang="ja-JP" altLang="en-US" sz="550" dirty="0">
                <a:latin typeface="IPA Pゴシック" panose="020B0500000000000000" pitchFamily="50" charset="-128"/>
                <a:ea typeface="IPA Pゴシック" panose="020B0500000000000000" pitchFamily="50" charset="-128"/>
              </a:rPr>
              <a:t>メッセージ *</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private String message = </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デフォルト値</a:t>
            </a:r>
            <a:r>
              <a:rPr lang="en-US" altLang="ja-JP" sz="550" dirty="0">
                <a:latin typeface="IPA Pゴシック" panose="020B0500000000000000" pitchFamily="50" charset="-128"/>
                <a:ea typeface="IPA Pゴシック" panose="020B0500000000000000" pitchFamily="50" charset="-128"/>
              </a:rPr>
              <a:t>", count);</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PostConstruct</a:t>
            </a: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init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(0);</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en-US" altLang="ja-JP" sz="550" dirty="0" err="1">
                <a:latin typeface="IPA Pゴシック" panose="020B0500000000000000" pitchFamily="50" charset="-128"/>
                <a:ea typeface="IPA Pゴシック" panose="020B0500000000000000" pitchFamily="50" charset="-128"/>
              </a:rPr>
              <a:t>PostConstruct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action()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next =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+ 1;</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(next);</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String.format</a:t>
            </a:r>
            <a:r>
              <a:rPr lang="en-US" altLang="ja-JP" sz="550" dirty="0">
                <a:latin typeface="IPA Pゴシック" panose="020B0500000000000000" pitchFamily="50" charset="-128"/>
                <a:ea typeface="IPA Pゴシック" panose="020B0500000000000000" pitchFamily="50" charset="-128"/>
              </a:rPr>
              <a:t>(MESSAGE_TEMPLATE, "</a:t>
            </a:r>
            <a:r>
              <a:rPr lang="ja-JP" altLang="en-US" sz="550" dirty="0">
                <a:latin typeface="IPA Pゴシック" panose="020B0500000000000000" pitchFamily="50" charset="-128"/>
                <a:ea typeface="IPA Pゴシック" panose="020B0500000000000000" pitchFamily="50" charset="-128"/>
              </a:rPr>
              <a:t>ボタンアクション</a:t>
            </a:r>
            <a:r>
              <a:rPr lang="en-US" altLang="ja-JP" sz="550" dirty="0">
                <a:latin typeface="IPA Pゴシック" panose="020B0500000000000000" pitchFamily="50" charset="-128"/>
                <a:ea typeface="IPA Pゴシック" panose="020B0500000000000000" pitchFamily="50" charset="-128"/>
              </a:rPr>
              <a:t>", next));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String </a:t>
            </a:r>
            <a:r>
              <a:rPr lang="en-US" altLang="ja-JP" sz="550" dirty="0" err="1">
                <a:latin typeface="IPA Pゴシック" panose="020B0500000000000000" pitchFamily="50" charset="-128"/>
                <a:ea typeface="IPA Pゴシック" panose="020B0500000000000000" pitchFamily="50" charset="-128"/>
              </a:rPr>
              <a:t>getMessage</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setMessage</a:t>
            </a:r>
            <a:r>
              <a:rPr lang="en-US" altLang="ja-JP" sz="550" dirty="0">
                <a:latin typeface="IPA Pゴシック" panose="020B0500000000000000" pitchFamily="50" charset="-128"/>
                <a:ea typeface="IPA Pゴシック" panose="020B0500000000000000" pitchFamily="50" charset="-128"/>
              </a:rPr>
              <a:t>(String message)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this.message</a:t>
            </a:r>
            <a:r>
              <a:rPr lang="en-US" altLang="ja-JP" sz="550" dirty="0">
                <a:latin typeface="IPA Pゴシック" panose="020B0500000000000000" pitchFamily="50" charset="-128"/>
                <a:ea typeface="IPA Pゴシック" panose="020B0500000000000000" pitchFamily="50" charset="-128"/>
              </a:rPr>
              <a:t> = message;</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getCount</a:t>
            </a: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        return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endParaRPr lang="en-US" altLang="ja-JP" sz="550" dirty="0">
              <a:latin typeface="IPA Pゴシック" panose="020B0500000000000000" pitchFamily="50" charset="-128"/>
              <a:ea typeface="IPA Pゴシック" panose="020B0500000000000000" pitchFamily="50" charset="-128"/>
            </a:endParaRPr>
          </a:p>
          <a:p>
            <a:pPr marL="0" indent="0">
              <a:buNone/>
            </a:pPr>
            <a:r>
              <a:rPr lang="en-US" altLang="ja-JP" sz="550" dirty="0">
                <a:latin typeface="IPA Pゴシック" panose="020B0500000000000000" pitchFamily="50" charset="-128"/>
                <a:ea typeface="IPA Pゴシック" panose="020B0500000000000000" pitchFamily="50" charset="-128"/>
              </a:rPr>
              <a:t>    public void </a:t>
            </a:r>
            <a:r>
              <a:rPr lang="en-US" altLang="ja-JP" sz="550" dirty="0" err="1">
                <a:latin typeface="IPA Pゴシック" panose="020B0500000000000000" pitchFamily="50" charset="-128"/>
                <a:ea typeface="IPA Pゴシック" panose="020B0500000000000000" pitchFamily="50" charset="-128"/>
              </a:rPr>
              <a:t>setCount</a:t>
            </a:r>
            <a:r>
              <a:rPr lang="en-US" altLang="ja-JP" sz="550" dirty="0">
                <a:latin typeface="IPA Pゴシック" panose="020B0500000000000000" pitchFamily="50" charset="-128"/>
                <a:ea typeface="IPA Pゴシック" panose="020B0500000000000000" pitchFamily="50" charset="-128"/>
              </a:rPr>
              <a:t>(</a:t>
            </a:r>
            <a:r>
              <a:rPr lang="en-US" altLang="ja-JP" sz="550" dirty="0" err="1">
                <a:latin typeface="IPA Pゴシック" panose="020B0500000000000000" pitchFamily="50" charset="-128"/>
                <a:ea typeface="IPA Pゴシック" panose="020B0500000000000000" pitchFamily="50" charset="-128"/>
              </a:rPr>
              <a:t>int</a:t>
            </a:r>
            <a:r>
              <a:rPr lang="en-US" altLang="ja-JP" sz="550" dirty="0">
                <a:latin typeface="IPA Pゴシック" panose="020B0500000000000000" pitchFamily="50" charset="-128"/>
                <a:ea typeface="IPA Pゴシック" panose="020B0500000000000000" pitchFamily="50" charset="-128"/>
              </a:rPr>
              <a:t> count) {</a:t>
            </a:r>
          </a:p>
          <a:p>
            <a:pPr marL="0" indent="0">
              <a:buNone/>
            </a:pPr>
            <a:r>
              <a:rPr lang="en-US" altLang="ja-JP" sz="550" dirty="0">
                <a:latin typeface="IPA Pゴシック" panose="020B0500000000000000" pitchFamily="50" charset="-128"/>
                <a:ea typeface="IPA Pゴシック" panose="020B0500000000000000" pitchFamily="50" charset="-128"/>
              </a:rPr>
              <a:t>        </a:t>
            </a:r>
            <a:r>
              <a:rPr lang="en-US" altLang="ja-JP" sz="550" dirty="0" err="1">
                <a:latin typeface="IPA Pゴシック" panose="020B0500000000000000" pitchFamily="50" charset="-128"/>
                <a:ea typeface="IPA Pゴシック" panose="020B0500000000000000" pitchFamily="50" charset="-128"/>
              </a:rPr>
              <a:t>this.count</a:t>
            </a:r>
            <a:r>
              <a:rPr lang="en-US" altLang="ja-JP" sz="550" dirty="0">
                <a:latin typeface="IPA Pゴシック" panose="020B0500000000000000" pitchFamily="50" charset="-128"/>
                <a:ea typeface="IPA Pゴシック" panose="020B0500000000000000" pitchFamily="50" charset="-128"/>
              </a:rPr>
              <a:t> = count;</a:t>
            </a:r>
          </a:p>
          <a:p>
            <a:pPr marL="0" indent="0">
              <a:buNone/>
            </a:pPr>
            <a:r>
              <a:rPr lang="en-US" altLang="ja-JP" sz="550" dirty="0">
                <a:latin typeface="IPA Pゴシック" panose="020B0500000000000000" pitchFamily="50" charset="-128"/>
                <a:ea typeface="IPA Pゴシック" panose="020B0500000000000000" pitchFamily="50" charset="-128"/>
              </a:rPr>
              <a:t>    }</a:t>
            </a:r>
          </a:p>
          <a:p>
            <a:pPr marL="0" indent="0">
              <a:buNone/>
            </a:pPr>
            <a:r>
              <a:rPr lang="en-US" altLang="ja-JP" sz="550" dirty="0">
                <a:latin typeface="IPA Pゴシック" panose="020B0500000000000000" pitchFamily="50" charset="-128"/>
                <a:ea typeface="IPA Pゴシック" panose="020B0500000000000000" pitchFamily="50" charset="-128"/>
              </a:rPr>
              <a:t>}</a:t>
            </a:r>
          </a:p>
        </p:txBody>
      </p:sp>
    </p:spTree>
    <p:extLst>
      <p:ext uri="{BB962C8B-B14F-4D97-AF65-F5344CB8AC3E}">
        <p14:creationId xmlns:p14="http://schemas.microsoft.com/office/powerpoint/2010/main" val="1601640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HelloServlet.java</a:t>
            </a:r>
            <a:endParaRPr kumimoji="1" lang="ja-JP" altLang="en-US" dirty="0"/>
          </a:p>
        </p:txBody>
      </p:sp>
      <p:sp>
        <p:nvSpPr>
          <p:cNvPr id="3" name="Content Placeholder 2"/>
          <p:cNvSpPr>
            <a:spLocks noGrp="1"/>
          </p:cNvSpPr>
          <p:nvPr>
            <p:ph idx="1"/>
          </p:nvPr>
        </p:nvSpPr>
        <p:spPr>
          <a:xfrm>
            <a:off x="143263" y="1341439"/>
            <a:ext cx="9634273" cy="5111897"/>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package </a:t>
            </a:r>
            <a:r>
              <a:rPr lang="en-US" altLang="ja-JP" sz="800" dirty="0" err="1">
                <a:latin typeface="IPA Pゴシック" panose="020B0500000000000000" pitchFamily="50" charset="-128"/>
                <a:ea typeface="IPA Pゴシック" panose="020B0500000000000000" pitchFamily="50" charset="-128"/>
              </a:rPr>
              <a:t>wasdev.sample.servlet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java.io.IOException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java.io.PrintWriter</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javax.servlet.ServletException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javax.servlet.annotation.WebServlet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javax.servlet.http.HttpServletRequest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javax.servlet.http.HttpServletResponse</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wasdev.sample.model.HelloBean</a:t>
            </a:r>
            <a:r>
              <a:rPr lang="en-US" altLang="ja-JP" sz="800" dirty="0" smtClean="0">
                <a:latin typeface="IPA Pゴシック" panose="020B0500000000000000" pitchFamily="50" charset="-128"/>
                <a:ea typeface="IPA Pゴシック" panose="020B0500000000000000" pitchFamily="50" charset="-128"/>
              </a:rPr>
              <a:t>;</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import </a:t>
            </a:r>
            <a:r>
              <a:rPr lang="en-US" altLang="ja-JP" sz="800" dirty="0" err="1">
                <a:latin typeface="IPA Pゴシック" panose="020B0500000000000000" pitchFamily="50" charset="-128"/>
                <a:ea typeface="IPA Pゴシック" panose="020B0500000000000000" pitchFamily="50" charset="-128"/>
              </a:rPr>
              <a:t>javax.inject.Inject</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WebServlet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a:latin typeface="IPA Pゴシック" panose="020B0500000000000000" pitchFamily="50" charset="-128"/>
                <a:ea typeface="IPA Pゴシック" panose="020B0500000000000000" pitchFamily="50" charset="-128"/>
              </a:rPr>
              <a:t>public class </a:t>
            </a:r>
            <a:r>
              <a:rPr lang="en-US" altLang="ja-JP" sz="800" dirty="0" err="1">
                <a:latin typeface="IPA Pゴシック" panose="020B0500000000000000" pitchFamily="50" charset="-128"/>
                <a:ea typeface="IPA Pゴシック" panose="020B0500000000000000" pitchFamily="50" charset="-128"/>
              </a:rPr>
              <a:t>HelloServlet</a:t>
            </a:r>
            <a:r>
              <a:rPr lang="en-US" altLang="ja-JP" sz="800" dirty="0">
                <a:latin typeface="IPA Pゴシック" panose="020B0500000000000000" pitchFamily="50" charset="-128"/>
                <a:ea typeface="IPA Pゴシック" panose="020B0500000000000000" pitchFamily="50" charset="-128"/>
              </a:rPr>
              <a:t> extends </a:t>
            </a:r>
            <a:r>
              <a:rPr lang="en-US" altLang="ja-JP" sz="800" dirty="0" err="1">
                <a:latin typeface="IPA Pゴシック" panose="020B0500000000000000" pitchFamily="50" charset="-128"/>
                <a:ea typeface="IPA Pゴシック" panose="020B0500000000000000" pitchFamily="50" charset="-128"/>
              </a:rPr>
              <a:t>HttpServlet</a:t>
            </a:r>
            <a:r>
              <a:rPr lang="en-US" altLang="ja-JP" sz="800" dirty="0">
                <a:latin typeface="IPA Pゴシック" panose="020B0500000000000000" pitchFamily="50" charset="-128"/>
                <a:ea typeface="IPA Pゴシック" panose="020B0500000000000000" pitchFamily="50" charset="-128"/>
              </a:rPr>
              <a:t> {</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 </a:t>
            </a:r>
            <a:r>
              <a:rPr lang="ja-JP" altLang="en-US" sz="800" dirty="0">
                <a:latin typeface="IPA Pゴシック" panose="020B0500000000000000" pitchFamily="50" charset="-128"/>
                <a:ea typeface="IPA Pゴシック" panose="020B0500000000000000" pitchFamily="50" charset="-128"/>
              </a:rPr>
              <a:t>シリアルバージョン</a:t>
            </a:r>
            <a:r>
              <a:rPr lang="en-US" altLang="ja-JP" sz="800" dirty="0">
                <a:latin typeface="IPA Pゴシック" panose="020B0500000000000000" pitchFamily="50" charset="-128"/>
                <a:ea typeface="IPA Pゴシック" panose="020B0500000000000000" pitchFamily="50" charset="-128"/>
              </a:rPr>
              <a:t>ID */</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a:latin typeface="IPA Pゴシック" panose="020B0500000000000000" pitchFamily="50" charset="-128"/>
                <a:ea typeface="IPA Pゴシック" panose="020B0500000000000000" pitchFamily="50" charset="-128"/>
              </a:rPr>
              <a:t>static final long </a:t>
            </a:r>
            <a:r>
              <a:rPr lang="en-US" altLang="ja-JP" sz="800" dirty="0" err="1">
                <a:latin typeface="IPA Pゴシック" panose="020B0500000000000000" pitchFamily="50" charset="-128"/>
                <a:ea typeface="IPA Pゴシック" panose="020B0500000000000000" pitchFamily="50" charset="-128"/>
              </a:rPr>
              <a:t>serialVersionUID</a:t>
            </a:r>
            <a:r>
              <a:rPr lang="en-US" altLang="ja-JP" sz="800" dirty="0">
                <a:latin typeface="IPA Pゴシック" panose="020B0500000000000000" pitchFamily="50" charset="-128"/>
                <a:ea typeface="IPA Pゴシック" panose="020B0500000000000000" pitchFamily="50" charset="-128"/>
              </a:rPr>
              <a:t> = 1808808594661653378L;</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Inject</a:t>
            </a:r>
          </a:p>
          <a:p>
            <a:pPr marL="0" indent="0">
              <a:buNone/>
            </a:pPr>
            <a:r>
              <a:rPr lang="en-US" altLang="ja-JP" sz="800" dirty="0" smtClean="0">
                <a:latin typeface="IPA Pゴシック" panose="020B0500000000000000" pitchFamily="50" charset="-128"/>
                <a:ea typeface="IPA Pゴシック" panose="020B0500000000000000" pitchFamily="50" charset="-128"/>
              </a:rPr>
              <a:t>    private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helloBean</a:t>
            </a:r>
            <a:r>
              <a:rPr lang="en-US" altLang="ja-JP" sz="800" dirty="0">
                <a:latin typeface="IPA Pゴシック" panose="020B0500000000000000" pitchFamily="50" charset="-128"/>
                <a:ea typeface="IPA Pゴシック" panose="020B0500000000000000" pitchFamily="50" charset="-128"/>
              </a:rPr>
              <a: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public </a:t>
            </a:r>
            <a:r>
              <a:rPr lang="en-US" altLang="ja-JP" sz="800" dirty="0">
                <a:latin typeface="IPA Pゴシック" panose="020B0500000000000000" pitchFamily="50" charset="-128"/>
                <a:ea typeface="IPA Pゴシック" panose="020B0500000000000000" pitchFamily="50" charset="-128"/>
              </a:rPr>
              <a:t>void </a:t>
            </a:r>
            <a:r>
              <a:rPr lang="en-US" altLang="ja-JP" sz="800" dirty="0" err="1">
                <a:latin typeface="IPA Pゴシック" panose="020B0500000000000000" pitchFamily="50" charset="-128"/>
                <a:ea typeface="IPA Pゴシック" panose="020B0500000000000000" pitchFamily="50" charset="-128"/>
              </a:rPr>
              <a:t>doGet</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HttpServletRequest</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req</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HttpServletResponse</a:t>
            </a:r>
            <a:r>
              <a:rPr lang="en-US" altLang="ja-JP" sz="800" dirty="0">
                <a:latin typeface="IPA Pゴシック" panose="020B0500000000000000" pitchFamily="50" charset="-128"/>
                <a:ea typeface="IPA Pゴシック" panose="020B0500000000000000" pitchFamily="50" charset="-128"/>
              </a:rPr>
              <a:t> res) throws </a:t>
            </a:r>
            <a:r>
              <a:rPr lang="en-US" altLang="ja-JP" sz="800" dirty="0" err="1">
                <a:latin typeface="IPA Pゴシック" panose="020B0500000000000000" pitchFamily="50" charset="-128"/>
                <a:ea typeface="IPA Pゴシック" panose="020B0500000000000000" pitchFamily="50" charset="-128"/>
              </a:rPr>
              <a:t>ServletException</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IOException</a:t>
            </a:r>
            <a:r>
              <a:rPr lang="en-US" altLang="ja-JP" sz="800" dirty="0">
                <a:latin typeface="IPA Pゴシック" panose="020B0500000000000000" pitchFamily="50" charset="-128"/>
                <a:ea typeface="IPA Pゴシック" panose="020B0500000000000000" pitchFamily="50" charset="-128"/>
              </a:rPr>
              <a:t> {</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res.setContentType</a:t>
            </a:r>
            <a:r>
              <a:rPr lang="en-US" altLang="ja-JP" sz="800" dirty="0">
                <a:latin typeface="IPA Pゴシック" panose="020B0500000000000000" pitchFamily="50" charset="-128"/>
                <a:ea typeface="IPA Pゴシック" panose="020B0500000000000000" pitchFamily="50" charset="-128"/>
              </a:rPr>
              <a:t>("text/html; charset=UTF-8");</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PrintWriter</a:t>
            </a:r>
            <a:r>
              <a:rPr lang="en-US" altLang="ja-JP" sz="800" dirty="0" smtClean="0">
                <a:latin typeface="IPA Pゴシック" panose="020B0500000000000000" pitchFamily="50" charset="-128"/>
                <a:ea typeface="IPA Pゴシック" panose="020B0500000000000000" pitchFamily="50" charset="-128"/>
              </a:rPr>
              <a:t> </a:t>
            </a:r>
            <a:r>
              <a:rPr lang="en-US" altLang="ja-JP" sz="800" dirty="0">
                <a:latin typeface="IPA Pゴシック" panose="020B0500000000000000" pitchFamily="50" charset="-128"/>
                <a:ea typeface="IPA Pゴシック" panose="020B0500000000000000" pitchFamily="50" charset="-128"/>
              </a:rPr>
              <a:t>out = </a:t>
            </a:r>
            <a:r>
              <a:rPr lang="en-US" altLang="ja-JP" sz="800" dirty="0" err="1">
                <a:latin typeface="IPA Pゴシック" panose="020B0500000000000000" pitchFamily="50" charset="-128"/>
                <a:ea typeface="IPA Pゴシック" panose="020B0500000000000000" pitchFamily="50" charset="-128"/>
              </a:rPr>
              <a:t>res.getWriter</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("&lt;html&gt;&lt;body&gt;");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a:t>
            </a:r>
          </a:p>
          <a:p>
            <a:pPr marL="0" indent="0">
              <a:buNone/>
            </a:pPr>
            <a:r>
              <a:rPr lang="en-US" altLang="ja-JP" sz="800" dirty="0" smtClean="0">
                <a:latin typeface="IPA Pゴシック" panose="020B0500000000000000" pitchFamily="50" charset="-128"/>
                <a:ea typeface="IPA Pゴシック" panose="020B0500000000000000" pitchFamily="50" charset="-128"/>
              </a:rPr>
              <a:t>                "&lt;</a:t>
            </a:r>
            <a:r>
              <a:rPr lang="en-US" altLang="ja-JP" sz="800" dirty="0">
                <a:latin typeface="IPA Pゴシック" panose="020B0500000000000000" pitchFamily="50" charset="-128"/>
                <a:ea typeface="IPA Pゴシック" panose="020B0500000000000000" pitchFamily="50" charset="-128"/>
              </a:rPr>
              <a:t>head&gt;&lt;link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 integrity=\"sha384-1q8mTJOASx8j1Au+a5WDVnPi2lkFfwwEAa8hDDdjZlpLegxhjVME1fgjWPGmkzs7\"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/&gt;&lt;/head&gt;");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("&lt;h1&gt;" + </a:t>
            </a:r>
            <a:r>
              <a:rPr lang="en-US" altLang="ja-JP" sz="800" dirty="0" err="1">
                <a:latin typeface="IPA Pゴシック" panose="020B0500000000000000" pitchFamily="50" charset="-128"/>
                <a:ea typeface="IPA Pゴシック" panose="020B0500000000000000" pitchFamily="50" charset="-128"/>
              </a:rPr>
              <a:t>helloBean.getMessage</a:t>
            </a:r>
            <a:r>
              <a:rPr lang="en-US" altLang="ja-JP" sz="800" dirty="0">
                <a:latin typeface="IPA Pゴシック" panose="020B0500000000000000" pitchFamily="50" charset="-128"/>
                <a:ea typeface="IPA Pゴシック" panose="020B0500000000000000" pitchFamily="50" charset="-128"/>
              </a:rPr>
              <a:t>() +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r>
              <a:rPr lang="en-US" altLang="ja-JP" sz="800" dirty="0" err="1" smtClean="0">
                <a:latin typeface="IPA Pゴシック" panose="020B0500000000000000" pitchFamily="50" charset="-128"/>
                <a:ea typeface="IPA Pゴシック" panose="020B0500000000000000" pitchFamily="50" charset="-128"/>
              </a:rPr>
              <a:t>out.println</a:t>
            </a:r>
            <a:r>
              <a:rPr lang="en-US" altLang="ja-JP" sz="800" dirty="0">
                <a:latin typeface="IPA Pゴシック" panose="020B0500000000000000" pitchFamily="50" charset="-128"/>
                <a:ea typeface="IPA Pゴシック" panose="020B0500000000000000" pitchFamily="50" charset="-128"/>
              </a:rPr>
              <a:t>("&lt;/body&gt;&lt;/html&gt;");</a:t>
            </a:r>
          </a:p>
          <a:p>
            <a:pPr marL="0" indent="0">
              <a:buNone/>
            </a:pPr>
            <a:r>
              <a:rPr lang="en-US" altLang="ja-JP" sz="800" dirty="0" smtClean="0">
                <a:latin typeface="IPA Pゴシック" panose="020B0500000000000000" pitchFamily="50" charset="-128"/>
                <a:ea typeface="IPA Pゴシック" panose="020B0500000000000000" pitchFamily="50" charset="-128"/>
              </a:rPr>
              <a:t>    }</a:t>
            </a: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127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beans.xml</a:t>
            </a:r>
            <a:endParaRPr lang="en-US" altLang="ja-JP" dirty="0"/>
          </a:p>
        </p:txBody>
      </p:sp>
      <p:sp>
        <p:nvSpPr>
          <p:cNvPr id="3" name="Content Placeholder 2"/>
          <p:cNvSpPr>
            <a:spLocks noGrp="1"/>
          </p:cNvSpPr>
          <p:nvPr>
            <p:ph idx="1"/>
          </p:nvPr>
        </p:nvSpPr>
        <p:spPr>
          <a:xfrm>
            <a:off x="143263" y="1341439"/>
            <a:ext cx="9634273" cy="359369"/>
          </a:xfrm>
          <a:ln>
            <a:solidFill>
              <a:schemeClr val="accent1"/>
            </a:solidFill>
          </a:ln>
        </p:spPr>
        <p:txBody>
          <a:bodyPr/>
          <a:lstStyle/>
          <a:p>
            <a:pPr marL="0" indent="0">
              <a:buNone/>
            </a:pPr>
            <a:endParaRPr lang="en-US" altLang="ja-JP" sz="550" dirty="0">
              <a:latin typeface="IPA Pゴシック" panose="020B0500000000000000" pitchFamily="50" charset="-128"/>
              <a:ea typeface="IPA Pゴシック" panose="020B0500000000000000" pitchFamily="50" charset="-128"/>
            </a:endParaRPr>
          </a:p>
        </p:txBody>
      </p:sp>
      <p:sp>
        <p:nvSpPr>
          <p:cNvPr id="4" name="TextBox 3"/>
          <p:cNvSpPr txBox="1"/>
          <p:nvPr/>
        </p:nvSpPr>
        <p:spPr>
          <a:xfrm>
            <a:off x="143263" y="1790541"/>
            <a:ext cx="1160895" cy="276999"/>
          </a:xfrm>
          <a:prstGeom prst="rect">
            <a:avLst/>
          </a:prstGeom>
          <a:noFill/>
        </p:spPr>
        <p:txBody>
          <a:bodyPr wrap="none" rtlCol="0">
            <a:spAutoFit/>
          </a:bodyPr>
          <a:lstStyle/>
          <a:p>
            <a:r>
              <a:rPr kumimoji="1" lang="en-US" altLang="ja-JP" sz="1200" b="0" dirty="0" smtClean="0">
                <a:solidFill>
                  <a:schemeClr val="tx1"/>
                </a:solidFill>
                <a:latin typeface="+mn-ea"/>
                <a:ea typeface="+mn-ea"/>
              </a:rPr>
              <a:t>※</a:t>
            </a:r>
            <a:r>
              <a:rPr kumimoji="1" lang="ja-JP" altLang="en-US" sz="1200" b="0" dirty="0">
                <a:solidFill>
                  <a:schemeClr val="tx1"/>
                </a:solidFill>
                <a:latin typeface="+mn-ea"/>
                <a:ea typeface="+mn-ea"/>
              </a:rPr>
              <a:t> </a:t>
            </a:r>
            <a:r>
              <a:rPr kumimoji="1" lang="ja-JP" altLang="en-US" sz="1200" b="0" dirty="0" smtClean="0">
                <a:solidFill>
                  <a:schemeClr val="tx1"/>
                </a:solidFill>
                <a:latin typeface="+mn-ea"/>
                <a:ea typeface="+mn-ea"/>
              </a:rPr>
              <a:t>空ファイル</a:t>
            </a:r>
            <a:endParaRPr kumimoji="1" lang="ja-JP" altLang="en-US" sz="1200" b="0" dirty="0">
              <a:solidFill>
                <a:schemeClr val="tx1"/>
              </a:solidFill>
              <a:latin typeface="+mn-ea"/>
              <a:ea typeface="+mn-ea"/>
            </a:endParaRPr>
          </a:p>
        </p:txBody>
      </p:sp>
    </p:spTree>
    <p:extLst>
      <p:ext uri="{BB962C8B-B14F-4D97-AF65-F5344CB8AC3E}">
        <p14:creationId xmlns:p14="http://schemas.microsoft.com/office/powerpoint/2010/main" val="2783040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a:t>web.xml</a:t>
            </a:r>
          </a:p>
        </p:txBody>
      </p:sp>
      <p:sp>
        <p:nvSpPr>
          <p:cNvPr id="3" name="Content Placeholder 2"/>
          <p:cNvSpPr>
            <a:spLocks noGrp="1"/>
          </p:cNvSpPr>
          <p:nvPr>
            <p:ph idx="1"/>
          </p:nvPr>
        </p:nvSpPr>
        <p:spPr>
          <a:xfrm>
            <a:off x="143263" y="1341439"/>
            <a:ext cx="9634273" cy="280764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&lt;?xml version="1.0" encoding="UTF-8"?&gt;</a:t>
            </a:r>
          </a:p>
          <a:p>
            <a:pPr marL="0" indent="0">
              <a:buNone/>
            </a:pPr>
            <a:r>
              <a:rPr lang="en-US" altLang="ja-JP" sz="800" dirty="0">
                <a:latin typeface="IPA Pゴシック" panose="020B0500000000000000" pitchFamily="50" charset="-128"/>
                <a:ea typeface="IPA Pゴシック" panose="020B0500000000000000" pitchFamily="50" charset="-128"/>
              </a:rPr>
              <a:t>&lt;web-app </a:t>
            </a:r>
            <a:r>
              <a:rPr lang="en-US" altLang="ja-JP" sz="800" dirty="0" err="1">
                <a:latin typeface="IPA Pゴシック" panose="020B0500000000000000" pitchFamily="50" charset="-128"/>
                <a:ea typeface="IPA Pゴシック" panose="020B0500000000000000" pitchFamily="50" charset="-128"/>
              </a:rPr>
              <a:t>xmlns</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xmlns:xsi</a:t>
            </a:r>
            <a:r>
              <a:rPr lang="en-US" altLang="ja-JP" sz="800" dirty="0">
                <a:latin typeface="IPA Pゴシック" panose="020B0500000000000000" pitchFamily="50" charset="-128"/>
                <a:ea typeface="IPA Pゴシック" panose="020B0500000000000000" pitchFamily="50" charset="-128"/>
              </a:rPr>
              <a:t>="http://www.w3.org/2001/XMLSchema-instance"</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xsi:schemaLocation</a:t>
            </a:r>
            <a:r>
              <a:rPr lang="en-US" altLang="ja-JP" sz="800" dirty="0">
                <a:latin typeface="IPA Pゴシック" panose="020B0500000000000000" pitchFamily="50" charset="-128"/>
                <a:ea typeface="IPA Pゴシック" panose="020B0500000000000000" pitchFamily="50" charset="-128"/>
              </a:rPr>
              <a:t>="http://java.sun.com/xml/ns/</a:t>
            </a:r>
            <a:r>
              <a:rPr lang="en-US" altLang="ja-JP" sz="800" dirty="0" err="1">
                <a:latin typeface="IPA Pゴシック" panose="020B0500000000000000" pitchFamily="50" charset="-128"/>
                <a:ea typeface="IPA Pゴシック" panose="020B0500000000000000" pitchFamily="50" charset="-128"/>
              </a:rPr>
              <a:t>javaee</a:t>
            </a:r>
            <a:r>
              <a:rPr lang="en-US" altLang="ja-JP" sz="800" dirty="0">
                <a:latin typeface="IPA Pゴシック" panose="020B0500000000000000" pitchFamily="50" charset="-128"/>
                <a:ea typeface="IPA Pゴシック" panose="020B0500000000000000" pitchFamily="50" charset="-128"/>
              </a:rPr>
              <a:t> http://java.sun.com/xml/ns/javaee/web-app_3_0.xsd"</a:t>
            </a:r>
          </a:p>
          <a:p>
            <a:pPr marL="0" indent="0">
              <a:buNone/>
            </a:pPr>
            <a:r>
              <a:rPr lang="en-US" altLang="ja-JP" sz="800" dirty="0">
                <a:latin typeface="IPA Pゴシック" panose="020B0500000000000000" pitchFamily="50" charset="-128"/>
                <a:ea typeface="IPA Pゴシック" panose="020B0500000000000000" pitchFamily="50" charset="-128"/>
              </a:rPr>
              <a:t>	version="3.0"&gt;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&lt;display-name&gt;Hello Java&lt;/display-name&gt;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&lt;servlet-class&gt;</a:t>
            </a:r>
            <a:r>
              <a:rPr lang="en-US" altLang="ja-JP" sz="800" dirty="0" err="1">
                <a:latin typeface="IPA Pゴシック" panose="020B0500000000000000" pitchFamily="50" charset="-128"/>
                <a:ea typeface="IPA Pゴシック" panose="020B0500000000000000" pitchFamily="50" charset="-128"/>
              </a:rPr>
              <a:t>javax.faces.webapp.FacesServlet</a:t>
            </a:r>
            <a:r>
              <a:rPr lang="en-US" altLang="ja-JP" sz="800" dirty="0">
                <a:latin typeface="IPA Pゴシック" panose="020B0500000000000000" pitchFamily="50" charset="-128"/>
                <a:ea typeface="IPA Pゴシック" panose="020B0500000000000000" pitchFamily="50" charset="-128"/>
              </a:rPr>
              <a:t>&lt;/servlet-class&gt;</a:t>
            </a:r>
          </a:p>
          <a:p>
            <a:pPr marL="0" indent="0">
              <a:buNone/>
            </a:pPr>
            <a:r>
              <a:rPr lang="en-US" altLang="ja-JP" sz="800" dirty="0">
                <a:latin typeface="IPA Pゴシック" panose="020B0500000000000000" pitchFamily="50" charset="-128"/>
                <a:ea typeface="IPA Pゴシック" panose="020B0500000000000000" pitchFamily="50" charset="-128"/>
              </a:rPr>
              <a:t>    &lt;load-on-startup&gt;1&lt;/load-on-startup&gt;</a:t>
            </a:r>
          </a:p>
          <a:p>
            <a:pPr marL="0" indent="0">
              <a:buNone/>
            </a:pPr>
            <a:r>
              <a:rPr lang="en-US" altLang="ja-JP" sz="800" dirty="0">
                <a:latin typeface="IPA Pゴシック" panose="020B0500000000000000" pitchFamily="50" charset="-128"/>
                <a:ea typeface="IPA Pゴシック" panose="020B0500000000000000" pitchFamily="50" charset="-128"/>
              </a:rPr>
              <a:t>  &lt;/servlet&gt;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r>
              <a:rPr lang="en-US" altLang="ja-JP" sz="800" dirty="0">
                <a:latin typeface="IPA Pゴシック" panose="020B0500000000000000" pitchFamily="50" charset="-128"/>
                <a:ea typeface="IPA Pゴシック" panose="020B0500000000000000" pitchFamily="50" charset="-128"/>
              </a:rPr>
              <a:t>    &lt;servlet-name&gt;</a:t>
            </a:r>
            <a:r>
              <a:rPr lang="en-US" altLang="ja-JP" sz="800" dirty="0" err="1">
                <a:latin typeface="IPA Pゴシック" panose="020B0500000000000000" pitchFamily="50" charset="-128"/>
                <a:ea typeface="IPA Pゴシック" panose="020B0500000000000000" pitchFamily="50" charset="-128"/>
              </a:rPr>
              <a:t>FacesServlet</a:t>
            </a:r>
            <a:r>
              <a:rPr lang="en-US" altLang="ja-JP" sz="800" dirty="0">
                <a:latin typeface="IPA Pゴシック" panose="020B0500000000000000" pitchFamily="50" charset="-128"/>
                <a:ea typeface="IPA Pゴシック" panose="020B0500000000000000" pitchFamily="50" charset="-128"/>
              </a:rPr>
              <a:t>&lt;/servlet-name&gt;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r>
              <a:rPr lang="en-US" altLang="ja-JP" sz="800" dirty="0" err="1">
                <a:latin typeface="IPA Pゴシック" panose="020B0500000000000000" pitchFamily="50" charset="-128"/>
                <a:ea typeface="IPA Pゴシック" panose="020B0500000000000000" pitchFamily="50" charset="-128"/>
              </a:rPr>
              <a:t>xhtml</a:t>
            </a:r>
            <a:r>
              <a:rPr lang="en-US" altLang="ja-JP" sz="800" dirty="0">
                <a:latin typeface="IPA Pゴシック" panose="020B0500000000000000" pitchFamily="50" charset="-128"/>
                <a:ea typeface="IPA Pゴシック" panose="020B0500000000000000" pitchFamily="50" charset="-128"/>
              </a:rPr>
              <a:t>&lt;/</a:t>
            </a:r>
            <a:r>
              <a:rPr lang="en-US" altLang="ja-JP" sz="800" dirty="0" err="1">
                <a:latin typeface="IPA Pゴシック" panose="020B0500000000000000" pitchFamily="50" charset="-128"/>
                <a:ea typeface="IPA Pゴシック" panose="020B0500000000000000" pitchFamily="50" charset="-128"/>
              </a:rPr>
              <a:t>url</a:t>
            </a:r>
            <a:r>
              <a:rPr lang="en-US" altLang="ja-JP" sz="800" dirty="0">
                <a:latin typeface="IPA Pゴシック" panose="020B0500000000000000" pitchFamily="50" charset="-128"/>
                <a:ea typeface="IPA Pゴシック" panose="020B0500000000000000" pitchFamily="50" charset="-128"/>
              </a:rPr>
              <a:t>-pattern&gt;</a:t>
            </a:r>
          </a:p>
          <a:p>
            <a:pPr marL="0" indent="0">
              <a:buNone/>
            </a:pPr>
            <a:r>
              <a:rPr lang="en-US" altLang="ja-JP" sz="800" dirty="0">
                <a:latin typeface="IPA Pゴシック" panose="020B0500000000000000" pitchFamily="50" charset="-128"/>
                <a:ea typeface="IPA Pゴシック" panose="020B0500000000000000" pitchFamily="50" charset="-128"/>
              </a:rPr>
              <a:t>  &lt;/servlet-mapping&gt;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&lt;/web-app&gt;</a:t>
            </a:r>
          </a:p>
        </p:txBody>
      </p:sp>
    </p:spTree>
    <p:extLst>
      <p:ext uri="{BB962C8B-B14F-4D97-AF65-F5344CB8AC3E}">
        <p14:creationId xmlns:p14="http://schemas.microsoft.com/office/powerpoint/2010/main" val="2791409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a:t>hello.jsp</a:t>
            </a:r>
            <a:endParaRPr lang="en-US" altLang="ja-JP" dirty="0"/>
          </a:p>
        </p:txBody>
      </p:sp>
      <p:sp>
        <p:nvSpPr>
          <p:cNvPr id="3" name="Content Placeholder 2"/>
          <p:cNvSpPr>
            <a:spLocks noGrp="1"/>
          </p:cNvSpPr>
          <p:nvPr>
            <p:ph idx="1"/>
          </p:nvPr>
        </p:nvSpPr>
        <p:spPr>
          <a:xfrm>
            <a:off x="143263" y="1341439"/>
            <a:ext cx="9634273" cy="3167681"/>
          </a:xfrm>
          <a:ln>
            <a:solidFill>
              <a:schemeClr val="accent1"/>
            </a:solidFill>
          </a:ln>
        </p:spPr>
        <p:txBody>
          <a:bodyPr/>
          <a:lstStyle/>
          <a:p>
            <a:pPr marL="0" indent="0">
              <a:buNone/>
            </a:pPr>
            <a:r>
              <a:rPr lang="en-US" altLang="ja-JP" sz="800" dirty="0">
                <a:latin typeface="IPA Pゴシック" panose="020B0500000000000000" pitchFamily="50" charset="-128"/>
                <a:ea typeface="IPA Pゴシック" panose="020B0500000000000000" pitchFamily="50" charset="-128"/>
              </a:rPr>
              <a:t>&lt;%@ page language="java" </a:t>
            </a:r>
            <a:r>
              <a:rPr lang="en-US" altLang="ja-JP" sz="800" dirty="0" err="1">
                <a:latin typeface="IPA Pゴシック" panose="020B0500000000000000" pitchFamily="50" charset="-128"/>
                <a:ea typeface="IPA Pゴシック" panose="020B0500000000000000" pitchFamily="50" charset="-128"/>
              </a:rPr>
              <a:t>contentType</a:t>
            </a:r>
            <a:r>
              <a:rPr lang="en-US" altLang="ja-JP" sz="800" dirty="0">
                <a:latin typeface="IPA Pゴシック" panose="020B0500000000000000" pitchFamily="50" charset="-128"/>
                <a:ea typeface="IPA Pゴシック" panose="020B0500000000000000" pitchFamily="50" charset="-128"/>
              </a:rPr>
              <a:t>="text/html; charset=UTF-8"%&gt;</a:t>
            </a:r>
          </a:p>
          <a:p>
            <a:pPr marL="0" indent="0">
              <a:buNone/>
            </a:pPr>
            <a:r>
              <a:rPr lang="en-US" altLang="ja-JP" sz="800" dirty="0">
                <a:latin typeface="IPA Pゴシック" panose="020B0500000000000000" pitchFamily="50" charset="-128"/>
                <a:ea typeface="IPA Pゴシック" panose="020B0500000000000000" pitchFamily="50" charset="-128"/>
              </a:rPr>
              <a:t>&lt;%@ </a:t>
            </a:r>
            <a:r>
              <a:rPr lang="en-US" altLang="ja-JP" sz="800" dirty="0" err="1">
                <a:latin typeface="IPA Pゴシック" panose="020B0500000000000000" pitchFamily="50" charset="-128"/>
                <a:ea typeface="IPA Pゴシック" panose="020B0500000000000000" pitchFamily="50" charset="-128"/>
              </a:rPr>
              <a:t>taglib</a:t>
            </a:r>
            <a:r>
              <a:rPr lang="en-US" altLang="ja-JP" sz="800" dirty="0">
                <a:latin typeface="IPA Pゴシック" panose="020B0500000000000000" pitchFamily="50" charset="-128"/>
                <a:ea typeface="IPA Pゴシック" panose="020B0500000000000000" pitchFamily="50" charset="-128"/>
              </a:rPr>
              <a:t> prefix="c" </a:t>
            </a:r>
            <a:r>
              <a:rPr lang="en-US" altLang="ja-JP" sz="800" dirty="0" err="1">
                <a:latin typeface="IPA Pゴシック" panose="020B0500000000000000" pitchFamily="50" charset="-128"/>
                <a:ea typeface="IPA Pゴシック" panose="020B0500000000000000" pitchFamily="50" charset="-128"/>
              </a:rPr>
              <a:t>uri</a:t>
            </a:r>
            <a:r>
              <a:rPr lang="en-US" altLang="ja-JP" sz="800" dirty="0">
                <a:latin typeface="IPA Pゴシック" panose="020B0500000000000000" pitchFamily="50" charset="-128"/>
                <a:ea typeface="IPA Pゴシック" panose="020B0500000000000000" pitchFamily="50" charset="-128"/>
              </a:rPr>
              <a:t>="http://java.sun.com/</a:t>
            </a:r>
            <a:r>
              <a:rPr lang="en-US" altLang="ja-JP" sz="800" dirty="0" err="1">
                <a:latin typeface="IPA Pゴシック" panose="020B0500000000000000" pitchFamily="50" charset="-128"/>
                <a:ea typeface="IPA Pゴシック" panose="020B0500000000000000" pitchFamily="50" charset="-128"/>
              </a:rPr>
              <a:t>jsp</a:t>
            </a:r>
            <a:r>
              <a:rPr lang="en-US" altLang="ja-JP" sz="800" dirty="0">
                <a:latin typeface="IPA Pゴシック" panose="020B0500000000000000" pitchFamily="50" charset="-128"/>
                <a:ea typeface="IPA Pゴシック" panose="020B0500000000000000" pitchFamily="50" charset="-128"/>
              </a:rPr>
              <a:t>/</a:t>
            </a:r>
            <a:r>
              <a:rPr lang="en-US" altLang="ja-JP" sz="800" dirty="0" err="1">
                <a:latin typeface="IPA Pゴシック" panose="020B0500000000000000" pitchFamily="50" charset="-128"/>
                <a:ea typeface="IPA Pゴシック" panose="020B0500000000000000" pitchFamily="50" charset="-128"/>
              </a:rPr>
              <a:t>jstl</a:t>
            </a:r>
            <a:r>
              <a:rPr lang="en-US" altLang="ja-JP" sz="800" dirty="0">
                <a:latin typeface="IPA Pゴシック" panose="020B0500000000000000" pitchFamily="50" charset="-128"/>
                <a:ea typeface="IPA Pゴシック" panose="020B0500000000000000" pitchFamily="50" charset="-128"/>
              </a:rPr>
              <a:t>/core"%&gt;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&lt;html&gt;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&lt;link </a:t>
            </a:r>
            <a:r>
              <a:rPr lang="en-US" altLang="ja-JP" sz="800" dirty="0" err="1">
                <a:latin typeface="IPA Pゴシック" panose="020B0500000000000000" pitchFamily="50" charset="-128"/>
                <a:ea typeface="IPA Pゴシック" panose="020B0500000000000000" pitchFamily="50" charset="-128"/>
              </a:rPr>
              <a:t>rel</a:t>
            </a:r>
            <a:r>
              <a:rPr lang="en-US" altLang="ja-JP" sz="800" dirty="0">
                <a:latin typeface="IPA Pゴシック" panose="020B0500000000000000" pitchFamily="50" charset="-128"/>
                <a:ea typeface="IPA Pゴシック" panose="020B0500000000000000" pitchFamily="50" charset="-128"/>
              </a:rPr>
              <a:t>="stylesheet"</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href</a:t>
            </a:r>
            <a:r>
              <a:rPr lang="en-US" altLang="ja-JP" sz="800" dirty="0">
                <a:latin typeface="IPA Pゴシック" panose="020B0500000000000000" pitchFamily="50" charset="-128"/>
                <a:ea typeface="IPA Pゴシック" panose="020B0500000000000000" pitchFamily="50" charset="-128"/>
              </a:rPr>
              <a:t>="https://maxcdn.bootstrapcdn.com/bootstrap/3.3.6/</a:t>
            </a:r>
            <a:r>
              <a:rPr lang="en-US" altLang="ja-JP" sz="800" dirty="0" err="1">
                <a:latin typeface="IPA Pゴシック" panose="020B0500000000000000" pitchFamily="50" charset="-128"/>
                <a:ea typeface="IPA Pゴシック" panose="020B0500000000000000" pitchFamily="50" charset="-128"/>
              </a:rPr>
              <a:t>css</a:t>
            </a:r>
            <a:r>
              <a:rPr lang="en-US" altLang="ja-JP" sz="800" dirty="0">
                <a:latin typeface="IPA Pゴシック" panose="020B0500000000000000" pitchFamily="50" charset="-128"/>
                <a:ea typeface="IPA Pゴシック" panose="020B0500000000000000" pitchFamily="50" charset="-128"/>
              </a:rPr>
              <a:t>/bootstrap.min.css"</a:t>
            </a:r>
          </a:p>
          <a:p>
            <a:pPr marL="0" indent="0">
              <a:buNone/>
            </a:pPr>
            <a:r>
              <a:rPr lang="en-US" altLang="ja-JP" sz="800" dirty="0">
                <a:latin typeface="IPA Pゴシック" panose="020B0500000000000000" pitchFamily="50" charset="-128"/>
                <a:ea typeface="IPA Pゴシック" panose="020B0500000000000000" pitchFamily="50" charset="-128"/>
              </a:rPr>
              <a:t>    integrity="sha384-1q8mTJOASx8j1Au+a5WDVnPi2lkFfwwEAa8hDDdjZlpLegxhjVME1fgjWPGmkzs7"</a:t>
            </a:r>
          </a:p>
          <a:p>
            <a:pPr marL="0" indent="0">
              <a:buNone/>
            </a:pPr>
            <a:r>
              <a:rPr lang="en-US" altLang="ja-JP" sz="800" dirty="0">
                <a:latin typeface="IPA Pゴシック" panose="020B0500000000000000" pitchFamily="50" charset="-128"/>
                <a:ea typeface="IPA Pゴシック" panose="020B0500000000000000" pitchFamily="50" charset="-128"/>
              </a:rPr>
              <a:t>    </a:t>
            </a:r>
            <a:r>
              <a:rPr lang="en-US" altLang="ja-JP" sz="800" dirty="0" err="1">
                <a:latin typeface="IPA Pゴシック" panose="020B0500000000000000" pitchFamily="50" charset="-128"/>
                <a:ea typeface="IPA Pゴシック" panose="020B0500000000000000" pitchFamily="50" charset="-128"/>
              </a:rPr>
              <a:t>crossorigin</a:t>
            </a:r>
            <a:r>
              <a:rPr lang="en-US" altLang="ja-JP" sz="800" dirty="0">
                <a:latin typeface="IPA Pゴシック" panose="020B0500000000000000" pitchFamily="50" charset="-128"/>
                <a:ea typeface="IPA Pゴシック" panose="020B0500000000000000" pitchFamily="50" charset="-128"/>
              </a:rPr>
              <a:t>="anonymous" /&gt;</a:t>
            </a:r>
          </a:p>
          <a:p>
            <a:pPr marL="0" indent="0">
              <a:buNone/>
            </a:pPr>
            <a:r>
              <a:rPr lang="en-US" altLang="ja-JP" sz="800" dirty="0">
                <a:latin typeface="IPA Pゴシック" panose="020B0500000000000000" pitchFamily="50" charset="-128"/>
                <a:ea typeface="IPA Pゴシック" panose="020B0500000000000000" pitchFamily="50" charset="-128"/>
              </a:rPr>
              <a:t>&lt;/head&gt;</a:t>
            </a: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r>
              <a:rPr lang="en-US" altLang="ja-JP" sz="800" dirty="0">
                <a:latin typeface="IPA Pゴシック" panose="020B0500000000000000" pitchFamily="50" charset="-128"/>
                <a:ea typeface="IPA Pゴシック" panose="020B0500000000000000" pitchFamily="50" charset="-128"/>
              </a:rPr>
              <a:t>        &lt;</a:t>
            </a:r>
            <a:r>
              <a:rPr lang="en-US" altLang="ja-JP" sz="800" dirty="0" err="1">
                <a:latin typeface="IPA Pゴシック" panose="020B0500000000000000" pitchFamily="50" charset="-128"/>
                <a:ea typeface="IPA Pゴシック" panose="020B0500000000000000" pitchFamily="50" charset="-128"/>
              </a:rPr>
              <a:t>c:out</a:t>
            </a:r>
            <a:r>
              <a:rPr lang="en-US" altLang="ja-JP" sz="800" dirty="0">
                <a:latin typeface="IPA Pゴシック" panose="020B0500000000000000" pitchFamily="50" charset="-128"/>
                <a:ea typeface="IPA Pゴシック" panose="020B0500000000000000" pitchFamily="50" charset="-128"/>
              </a:rPr>
              <a:t> value="${</a:t>
            </a:r>
            <a:r>
              <a:rPr lang="en-US" altLang="ja-JP" sz="800" dirty="0" err="1">
                <a:latin typeface="IPA Pゴシック" panose="020B0500000000000000" pitchFamily="50" charset="-128"/>
                <a:ea typeface="IPA Pゴシック" panose="020B0500000000000000" pitchFamily="50" charset="-128"/>
              </a:rPr>
              <a:t>helloBean.message</a:t>
            </a:r>
            <a:r>
              <a:rPr lang="en-US" altLang="ja-JP" sz="800" dirty="0">
                <a:latin typeface="IPA Pゴシック" panose="020B0500000000000000" pitchFamily="50" charset="-128"/>
                <a:ea typeface="IPA Pゴシック" panose="020B0500000000000000" pitchFamily="50" charset="-128"/>
              </a:rPr>
              <a:t>}" /&gt;</a:t>
            </a:r>
          </a:p>
          <a:p>
            <a:pPr marL="0" indent="0">
              <a:buNone/>
            </a:pPr>
            <a:r>
              <a:rPr lang="en-US" altLang="ja-JP" sz="800" dirty="0">
                <a:latin typeface="IPA Pゴシック" panose="020B0500000000000000" pitchFamily="50" charset="-128"/>
                <a:ea typeface="IPA Pゴシック" panose="020B0500000000000000" pitchFamily="50" charset="-128"/>
              </a:rPr>
              <a:t>    &lt;/h1&gt;</a:t>
            </a:r>
          </a:p>
          <a:p>
            <a:pPr marL="0" indent="0">
              <a:buNone/>
            </a:pPr>
            <a:endParaRPr lang="en-US" altLang="ja-JP" sz="800" dirty="0">
              <a:latin typeface="IPA Pゴシック" panose="020B0500000000000000" pitchFamily="50" charset="-128"/>
              <a:ea typeface="IPA Pゴシック" panose="020B0500000000000000" pitchFamily="50" charset="-128"/>
            </a:endParaRPr>
          </a:p>
          <a:p>
            <a:pPr marL="0" indent="0">
              <a:buNone/>
            </a:pPr>
            <a:r>
              <a:rPr lang="en-US" altLang="ja-JP" sz="800" dirty="0">
                <a:latin typeface="IPA Pゴシック" panose="020B0500000000000000" pitchFamily="50" charset="-128"/>
                <a:ea typeface="IPA Pゴシック" panose="020B0500000000000000" pitchFamily="50" charset="-128"/>
              </a:rPr>
              <a:t>&lt;/body&gt;</a:t>
            </a:r>
          </a:p>
          <a:p>
            <a:pPr marL="0" indent="0">
              <a:buNone/>
            </a:pPr>
            <a:r>
              <a:rPr lang="en-US" altLang="ja-JP" sz="800" dirty="0">
                <a:latin typeface="IPA Pゴシック" panose="020B0500000000000000" pitchFamily="50" charset="-128"/>
                <a:ea typeface="IPA Pゴシック" panose="020B0500000000000000" pitchFamily="50" charset="-128"/>
              </a:rPr>
              <a:t>&lt;/html&gt;</a:t>
            </a:r>
            <a:endParaRPr kumimoji="1" lang="ja-JP" altLang="en-US" sz="800" dirty="0">
              <a:latin typeface="IPA Pゴシック" panose="020B0500000000000000" pitchFamily="50" charset="-128"/>
              <a:ea typeface="IPA Pゴシック" panose="020B0500000000000000" pitchFamily="50" charset="-128"/>
            </a:endParaRPr>
          </a:p>
        </p:txBody>
      </p:sp>
    </p:spTree>
    <p:extLst>
      <p:ext uri="{BB962C8B-B14F-4D97-AF65-F5344CB8AC3E}">
        <p14:creationId xmlns:p14="http://schemas.microsoft.com/office/powerpoint/2010/main" val="108099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err="1" smtClean="0"/>
              <a:t>hello.xhtml</a:t>
            </a:r>
            <a:endParaRPr lang="en-US" altLang="ja-JP" dirty="0"/>
          </a:p>
        </p:txBody>
      </p:sp>
      <p:sp>
        <p:nvSpPr>
          <p:cNvPr id="3" name="Content Placeholder 2"/>
          <p:cNvSpPr>
            <a:spLocks noGrp="1"/>
          </p:cNvSpPr>
          <p:nvPr>
            <p:ph idx="1"/>
          </p:nvPr>
        </p:nvSpPr>
        <p:spPr>
          <a:xfrm>
            <a:off x="143263" y="1341439"/>
            <a:ext cx="9634273" cy="3311697"/>
          </a:xfrm>
          <a:ln>
            <a:solidFill>
              <a:schemeClr val="accent1"/>
            </a:solidFill>
          </a:ln>
        </p:spPr>
        <p:txBody>
          <a:bodyPr/>
          <a:lstStyle/>
          <a:p>
            <a:pPr marL="0" indent="0">
              <a:buNone/>
            </a:pPr>
            <a:r>
              <a:rPr lang="en-US" altLang="ja-JP" sz="800" dirty="0"/>
              <a:t>&lt;?xml version="1.0" encoding="UTF-8"?&gt;</a:t>
            </a:r>
          </a:p>
          <a:p>
            <a:pPr marL="0" indent="0">
              <a:buNone/>
            </a:pPr>
            <a:r>
              <a:rPr lang="en-US" altLang="ja-JP" sz="800" dirty="0"/>
              <a:t>&lt;!DOCTYPE html PUBLIC "-//W3C//DTD XHTML 1.0 Transitional//EN" </a:t>
            </a:r>
          </a:p>
          <a:p>
            <a:pPr marL="0" indent="0">
              <a:buNone/>
            </a:pPr>
            <a:r>
              <a:rPr lang="en-US" altLang="ja-JP" sz="800" dirty="0"/>
              <a:t>"http://www.w3.org/TR/xhtml1/DTD/xhtml1-transitional.dtd"&gt;</a:t>
            </a:r>
          </a:p>
          <a:p>
            <a:pPr marL="0" indent="0">
              <a:buNone/>
            </a:pPr>
            <a:r>
              <a:rPr lang="en-US" altLang="ja-JP" sz="800" dirty="0"/>
              <a:t>&lt;html </a:t>
            </a:r>
            <a:r>
              <a:rPr lang="en-US" altLang="ja-JP" sz="800" dirty="0" err="1"/>
              <a:t>xmlns</a:t>
            </a:r>
            <a:r>
              <a:rPr lang="en-US" altLang="ja-JP" sz="800" dirty="0"/>
              <a:t>="http://www.w3.org/1999/xhtml"</a:t>
            </a:r>
          </a:p>
          <a:p>
            <a:pPr marL="0" indent="0">
              <a:buNone/>
            </a:pPr>
            <a:r>
              <a:rPr lang="en-US" altLang="ja-JP" sz="800" dirty="0"/>
              <a:t>    </a:t>
            </a:r>
            <a:r>
              <a:rPr lang="en-US" altLang="ja-JP" sz="800" dirty="0" err="1"/>
              <a:t>xmlns:f</a:t>
            </a:r>
            <a:r>
              <a:rPr lang="en-US" altLang="ja-JP" sz="800" dirty="0"/>
              <a:t>="http://java.sun.com/</a:t>
            </a:r>
            <a:r>
              <a:rPr lang="en-US" altLang="ja-JP" sz="800" dirty="0" err="1"/>
              <a:t>jsf</a:t>
            </a:r>
            <a:r>
              <a:rPr lang="en-US" altLang="ja-JP" sz="800" dirty="0"/>
              <a:t>/core"</a:t>
            </a:r>
          </a:p>
          <a:p>
            <a:pPr marL="0" indent="0">
              <a:buNone/>
            </a:pPr>
            <a:r>
              <a:rPr lang="en-US" altLang="ja-JP" sz="800" dirty="0"/>
              <a:t>    </a:t>
            </a:r>
            <a:r>
              <a:rPr lang="en-US" altLang="ja-JP" sz="800" dirty="0" err="1"/>
              <a:t>xmlns:h</a:t>
            </a:r>
            <a:r>
              <a:rPr lang="en-US" altLang="ja-JP" sz="800" dirty="0"/>
              <a:t>="http://java.sun.com/</a:t>
            </a:r>
            <a:r>
              <a:rPr lang="en-US" altLang="ja-JP" sz="800" dirty="0" err="1"/>
              <a:t>jsf</a:t>
            </a:r>
            <a:r>
              <a:rPr lang="en-US" altLang="ja-JP" sz="800" dirty="0"/>
              <a:t>/html"&gt;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    &lt;link </a:t>
            </a:r>
            <a:r>
              <a:rPr lang="en-US" altLang="ja-JP" sz="800" dirty="0" err="1"/>
              <a:t>rel</a:t>
            </a:r>
            <a:r>
              <a:rPr lang="en-US" altLang="ja-JP" sz="800" dirty="0"/>
              <a:t>="stylesheet"</a:t>
            </a:r>
          </a:p>
          <a:p>
            <a:pPr marL="0" indent="0">
              <a:buNone/>
            </a:pPr>
            <a:r>
              <a:rPr lang="en-US" altLang="ja-JP" sz="800" dirty="0"/>
              <a:t>        </a:t>
            </a:r>
            <a:r>
              <a:rPr lang="en-US" altLang="ja-JP" sz="800" dirty="0" err="1"/>
              <a:t>href</a:t>
            </a:r>
            <a:r>
              <a:rPr lang="en-US" altLang="ja-JP" sz="800" dirty="0"/>
              <a:t>="https://maxcdn.bootstrapcdn.com/bootstrap/3.3.6/</a:t>
            </a:r>
            <a:r>
              <a:rPr lang="en-US" altLang="ja-JP" sz="800" dirty="0" err="1"/>
              <a:t>css</a:t>
            </a:r>
            <a:r>
              <a:rPr lang="en-US" altLang="ja-JP" sz="800" dirty="0"/>
              <a:t>/bootstrap.min.css"</a:t>
            </a:r>
          </a:p>
          <a:p>
            <a:pPr marL="0" indent="0">
              <a:buNone/>
            </a:pPr>
            <a:r>
              <a:rPr lang="en-US" altLang="ja-JP" sz="800" dirty="0"/>
              <a:t>        integrity="sha384-1q8mTJOASx8j1Au+a5WDVnPi2lkFfwwEAa8hDDdjZlpLegxhjVME1fgjWPGmkzs7"</a:t>
            </a:r>
          </a:p>
          <a:p>
            <a:pPr marL="0" indent="0">
              <a:buNone/>
            </a:pPr>
            <a:r>
              <a:rPr lang="en-US" altLang="ja-JP" sz="800" dirty="0"/>
              <a:t>        </a:t>
            </a:r>
            <a:r>
              <a:rPr lang="en-US" altLang="ja-JP" sz="800" dirty="0" err="1"/>
              <a:t>crossorigin</a:t>
            </a:r>
            <a:r>
              <a:rPr lang="en-US" altLang="ja-JP" sz="800" dirty="0"/>
              <a:t>="anonymous" /&gt;</a:t>
            </a:r>
          </a:p>
          <a:p>
            <a:pPr marL="0" indent="0">
              <a:buNone/>
            </a:pPr>
            <a:r>
              <a:rPr lang="en-US" altLang="ja-JP" sz="800" dirty="0"/>
              <a:t>&lt;/</a:t>
            </a:r>
            <a:r>
              <a:rPr lang="en-US" altLang="ja-JP" sz="800" dirty="0" err="1"/>
              <a:t>h:head</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    &lt;h1&gt;</a:t>
            </a:r>
          </a:p>
          <a:p>
            <a:pPr marL="0" indent="0">
              <a:buNone/>
            </a:pPr>
            <a:r>
              <a:rPr lang="en-US" altLang="ja-JP" sz="800" dirty="0"/>
              <a:t>        &lt;a </a:t>
            </a:r>
            <a:r>
              <a:rPr lang="en-US" altLang="ja-JP" sz="800" dirty="0" err="1"/>
              <a:t>href</a:t>
            </a:r>
            <a:r>
              <a:rPr lang="en-US" altLang="ja-JP" sz="800" dirty="0" smtClean="0"/>
              <a:t>=“./</a:t>
            </a:r>
            <a:r>
              <a:rPr lang="en-US" altLang="ja-JP" sz="800" dirty="0" err="1"/>
              <a:t>hello.xhtml</a:t>
            </a:r>
            <a:r>
              <a:rPr lang="en-US" altLang="ja-JP" sz="800" dirty="0"/>
              <a:t>"&gt;&lt;</a:t>
            </a:r>
            <a:r>
              <a:rPr lang="en-US" altLang="ja-JP" sz="800" dirty="0" err="1"/>
              <a:t>h:outputText</a:t>
            </a:r>
            <a:r>
              <a:rPr lang="en-US" altLang="ja-JP" sz="800" dirty="0"/>
              <a:t> value="#{</a:t>
            </a:r>
            <a:r>
              <a:rPr lang="en-US" altLang="ja-JP" sz="800" dirty="0" err="1"/>
              <a:t>helloBean.message</a:t>
            </a:r>
            <a:r>
              <a:rPr lang="en-US" altLang="ja-JP" sz="800" dirty="0"/>
              <a:t>}" /&gt;&lt;/a&gt;</a:t>
            </a:r>
          </a:p>
          <a:p>
            <a:pPr marL="0" indent="0">
              <a:buNone/>
            </a:pPr>
            <a:r>
              <a:rPr lang="en-US" altLang="ja-JP" sz="800" dirty="0"/>
              <a:t>    &lt;/h1&gt;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        &lt;</a:t>
            </a:r>
            <a:r>
              <a:rPr lang="en-US" altLang="ja-JP" sz="800" dirty="0" err="1"/>
              <a:t>h:commandButton</a:t>
            </a:r>
            <a:r>
              <a:rPr lang="en-US" altLang="ja-JP" sz="800" dirty="0"/>
              <a:t> class="</a:t>
            </a:r>
            <a:r>
              <a:rPr lang="en-US" altLang="ja-JP" sz="800" dirty="0" err="1"/>
              <a:t>btn</a:t>
            </a:r>
            <a:r>
              <a:rPr lang="en-US" altLang="ja-JP" sz="800" dirty="0"/>
              <a:t> </a:t>
            </a:r>
            <a:r>
              <a:rPr lang="en-US" altLang="ja-JP" sz="800" dirty="0" err="1"/>
              <a:t>btn</a:t>
            </a:r>
            <a:r>
              <a:rPr lang="en-US" altLang="ja-JP" sz="800" dirty="0"/>
              <a:t>-primary </a:t>
            </a:r>
            <a:r>
              <a:rPr lang="en-US" altLang="ja-JP" sz="800" dirty="0" err="1"/>
              <a:t>btn-lg</a:t>
            </a:r>
            <a:r>
              <a:rPr lang="en-US" altLang="ja-JP" sz="800" dirty="0"/>
              <a:t> </a:t>
            </a:r>
            <a:r>
              <a:rPr lang="en-US" altLang="ja-JP" sz="800" dirty="0" err="1"/>
              <a:t>btn</a:t>
            </a:r>
            <a:r>
              <a:rPr lang="en-US" altLang="ja-JP" sz="800" dirty="0"/>
              <a:t>-block"</a:t>
            </a:r>
          </a:p>
          <a:p>
            <a:pPr marL="0" indent="0">
              <a:buNone/>
            </a:pPr>
            <a:r>
              <a:rPr lang="en-US" altLang="ja-JP" sz="800" dirty="0"/>
              <a:t>            id="</a:t>
            </a:r>
            <a:r>
              <a:rPr lang="en-US" altLang="ja-JP" sz="800" dirty="0" err="1"/>
              <a:t>buttonId</a:t>
            </a:r>
            <a:r>
              <a:rPr lang="en-US" altLang="ja-JP" sz="800" dirty="0"/>
              <a:t>" value="</a:t>
            </a:r>
            <a:r>
              <a:rPr lang="ja-JP" altLang="en-US" sz="800" dirty="0"/>
              <a:t>メッセージ更新</a:t>
            </a:r>
            <a:r>
              <a:rPr lang="en-US" altLang="ja-JP" sz="800" dirty="0"/>
              <a:t>" </a:t>
            </a:r>
            <a:r>
              <a:rPr lang="en-US" altLang="ja-JP" sz="800" dirty="0" err="1"/>
              <a:t>actionListener</a:t>
            </a:r>
            <a:r>
              <a:rPr lang="en-US" altLang="ja-JP" sz="800" dirty="0"/>
              <a:t>="#{</a:t>
            </a:r>
            <a:r>
              <a:rPr lang="en-US" altLang="ja-JP" sz="800" dirty="0" err="1"/>
              <a:t>helloBean.action</a:t>
            </a:r>
            <a:r>
              <a:rPr lang="en-US" altLang="ja-JP" sz="800" dirty="0"/>
              <a:t>}" /&gt;</a:t>
            </a:r>
          </a:p>
          <a:p>
            <a:pPr marL="0" indent="0">
              <a:buNone/>
            </a:pPr>
            <a:r>
              <a:rPr lang="en-US" altLang="ja-JP" sz="800" dirty="0"/>
              <a:t>    &lt;/</a:t>
            </a:r>
            <a:r>
              <a:rPr lang="en-US" altLang="ja-JP" sz="800" dirty="0" err="1"/>
              <a:t>h:form</a:t>
            </a:r>
            <a:r>
              <a:rPr lang="en-US" altLang="ja-JP" sz="800" dirty="0"/>
              <a:t>&gt;</a:t>
            </a:r>
          </a:p>
          <a:p>
            <a:pPr marL="0" indent="0">
              <a:buNone/>
            </a:pPr>
            <a:r>
              <a:rPr lang="en-US" altLang="ja-JP" sz="800" dirty="0"/>
              <a:t>&lt;/</a:t>
            </a:r>
            <a:r>
              <a:rPr lang="en-US" altLang="ja-JP" sz="800" dirty="0" err="1"/>
              <a:t>h:body</a:t>
            </a:r>
            <a:r>
              <a:rPr lang="en-US" altLang="ja-JP" sz="800" dirty="0"/>
              <a:t>&gt;</a:t>
            </a:r>
          </a:p>
          <a:p>
            <a:pPr marL="0" indent="0">
              <a:buNone/>
            </a:pPr>
            <a:r>
              <a:rPr lang="en-US" altLang="ja-JP" sz="800" dirty="0"/>
              <a:t>&lt;/html&gt;</a:t>
            </a:r>
          </a:p>
        </p:txBody>
      </p:sp>
    </p:spTree>
    <p:extLst>
      <p:ext uri="{BB962C8B-B14F-4D97-AF65-F5344CB8AC3E}">
        <p14:creationId xmlns:p14="http://schemas.microsoft.com/office/powerpoint/2010/main" val="210604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ja-JP" dirty="0" smtClean="0"/>
              <a:t>pom.xml</a:t>
            </a:r>
            <a:endParaRPr lang="en-US" altLang="ja-JP" dirty="0"/>
          </a:p>
        </p:txBody>
      </p:sp>
      <p:sp>
        <p:nvSpPr>
          <p:cNvPr id="3" name="Content Placeholder 2"/>
          <p:cNvSpPr>
            <a:spLocks noGrp="1"/>
          </p:cNvSpPr>
          <p:nvPr>
            <p:ph idx="1"/>
          </p:nvPr>
        </p:nvSpPr>
        <p:spPr>
          <a:xfrm>
            <a:off x="143263" y="1341439"/>
            <a:ext cx="4737729" cy="5111897"/>
          </a:xfrm>
          <a:ln>
            <a:solidFill>
              <a:schemeClr val="accent1"/>
            </a:solidFill>
          </a:ln>
        </p:spPr>
        <p:txBody>
          <a:bodyPr/>
          <a:lstStyle/>
          <a:p>
            <a:pPr marL="0" indent="0">
              <a:buNone/>
            </a:pPr>
            <a:r>
              <a:rPr lang="en-US" altLang="ja-JP" sz="600" dirty="0"/>
              <a:t>&lt;?xml version="1.0" encoding="UTF-8"?&gt;</a:t>
            </a:r>
          </a:p>
          <a:p>
            <a:pPr marL="0" indent="0">
              <a:buNone/>
            </a:pPr>
            <a:r>
              <a:rPr lang="en-US" altLang="ja-JP" sz="600" dirty="0"/>
              <a:t>&lt;project </a:t>
            </a:r>
            <a:r>
              <a:rPr lang="en-US" altLang="ja-JP" sz="600" dirty="0" err="1"/>
              <a:t>xmlns</a:t>
            </a:r>
            <a:r>
              <a:rPr lang="en-US" altLang="ja-JP" sz="600" dirty="0"/>
              <a:t>="http://maven.apache.org/POM/4.0.0" </a:t>
            </a:r>
            <a:r>
              <a:rPr lang="en-US" altLang="ja-JP" sz="600" dirty="0" err="1"/>
              <a:t>xmlns:xsi</a:t>
            </a:r>
            <a:r>
              <a:rPr lang="en-US" altLang="ja-JP" sz="600" dirty="0"/>
              <a:t>="http://www.w3.org/2001/XMLSchema-instance"</a:t>
            </a:r>
          </a:p>
          <a:p>
            <a:pPr marL="0" indent="0">
              <a:buNone/>
            </a:pPr>
            <a:r>
              <a:rPr lang="en-US" altLang="ja-JP" sz="600" dirty="0"/>
              <a:t>    </a:t>
            </a:r>
            <a:r>
              <a:rPr lang="en-US" altLang="ja-JP" sz="600" dirty="0" err="1"/>
              <a:t>xsi:schemaLocation</a:t>
            </a:r>
            <a:r>
              <a:rPr lang="en-US" altLang="ja-JP" sz="600" dirty="0"/>
              <a:t>="http://maven.apache.org/POM/4.0.0 http://maven.apache.org/xsd/maven-4.0.0.xsd"&gt;</a:t>
            </a:r>
          </a:p>
          <a:p>
            <a:pPr marL="0" indent="0">
              <a:buNone/>
            </a:pPr>
            <a:r>
              <a:rPr lang="en-US" altLang="ja-JP" sz="600" dirty="0"/>
              <a:t>    &lt;</a:t>
            </a:r>
            <a:r>
              <a:rPr lang="en-US" altLang="ja-JP" sz="600" dirty="0" err="1"/>
              <a:t>modelVersion</a:t>
            </a:r>
            <a:r>
              <a:rPr lang="en-US" altLang="ja-JP" sz="600" dirty="0"/>
              <a:t>&gt;4.0.0&lt;/</a:t>
            </a:r>
            <a:r>
              <a:rPr lang="en-US" altLang="ja-JP" sz="600" dirty="0" err="1"/>
              <a:t>modelVersion</a:t>
            </a:r>
            <a:r>
              <a:rPr lang="en-US" altLang="ja-JP" sz="600" dirty="0"/>
              <a:t>&gt;</a:t>
            </a:r>
          </a:p>
          <a:p>
            <a:pPr marL="0" indent="0">
              <a:buNone/>
            </a:pPr>
            <a:endParaRPr lang="en-US" altLang="ja-JP" sz="600" dirty="0"/>
          </a:p>
          <a:p>
            <a:pPr marL="0" indent="0">
              <a:buNone/>
            </a:pPr>
            <a:r>
              <a:rPr lang="en-US" altLang="ja-JP" sz="600" dirty="0"/>
              <a:t>    &lt;parent&gt;</a:t>
            </a:r>
          </a:p>
          <a:p>
            <a:pPr marL="0" indent="0">
              <a:buNone/>
            </a:pPr>
            <a:r>
              <a:rPr lang="en-US" altLang="ja-JP" sz="600" dirty="0"/>
              <a:t>        &lt;</a:t>
            </a:r>
            <a:r>
              <a:rPr lang="en-US" altLang="ja-JP" sz="600" dirty="0" err="1"/>
              <a:t>groupId</a:t>
            </a:r>
            <a:r>
              <a:rPr lang="en-US" altLang="ja-JP" sz="600" dirty="0"/>
              <a:t>&gt;</a:t>
            </a:r>
            <a:r>
              <a:rPr lang="en-US" altLang="ja-JP" sz="600" dirty="0" err="1"/>
              <a:t>net.wasdev.maven.parent</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&gt;java7-parent&lt;/</a:t>
            </a:r>
            <a:r>
              <a:rPr lang="en-US" altLang="ja-JP" sz="600" dirty="0" err="1"/>
              <a:t>artifactId</a:t>
            </a:r>
            <a:r>
              <a:rPr lang="en-US" altLang="ja-JP" sz="600" dirty="0"/>
              <a:t>&gt;</a:t>
            </a:r>
          </a:p>
          <a:p>
            <a:pPr marL="0" indent="0">
              <a:buNone/>
            </a:pPr>
            <a:r>
              <a:rPr lang="en-US" altLang="ja-JP" sz="600" dirty="0"/>
              <a:t>        &lt;version&gt;1.4&lt;/version&gt;</a:t>
            </a:r>
          </a:p>
          <a:p>
            <a:pPr marL="0" indent="0">
              <a:buNone/>
            </a:pPr>
            <a:r>
              <a:rPr lang="en-US" altLang="ja-JP" sz="600" dirty="0"/>
              <a:t>        &lt;</a:t>
            </a:r>
            <a:r>
              <a:rPr lang="en-US" altLang="ja-JP" sz="600" dirty="0" err="1"/>
              <a:t>relativePath</a:t>
            </a:r>
            <a:r>
              <a:rPr lang="en-US" altLang="ja-JP" sz="600" dirty="0"/>
              <a:t>&gt;&lt;/</a:t>
            </a:r>
            <a:r>
              <a:rPr lang="en-US" altLang="ja-JP" sz="600" dirty="0" err="1"/>
              <a:t>relativePath</a:t>
            </a:r>
            <a:r>
              <a:rPr lang="en-US" altLang="ja-JP" sz="600" dirty="0"/>
              <a:t>&gt;</a:t>
            </a:r>
          </a:p>
          <a:p>
            <a:pPr marL="0" indent="0">
              <a:buNone/>
            </a:pPr>
            <a:r>
              <a:rPr lang="en-US" altLang="ja-JP" sz="600" dirty="0"/>
              <a:t>    &lt;/parent&gt;</a:t>
            </a:r>
          </a:p>
          <a:p>
            <a:pPr marL="0" indent="0">
              <a:buNone/>
            </a:pPr>
            <a:endParaRPr lang="en-US" altLang="ja-JP" sz="600" dirty="0"/>
          </a:p>
          <a:p>
            <a:pPr marL="0" indent="0">
              <a:buNone/>
            </a:pPr>
            <a:r>
              <a:rPr lang="en-US" altLang="ja-JP" sz="600" dirty="0"/>
              <a:t>    &lt;</a:t>
            </a:r>
            <a:r>
              <a:rPr lang="en-US" altLang="ja-JP" sz="600" dirty="0" err="1"/>
              <a:t>groupId</a:t>
            </a:r>
            <a:r>
              <a:rPr lang="en-US" altLang="ja-JP" sz="600" dirty="0"/>
              <a:t>&gt;</a:t>
            </a:r>
            <a:r>
              <a:rPr lang="en-US" altLang="ja-JP" sz="600" dirty="0" err="1"/>
              <a:t>net.wasdev.wlp.sample</a:t>
            </a:r>
            <a:r>
              <a:rPr lang="en-US" altLang="ja-JP" sz="600" dirty="0"/>
              <a:t>&lt;/</a:t>
            </a:r>
            <a:r>
              <a:rPr lang="en-US" altLang="ja-JP" sz="600" dirty="0" err="1"/>
              <a:t>groupId</a:t>
            </a:r>
            <a:r>
              <a:rPr lang="en-US" altLang="ja-JP" sz="600" dirty="0"/>
              <a:t>&gt;</a:t>
            </a:r>
          </a:p>
          <a:p>
            <a:pPr marL="0" indent="0">
              <a:buNone/>
            </a:pPr>
            <a:r>
              <a:rPr lang="en-US" altLang="ja-JP" sz="600" dirty="0"/>
              <a:t>    &lt;</a:t>
            </a:r>
            <a:r>
              <a:rPr lang="en-US" altLang="ja-JP" sz="600" dirty="0" err="1"/>
              <a:t>artifactId</a:t>
            </a:r>
            <a:r>
              <a:rPr lang="en-US" altLang="ja-JP" sz="600" dirty="0"/>
              <a:t>&gt;</a:t>
            </a:r>
            <a:r>
              <a:rPr lang="en-US" altLang="ja-JP" sz="600" dirty="0" err="1"/>
              <a:t>JavaHelloWorldApp</a:t>
            </a:r>
            <a:r>
              <a:rPr lang="en-US" altLang="ja-JP" sz="600" dirty="0"/>
              <a:t>&lt;/</a:t>
            </a:r>
            <a:r>
              <a:rPr lang="en-US" altLang="ja-JP" sz="600" dirty="0" err="1"/>
              <a:t>artifactId</a:t>
            </a:r>
            <a:r>
              <a:rPr lang="en-US" altLang="ja-JP" sz="600" dirty="0"/>
              <a:t>&gt;</a:t>
            </a:r>
          </a:p>
          <a:p>
            <a:pPr marL="0" indent="0">
              <a:buNone/>
            </a:pPr>
            <a:r>
              <a:rPr lang="en-US" altLang="ja-JP" sz="600" dirty="0"/>
              <a:t>    &lt;version&gt;1.0-SNAPSHOT&lt;/version&gt;</a:t>
            </a:r>
          </a:p>
          <a:p>
            <a:pPr marL="0" indent="0">
              <a:buNone/>
            </a:pPr>
            <a:r>
              <a:rPr lang="en-US" altLang="ja-JP" sz="600" dirty="0"/>
              <a:t>    &lt;packaging&gt;war&lt;/packaging&gt;</a:t>
            </a:r>
          </a:p>
          <a:p>
            <a:pPr marL="0" indent="0">
              <a:buNone/>
            </a:pPr>
            <a:endParaRPr lang="en-US" altLang="ja-JP" sz="600" dirty="0"/>
          </a:p>
          <a:p>
            <a:pPr marL="0" indent="0">
              <a:buNone/>
            </a:pPr>
            <a:r>
              <a:rPr lang="en-US" altLang="ja-JP" sz="600" dirty="0"/>
              <a:t>    &lt;name&gt;Liberty Profile Sample - Servlet&lt;/name&gt;</a:t>
            </a:r>
          </a:p>
          <a:p>
            <a:pPr marL="0" indent="0">
              <a:buNone/>
            </a:pPr>
            <a:r>
              <a:rPr lang="en-US" altLang="ja-JP" sz="600" dirty="0"/>
              <a:t>    &lt;</a:t>
            </a:r>
            <a:r>
              <a:rPr lang="en-US" altLang="ja-JP" sz="600" dirty="0" err="1"/>
              <a:t>url</a:t>
            </a:r>
            <a:r>
              <a:rPr lang="en-US" altLang="ja-JP" sz="600" dirty="0"/>
              <a:t>&gt;https://wasdev.github.io&lt;/url&gt;</a:t>
            </a:r>
          </a:p>
          <a:p>
            <a:pPr marL="0" indent="0">
              <a:buNone/>
            </a:pPr>
            <a:endParaRPr lang="en-US" altLang="ja-JP" sz="600" dirty="0"/>
          </a:p>
          <a:p>
            <a:pPr marL="0" indent="0">
              <a:buNone/>
            </a:pPr>
            <a:r>
              <a:rPr lang="en-US" altLang="ja-JP" sz="600" dirty="0"/>
              <a:t>    &lt;licenses&gt;</a:t>
            </a:r>
          </a:p>
          <a:p>
            <a:pPr marL="0" indent="0">
              <a:buNone/>
            </a:pPr>
            <a:r>
              <a:rPr lang="en-US" altLang="ja-JP" sz="600" dirty="0"/>
              <a:t>        &lt;license&gt;</a:t>
            </a:r>
          </a:p>
          <a:p>
            <a:pPr marL="0" indent="0">
              <a:buNone/>
            </a:pPr>
            <a:r>
              <a:rPr lang="en-US" altLang="ja-JP" sz="600" dirty="0"/>
              <a:t>            &lt;name&gt;The Apache Software License, Version 2.0&lt;/name&gt;</a:t>
            </a:r>
          </a:p>
          <a:p>
            <a:pPr marL="0" indent="0">
              <a:buNone/>
            </a:pPr>
            <a:r>
              <a:rPr lang="en-US" altLang="ja-JP" sz="600" dirty="0"/>
              <a:t>            &lt;</a:t>
            </a:r>
            <a:r>
              <a:rPr lang="en-US" altLang="ja-JP" sz="600" dirty="0" err="1"/>
              <a:t>url</a:t>
            </a:r>
            <a:r>
              <a:rPr lang="en-US" altLang="ja-JP" sz="600" dirty="0"/>
              <a:t>&gt;https://raw.github.com/WASdev/sample.servlet/master/LICENSE&lt;/url&gt;</a:t>
            </a:r>
          </a:p>
          <a:p>
            <a:pPr marL="0" indent="0">
              <a:buNone/>
            </a:pPr>
            <a:r>
              <a:rPr lang="en-US" altLang="ja-JP" sz="600" dirty="0"/>
              <a:t>            &lt;distribution&gt;repo&lt;/distribution&gt;</a:t>
            </a:r>
          </a:p>
          <a:p>
            <a:pPr marL="0" indent="0">
              <a:buNone/>
            </a:pPr>
            <a:r>
              <a:rPr lang="en-US" altLang="ja-JP" sz="600" dirty="0"/>
              <a:t>        &lt;/license&gt;</a:t>
            </a:r>
          </a:p>
          <a:p>
            <a:pPr marL="0" indent="0">
              <a:buNone/>
            </a:pPr>
            <a:r>
              <a:rPr lang="en-US" altLang="ja-JP" sz="600" dirty="0"/>
              <a:t>    &lt;/licenses&gt;</a:t>
            </a:r>
          </a:p>
          <a:p>
            <a:pPr marL="0" indent="0">
              <a:buNone/>
            </a:pPr>
            <a:endParaRPr lang="en-US" altLang="ja-JP" sz="600" dirty="0"/>
          </a:p>
          <a:p>
            <a:pPr marL="0" indent="0">
              <a:buNone/>
            </a:pPr>
            <a:r>
              <a:rPr lang="en-US" altLang="ja-JP" sz="600" dirty="0">
                <a:solidFill>
                  <a:srgbClr val="FF0000"/>
                </a:solidFill>
              </a:rPr>
              <a:t>    &lt;repositories&gt;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&lt;id&gt;Liberty&lt;/id&gt;</a:t>
            </a:r>
          </a:p>
          <a:p>
            <a:pPr marL="0" indent="0">
              <a:buNone/>
            </a:pPr>
            <a:r>
              <a:rPr lang="en-US" altLang="ja-JP" sz="600" dirty="0">
                <a:solidFill>
                  <a:srgbClr val="FF0000"/>
                </a:solidFill>
              </a:rPr>
              <a:t>            &lt;name&gt;Liberty Repository&lt;/name&gt;</a:t>
            </a:r>
          </a:p>
          <a:p>
            <a:pPr marL="0" indent="0">
              <a:buNone/>
            </a:pPr>
            <a:r>
              <a:rPr lang="en-US" altLang="ja-JP" sz="600" dirty="0">
                <a:solidFill>
                  <a:srgbClr val="FF0000"/>
                </a:solidFill>
              </a:rPr>
              <a:t>            &lt;</a:t>
            </a:r>
            <a:r>
              <a:rPr lang="en-US" altLang="ja-JP" sz="600" dirty="0" err="1">
                <a:solidFill>
                  <a:srgbClr val="FF0000"/>
                </a:solidFill>
              </a:rPr>
              <a:t>url</a:t>
            </a:r>
            <a:r>
              <a:rPr lang="en-US" altLang="ja-JP" sz="600" dirty="0">
                <a:solidFill>
                  <a:srgbClr val="FF0000"/>
                </a:solidFill>
              </a:rPr>
              <a:t>&gt;http://public.dhe.ibm.com/ibmdl/export/pub/software/websphere/wasdev/maven/repository/&lt;/url&gt;</a:t>
            </a:r>
          </a:p>
          <a:p>
            <a:pPr marL="0" indent="0">
              <a:buNone/>
            </a:pPr>
            <a:r>
              <a:rPr lang="en-US" altLang="ja-JP" sz="600" dirty="0">
                <a:solidFill>
                  <a:srgbClr val="FF0000"/>
                </a:solidFill>
              </a:rPr>
              <a:t>        &lt;/repository&gt;</a:t>
            </a:r>
          </a:p>
          <a:p>
            <a:pPr marL="0" indent="0">
              <a:buNone/>
            </a:pPr>
            <a:r>
              <a:rPr lang="en-US" altLang="ja-JP" sz="600" dirty="0">
                <a:solidFill>
                  <a:srgbClr val="FF0000"/>
                </a:solidFill>
              </a:rPr>
              <a:t>    &lt;/repositories&gt;</a:t>
            </a:r>
          </a:p>
          <a:p>
            <a:pPr marL="0" indent="0">
              <a:buNone/>
            </a:pPr>
            <a:endParaRPr lang="en-US" altLang="ja-JP" sz="600" dirty="0"/>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a:t>
            </a:r>
            <a:r>
              <a:rPr lang="en-US" altLang="ja-JP" sz="600" dirty="0" err="1">
                <a:solidFill>
                  <a:srgbClr val="FF0000"/>
                </a:solidFill>
              </a:rPr>
              <a:t>groupId</a:t>
            </a:r>
            <a:r>
              <a:rPr lang="en-US" altLang="ja-JP" sz="600" dirty="0">
                <a:solidFill>
                  <a:srgbClr val="FF0000"/>
                </a:solidFill>
              </a:rPr>
              <a:t>&gt;</a:t>
            </a:r>
            <a:r>
              <a:rPr lang="en-US" altLang="ja-JP" sz="600" dirty="0" err="1">
                <a:solidFill>
                  <a:srgbClr val="FF0000"/>
                </a:solidFill>
              </a:rPr>
              <a:t>com.ibm.tools.target</a:t>
            </a:r>
            <a:r>
              <a:rPr lang="en-US" altLang="ja-JP" sz="600" dirty="0">
                <a:solidFill>
                  <a:srgbClr val="FF0000"/>
                </a:solidFill>
              </a:rPr>
              <a:t>&lt;/</a:t>
            </a:r>
            <a:r>
              <a:rPr lang="en-US" altLang="ja-JP" sz="600" dirty="0" err="1">
                <a:solidFill>
                  <a:srgbClr val="FF0000"/>
                </a:solidFill>
              </a:rPr>
              <a:t>groupId</a:t>
            </a:r>
            <a:r>
              <a:rPr lang="en-US" altLang="ja-JP" sz="600" dirty="0">
                <a:solidFill>
                  <a:srgbClr val="FF0000"/>
                </a:solidFill>
              </a:rPr>
              <a:t>&gt;</a:t>
            </a:r>
          </a:p>
          <a:p>
            <a:pPr marL="0" indent="0">
              <a:buNone/>
            </a:pPr>
            <a:r>
              <a:rPr lang="en-US" altLang="ja-JP" sz="600" dirty="0">
                <a:solidFill>
                  <a:srgbClr val="FF0000"/>
                </a:solidFill>
              </a:rPr>
              <a:t>                &lt;</a:t>
            </a:r>
            <a:r>
              <a:rPr lang="en-US" altLang="ja-JP" sz="600" dirty="0" err="1">
                <a:solidFill>
                  <a:srgbClr val="FF0000"/>
                </a:solidFill>
              </a:rPr>
              <a:t>artifactId</a:t>
            </a:r>
            <a:r>
              <a:rPr lang="en-US" altLang="ja-JP" sz="600" dirty="0">
                <a:solidFill>
                  <a:srgbClr val="FF0000"/>
                </a:solidFill>
              </a:rPr>
              <a:t>&gt;was-liberty&lt;/</a:t>
            </a:r>
            <a:r>
              <a:rPr lang="en-US" altLang="ja-JP" sz="600" dirty="0" err="1">
                <a:solidFill>
                  <a:srgbClr val="FF0000"/>
                </a:solidFill>
              </a:rPr>
              <a:t>artifactId</a:t>
            </a:r>
            <a:r>
              <a:rPr lang="en-US" altLang="ja-JP" sz="600" dirty="0">
                <a:solidFill>
                  <a:srgbClr val="FF0000"/>
                </a:solidFill>
              </a:rPr>
              <a:t>&gt;</a:t>
            </a:r>
          </a:p>
          <a:p>
            <a:pPr marL="0" indent="0">
              <a:buNone/>
            </a:pPr>
            <a:r>
              <a:rPr lang="en-US" altLang="ja-JP" sz="600" dirty="0">
                <a:solidFill>
                  <a:srgbClr val="FF0000"/>
                </a:solidFill>
              </a:rPr>
              <a:t>                &lt;version&gt;8.5.x.6&lt;/version&gt;</a:t>
            </a:r>
          </a:p>
          <a:p>
            <a:pPr marL="0" indent="0">
              <a:buNone/>
            </a:pPr>
            <a:r>
              <a:rPr lang="en-US" altLang="ja-JP" sz="600" dirty="0">
                <a:solidFill>
                  <a:srgbClr val="FF0000"/>
                </a:solidFill>
              </a:rPr>
              <a:t>                &lt;type&gt;</a:t>
            </a:r>
            <a:r>
              <a:rPr lang="en-US" altLang="ja-JP" sz="600" dirty="0" err="1">
                <a:solidFill>
                  <a:srgbClr val="FF0000"/>
                </a:solidFill>
              </a:rPr>
              <a:t>pom</a:t>
            </a:r>
            <a:r>
              <a:rPr lang="en-US" altLang="ja-JP" sz="600" dirty="0">
                <a:solidFill>
                  <a:srgbClr val="FF0000"/>
                </a:solidFill>
              </a:rPr>
              <a:t>&lt;/type&gt;</a:t>
            </a:r>
          </a:p>
          <a:p>
            <a:pPr marL="0" indent="0">
              <a:buNone/>
            </a:pPr>
            <a:r>
              <a:rPr lang="en-US" altLang="ja-JP" sz="600" dirty="0">
                <a:solidFill>
                  <a:srgbClr val="FF0000"/>
                </a:solidFill>
              </a:rPr>
              <a:t>            &lt;/dependency&gt;</a:t>
            </a:r>
          </a:p>
          <a:p>
            <a:pPr marL="0" indent="0">
              <a:buNone/>
            </a:pPr>
            <a:r>
              <a:rPr lang="en-US" altLang="ja-JP" sz="600" dirty="0">
                <a:solidFill>
                  <a:srgbClr val="FF0000"/>
                </a:solidFill>
              </a:rPr>
              <a:t>        &lt;/dependencies&gt;</a:t>
            </a:r>
          </a:p>
          <a:p>
            <a:pPr marL="0" indent="0">
              <a:buNone/>
            </a:pPr>
            <a:r>
              <a:rPr lang="en-US" altLang="ja-JP" sz="600" dirty="0">
                <a:solidFill>
                  <a:srgbClr val="FF0000"/>
                </a:solidFill>
              </a:rPr>
              <a:t>    &lt;/</a:t>
            </a:r>
            <a:r>
              <a:rPr lang="en-US" altLang="ja-JP" sz="600" dirty="0" err="1">
                <a:solidFill>
                  <a:srgbClr val="FF0000"/>
                </a:solidFill>
              </a:rPr>
              <a:t>dependencyManagement</a:t>
            </a:r>
            <a:r>
              <a:rPr lang="en-US" altLang="ja-JP" sz="600" dirty="0">
                <a:solidFill>
                  <a:srgbClr val="FF0000"/>
                </a:solidFill>
              </a:rPr>
              <a:t>&gt;</a:t>
            </a:r>
          </a:p>
          <a:p>
            <a:pPr marL="0" indent="0">
              <a:buNone/>
            </a:pPr>
            <a:endParaRPr lang="en-US" altLang="ja-JP" sz="600" dirty="0"/>
          </a:p>
        </p:txBody>
      </p:sp>
      <p:sp>
        <p:nvSpPr>
          <p:cNvPr id="4" name="Content Placeholder 2"/>
          <p:cNvSpPr txBox="1">
            <a:spLocks/>
          </p:cNvSpPr>
          <p:nvPr/>
        </p:nvSpPr>
        <p:spPr bwMode="auto">
          <a:xfrm>
            <a:off x="5039807" y="1340768"/>
            <a:ext cx="4737729" cy="5112568"/>
          </a:xfrm>
          <a:prstGeom prst="rect">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a:t>
            </a:r>
            <a:r>
              <a:rPr lang="en-US" altLang="ja-JP" sz="600" b="0" dirty="0" smtClean="0">
                <a:solidFill>
                  <a:srgbClr val="FF0000"/>
                </a:solidFill>
                <a:latin typeface="IPA Pゴシック" panose="020B0500000000000000" pitchFamily="50" charset="-128"/>
                <a:ea typeface="IPA Pゴシック" panose="020B0500000000000000" pitchFamily="50" charset="-128"/>
              </a:rPr>
              <a:t>  &lt;</a:t>
            </a:r>
            <a:r>
              <a:rPr lang="en-US" altLang="ja-JP" sz="600" b="0" dirty="0">
                <a:solidFill>
                  <a:srgbClr val="FF0000"/>
                </a:solidFill>
                <a:latin typeface="IPA Pゴシック" panose="020B0500000000000000" pitchFamily="50" charset="-128"/>
                <a:ea typeface="IPA Pゴシック" panose="020B0500000000000000" pitchFamily="50" charset="-128"/>
              </a:rPr>
              <a:t>dependencies&gt;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r>
              <a:rPr lang="en-US" altLang="ja-JP" sz="600" b="0" dirty="0" err="1">
                <a:solidFill>
                  <a:srgbClr val="FF0000"/>
                </a:solidFill>
                <a:latin typeface="IPA Pゴシック" panose="020B0500000000000000" pitchFamily="50" charset="-128"/>
                <a:ea typeface="IPA Pゴシック" panose="020B0500000000000000" pitchFamily="50" charset="-128"/>
              </a:rPr>
              <a:t>com.ibm.tools.target</a:t>
            </a:r>
            <a:r>
              <a:rPr lang="en-US" altLang="ja-JP" sz="600" b="0" dirty="0">
                <a:solidFill>
                  <a:srgbClr val="FF0000"/>
                </a:solidFill>
                <a:latin typeface="IPA Pゴシック" panose="020B0500000000000000" pitchFamily="50" charset="-128"/>
                <a:ea typeface="IPA Pゴシック" panose="020B0500000000000000" pitchFamily="50" charset="-128"/>
              </a:rPr>
              <a:t>&lt;/</a:t>
            </a:r>
            <a:r>
              <a:rPr lang="en-US" altLang="ja-JP" sz="600" b="0" dirty="0" err="1">
                <a:solidFill>
                  <a:srgbClr val="FF0000"/>
                </a:solidFill>
                <a:latin typeface="IPA Pゴシック" panose="020B0500000000000000" pitchFamily="50" charset="-128"/>
                <a:ea typeface="IPA Pゴシック" panose="020B0500000000000000" pitchFamily="50" charset="-128"/>
              </a:rPr>
              <a:t>groupId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&gt;was-liberty&lt;/</a:t>
            </a:r>
            <a:r>
              <a:rPr lang="en-US" altLang="ja-JP" sz="600" b="0" dirty="0" err="1">
                <a:solidFill>
                  <a:srgbClr val="FF0000"/>
                </a:solidFill>
                <a:latin typeface="IPA Pゴシック" panose="020B0500000000000000" pitchFamily="50" charset="-128"/>
                <a:ea typeface="IPA Pゴシック" panose="020B0500000000000000" pitchFamily="50" charset="-128"/>
              </a:rPr>
              <a:t>artifactId</a:t>
            </a:r>
            <a:r>
              <a:rPr lang="en-US" altLang="ja-JP" sz="600" b="0" dirty="0">
                <a:solidFill>
                  <a:srgbClr val="FF0000"/>
                </a:solidFill>
                <a:latin typeface="IPA Pゴシック" panose="020B0500000000000000" pitchFamily="50" charset="-128"/>
                <a:ea typeface="IPA Pゴシック" panose="020B0500000000000000" pitchFamily="50" charset="-128"/>
              </a:rPr>
              <a:t>&gt;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&lt;type&gt;</a:t>
            </a:r>
            <a:r>
              <a:rPr lang="en-US" altLang="ja-JP" sz="600" b="0" dirty="0" err="1">
                <a:solidFill>
                  <a:srgbClr val="FF0000"/>
                </a:solidFill>
                <a:latin typeface="IPA Pゴシック" panose="020B0500000000000000" pitchFamily="50" charset="-128"/>
                <a:ea typeface="IPA Pゴシック" panose="020B0500000000000000" pitchFamily="50" charset="-128"/>
              </a:rPr>
              <a:t>pom</a:t>
            </a:r>
            <a:r>
              <a:rPr lang="en-US" altLang="ja-JP" sz="600" b="0" dirty="0">
                <a:solidFill>
                  <a:srgbClr val="FF0000"/>
                </a:solidFill>
                <a:latin typeface="IPA Pゴシック" panose="020B0500000000000000" pitchFamily="50" charset="-128"/>
                <a:ea typeface="IPA Pゴシック" panose="020B0500000000000000" pitchFamily="50" charset="-128"/>
              </a:rPr>
              <a:t>&lt;/type&gt;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&lt;/dependency&gt;</a:t>
            </a:r>
          </a:p>
          <a:p>
            <a:pPr marL="0" indent="0">
              <a:buNone/>
            </a:pPr>
            <a:r>
              <a:rPr lang="en-US" altLang="ja-JP" sz="600" b="0" dirty="0">
                <a:solidFill>
                  <a:srgbClr val="FF0000"/>
                </a:solidFill>
                <a:latin typeface="IPA Pゴシック" panose="020B0500000000000000" pitchFamily="50" charset="-128"/>
                <a:ea typeface="IPA Pゴシック" panose="020B0500000000000000" pitchFamily="50" charset="-128"/>
              </a:rPr>
              <a:t>    &lt;/dependencies</a:t>
            </a:r>
            <a:r>
              <a:rPr lang="en-US" altLang="ja-JP" sz="600" b="0" dirty="0" smtClean="0">
                <a:solidFill>
                  <a:srgbClr val="FF0000"/>
                </a:solidFill>
                <a:latin typeface="IPA Pゴシック" panose="020B0500000000000000" pitchFamily="50" charset="-128"/>
                <a:ea typeface="IPA Pゴシック" panose="020B0500000000000000" pitchFamily="50" charset="-128"/>
              </a:rPr>
              <a:t>&gt;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ja-JP" altLang="en-US" sz="600" b="0" dirty="0">
                <a:latin typeface="IPA Pゴシック" panose="020B0500000000000000" pitchFamily="50" charset="-128"/>
                <a:ea typeface="IPA Pゴシック" panose="020B0500000000000000" pitchFamily="50" charset="-128"/>
              </a:rPr>
              <a:t> </a:t>
            </a:r>
            <a:r>
              <a:rPr lang="ja-JP" altLang="en-US" sz="600" b="0" dirty="0" smtClean="0">
                <a:latin typeface="IPA Pゴシック" panose="020B0500000000000000" pitchFamily="50" charset="-128"/>
                <a:ea typeface="IPA Pゴシック" panose="020B0500000000000000" pitchFamily="50" charset="-128"/>
              </a:rPr>
              <a:t>   </a:t>
            </a:r>
            <a:r>
              <a:rPr lang="en-US" altLang="ja-JP" sz="600" b="0" dirty="0" smtClean="0">
                <a:latin typeface="IPA Pゴシック" panose="020B0500000000000000" pitchFamily="50" charset="-128"/>
                <a:ea typeface="IPA Pゴシック" panose="020B0500000000000000" pitchFamily="50" charset="-128"/>
              </a:rPr>
              <a:t>&lt;</a:t>
            </a:r>
            <a:r>
              <a:rPr lang="en-US" altLang="ja-JP" sz="600" b="0" dirty="0">
                <a:latin typeface="IPA Pゴシック" panose="020B0500000000000000" pitchFamily="50" charset="-128"/>
                <a:ea typeface="IPA Pゴシック" panose="020B0500000000000000" pitchFamily="50" charset="-128"/>
              </a:rPr>
              <a:t>build&gt;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org.apache.maven.plugins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&gt;maven-war-plugin&lt;/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&gt;false&lt;/</a:t>
            </a:r>
            <a:r>
              <a:rPr lang="en-US" altLang="ja-JP" sz="600" b="0" dirty="0" err="1">
                <a:latin typeface="IPA Pゴシック" panose="020B0500000000000000" pitchFamily="50" charset="-128"/>
                <a:ea typeface="IPA Pゴシック" panose="020B0500000000000000" pitchFamily="50" charset="-128"/>
              </a:rPr>
              <a:t>failOnMissingWebXml</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JavaHelloWorldApp</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warName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&lt;version&gt;1.1&lt;/version&gt;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pluginManagement</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net.wasdev.wlp.maven.plugins</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groupId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&gt;liberty-maven-plugin&lt;/</a:t>
            </a:r>
            <a:r>
              <a:rPr lang="en-US" altLang="ja-JP" sz="600" b="0" dirty="0" err="1">
                <a:latin typeface="IPA Pゴシック" panose="020B0500000000000000" pitchFamily="50" charset="-128"/>
                <a:ea typeface="IPA Pゴシック" panose="020B0500000000000000" pitchFamily="50" charset="-128"/>
              </a:rPr>
              <a:t>artifactId</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src</a:t>
            </a:r>
            <a:r>
              <a:rPr lang="en-US" altLang="ja-JP" sz="600" b="0" dirty="0">
                <a:latin typeface="IPA Pゴシック" panose="020B0500000000000000" pitchFamily="50" charset="-128"/>
                <a:ea typeface="IPA Pゴシック" panose="020B0500000000000000" pitchFamily="50" charset="-128"/>
              </a:rPr>
              <a:t>/main/</a:t>
            </a:r>
            <a:r>
              <a:rPr lang="en-US" altLang="ja-JP" sz="600" b="0" dirty="0" err="1">
                <a:latin typeface="IPA Pゴシック" panose="020B0500000000000000" pitchFamily="50" charset="-128"/>
                <a:ea typeface="IPA Pゴシック" panose="020B0500000000000000" pitchFamily="50" charset="-128"/>
              </a:rPr>
              <a:t>wlp</a:t>
            </a:r>
            <a:r>
              <a:rPr lang="en-US" altLang="ja-JP" sz="600" b="0" dirty="0">
                <a:latin typeface="IPA Pゴシック" panose="020B0500000000000000" pitchFamily="50" charset="-128"/>
                <a:ea typeface="IPA Pゴシック" panose="020B0500000000000000" pitchFamily="50" charset="-128"/>
              </a:rPr>
              <a:t>/server.xml&lt;/</a:t>
            </a:r>
            <a:r>
              <a:rPr lang="en-US" altLang="ja-JP" sz="600" b="0" dirty="0" err="1">
                <a:latin typeface="IPA Pゴシック" panose="020B0500000000000000" pitchFamily="50" charset="-128"/>
                <a:ea typeface="IPA Pゴシック" panose="020B0500000000000000" pitchFamily="50" charset="-128"/>
              </a:rPr>
              <a:t>configFile</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r>
              <a:rPr lang="en-US" altLang="ja-JP" sz="600" b="0" dirty="0" err="1">
                <a:latin typeface="IPA Pゴシック" panose="020B0500000000000000" pitchFamily="50" charset="-128"/>
                <a:ea typeface="IPA Pゴシック" panose="020B0500000000000000" pitchFamily="50" charset="-128"/>
              </a:rPr>
              <a:t>project.build.finalName</a:t>
            </a:r>
            <a:r>
              <a:rPr lang="en-US" altLang="ja-JP" sz="600" b="0" dirty="0">
                <a:latin typeface="IPA Pゴシック" panose="020B0500000000000000" pitchFamily="50" charset="-128"/>
                <a:ea typeface="IPA Pゴシック" panose="020B0500000000000000" pitchFamily="50" charset="-128"/>
              </a:rPr>
              <a:t>}&lt;/</a:t>
            </a:r>
            <a:r>
              <a:rPr lang="en-US" altLang="ja-JP" sz="600" b="0" dirty="0" err="1">
                <a:latin typeface="IPA Pゴシック" panose="020B0500000000000000" pitchFamily="50" charset="-128"/>
                <a:ea typeface="IPA Pゴシック" panose="020B0500000000000000" pitchFamily="50" charset="-128"/>
              </a:rPr>
              <a:t>appLocation</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a:t>
            </a:r>
            <a:r>
              <a:rPr lang="en-US" altLang="ja-JP" sz="600" b="0" dirty="0" err="1">
                <a:latin typeface="IPA Pゴシック" panose="020B0500000000000000" pitchFamily="50" charset="-128"/>
                <a:ea typeface="IPA Pゴシック" panose="020B0500000000000000" pitchFamily="50" charset="-128"/>
              </a:rPr>
              <a:t>bootstrapProperties</a:t>
            </a:r>
            <a:r>
              <a:rPr lang="en-US" altLang="ja-JP" sz="600" b="0" dirty="0">
                <a:latin typeface="IPA Pゴシック" panose="020B0500000000000000" pitchFamily="50" charset="-128"/>
                <a:ea typeface="IPA Pゴシック" panose="020B0500000000000000" pitchFamily="50" charset="-128"/>
              </a:rPr>
              <a:t>&gt;</a:t>
            </a:r>
          </a:p>
          <a:p>
            <a:pPr marL="0" indent="0">
              <a:buNone/>
            </a:pPr>
            <a:r>
              <a:rPr lang="en-US" altLang="ja-JP" sz="600" b="0" dirty="0">
                <a:latin typeface="IPA Pゴシック" panose="020B0500000000000000" pitchFamily="50" charset="-128"/>
                <a:ea typeface="IPA Pゴシック" panose="020B0500000000000000" pitchFamily="50" charset="-128"/>
              </a:rPr>
              <a:t>                &lt;/configuration&gt;</a:t>
            </a:r>
          </a:p>
          <a:p>
            <a:pPr marL="0" indent="0">
              <a:buNone/>
            </a:pPr>
            <a:r>
              <a:rPr lang="en-US" altLang="ja-JP" sz="600" b="0" dirty="0">
                <a:latin typeface="IPA Pゴシック" panose="020B0500000000000000" pitchFamily="50" charset="-128"/>
                <a:ea typeface="IPA Pゴシック" panose="020B0500000000000000" pitchFamily="50" charset="-128"/>
              </a:rPr>
              <a:t>            &lt;/plugin&gt;</a:t>
            </a:r>
          </a:p>
          <a:p>
            <a:pPr marL="0" indent="0">
              <a:buNone/>
            </a:pPr>
            <a:r>
              <a:rPr lang="en-US" altLang="ja-JP" sz="600" b="0" dirty="0">
                <a:latin typeface="IPA Pゴシック" panose="020B0500000000000000" pitchFamily="50" charset="-128"/>
                <a:ea typeface="IPA Pゴシック" panose="020B0500000000000000" pitchFamily="50" charset="-128"/>
              </a:rPr>
              <a:t>        &lt;/plugins&gt;</a:t>
            </a:r>
          </a:p>
          <a:p>
            <a:pPr marL="0" indent="0">
              <a:buNone/>
            </a:pPr>
            <a:r>
              <a:rPr lang="en-US" altLang="ja-JP" sz="600" b="0" dirty="0">
                <a:latin typeface="IPA Pゴシック" panose="020B0500000000000000" pitchFamily="50" charset="-128"/>
                <a:ea typeface="IPA Pゴシック" panose="020B0500000000000000" pitchFamily="50" charset="-128"/>
              </a:rPr>
              <a:t>    &lt;/build&gt;</a:t>
            </a:r>
          </a:p>
          <a:p>
            <a:pPr marL="0" indent="0">
              <a:buNone/>
            </a:pPr>
            <a:endParaRPr lang="en-US" altLang="ja-JP" sz="600" b="0" dirty="0">
              <a:latin typeface="IPA Pゴシック" panose="020B0500000000000000" pitchFamily="50" charset="-128"/>
              <a:ea typeface="IPA Pゴシック" panose="020B0500000000000000" pitchFamily="50" charset="-128"/>
            </a:endParaRPr>
          </a:p>
          <a:p>
            <a:pPr marL="0" indent="0">
              <a:buNone/>
            </a:pPr>
            <a:r>
              <a:rPr lang="en-US" altLang="ja-JP" sz="600" b="0" dirty="0">
                <a:latin typeface="IPA Pゴシック" panose="020B0500000000000000" pitchFamily="50" charset="-128"/>
                <a:ea typeface="IPA Pゴシック" panose="020B0500000000000000" pitchFamily="50" charset="-128"/>
              </a:rPr>
              <a:t>&lt;/project&gt;</a:t>
            </a:r>
          </a:p>
        </p:txBody>
      </p:sp>
      <p:sp>
        <p:nvSpPr>
          <p:cNvPr id="5" name="TextBox 4"/>
          <p:cNvSpPr txBox="1"/>
          <p:nvPr/>
        </p:nvSpPr>
        <p:spPr>
          <a:xfrm>
            <a:off x="4966155" y="1129913"/>
            <a:ext cx="643125" cy="276999"/>
          </a:xfrm>
          <a:prstGeom prst="rect">
            <a:avLst/>
          </a:prstGeom>
          <a:noFill/>
        </p:spPr>
        <p:txBody>
          <a:bodyPr wrap="none" rtlCol="0">
            <a:spAutoFit/>
          </a:bodyPr>
          <a:lstStyle/>
          <a:p>
            <a:r>
              <a:rPr kumimoji="1" lang="en-US" altLang="ja-JP" sz="1200" b="0" dirty="0" smtClean="0">
                <a:solidFill>
                  <a:schemeClr val="tx1"/>
                </a:solidFill>
                <a:latin typeface="メイリオ" panose="020B0604030504040204" pitchFamily="50" charset="-128"/>
              </a:rPr>
              <a:t>(</a:t>
            </a:r>
            <a:r>
              <a:rPr kumimoji="1" lang="ja-JP" altLang="en-US" sz="1200" b="0" dirty="0" smtClean="0">
                <a:solidFill>
                  <a:schemeClr val="tx1"/>
                </a:solidFill>
                <a:latin typeface="メイリオ" panose="020B0604030504040204" pitchFamily="50" charset="-128"/>
              </a:rPr>
              <a:t>続き</a:t>
            </a:r>
            <a:r>
              <a:rPr kumimoji="1" lang="en-US" altLang="ja-JP" sz="1200" b="0" dirty="0" smtClean="0">
                <a:solidFill>
                  <a:schemeClr val="tx1"/>
                </a:solidFill>
                <a:latin typeface="メイリオ" panose="020B0604030504040204" pitchFamily="50" charset="-128"/>
              </a:rPr>
              <a:t>)</a:t>
            </a:r>
            <a:endParaRPr kumimoji="1" lang="ja-JP" altLang="en-US" sz="1200" b="0" dirty="0">
              <a:solidFill>
                <a:schemeClr val="tx1"/>
              </a:solidFill>
              <a:latin typeface="メイリオ" panose="020B0604030504040204" pitchFamily="50" charset="-128"/>
            </a:endParaRPr>
          </a:p>
        </p:txBody>
      </p:sp>
      <p:sp>
        <p:nvSpPr>
          <p:cNvPr id="6" name="Rectangular Callout 5"/>
          <p:cNvSpPr/>
          <p:nvPr/>
        </p:nvSpPr>
        <p:spPr bwMode="auto">
          <a:xfrm>
            <a:off x="1496616" y="4149080"/>
            <a:ext cx="3672408" cy="576064"/>
          </a:xfrm>
          <a:prstGeom prst="wedgeRectCallout">
            <a:avLst>
              <a:gd name="adj1" fmla="val -54996"/>
              <a:gd name="adj2" fmla="val 40122"/>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a:solidFill>
                  <a:srgbClr val="FF0000"/>
                </a:solidFill>
              </a:rPr>
              <a:t>&lt;repository</a:t>
            </a:r>
            <a:r>
              <a:rPr lang="en-US" altLang="ja-JP" sz="1050" b="0" dirty="0" smtClean="0">
                <a:solidFill>
                  <a:srgbClr val="FF0000"/>
                </a:solidFill>
              </a:rPr>
              <a:t>&gt;,</a:t>
            </a:r>
            <a:r>
              <a:rPr lang="en-US" altLang="ja-JP" sz="1050" b="0" dirty="0">
                <a:solidFill>
                  <a:srgbClr val="FF0000"/>
                </a:solidFill>
              </a:rPr>
              <a:t> &lt;dependency</a:t>
            </a:r>
            <a:r>
              <a:rPr lang="en-US" altLang="ja-JP" sz="1050" b="0" dirty="0" smtClean="0">
                <a:solidFill>
                  <a:srgbClr val="FF0000"/>
                </a:solidFill>
              </a:rPr>
              <a:t>&gt;</a:t>
            </a:r>
            <a:r>
              <a:rPr lang="ja-JP" altLang="en-US" sz="1050" b="0" dirty="0">
                <a:solidFill>
                  <a:srgbClr val="FF0000"/>
                </a:solidFill>
              </a:rPr>
              <a:t> </a:t>
            </a:r>
            <a:r>
              <a:rPr lang="en-US" altLang="ja-JP" sz="1050" b="0" dirty="0" smtClean="0">
                <a:solidFill>
                  <a:srgbClr val="FF0000"/>
                </a:solidFill>
              </a:rPr>
              <a:t>(2</a:t>
            </a:r>
            <a:r>
              <a:rPr lang="ja-JP" altLang="en-US" sz="1050" b="0" dirty="0" smtClean="0">
                <a:solidFill>
                  <a:srgbClr val="FF0000"/>
                </a:solidFill>
              </a:rPr>
              <a:t>箇所</a:t>
            </a:r>
            <a:r>
              <a:rPr lang="en-US" altLang="ja-JP" sz="1050" b="0" dirty="0" smtClean="0">
                <a:solidFill>
                  <a:srgbClr val="FF0000"/>
                </a:solidFill>
              </a:rPr>
              <a:t>) </a:t>
            </a:r>
            <a:r>
              <a:rPr lang="ja-JP" altLang="en-US" sz="1050" b="0" dirty="0" smtClean="0">
                <a:solidFill>
                  <a:srgbClr val="FF0000"/>
                </a:solidFill>
              </a:rPr>
              <a:t>に </a:t>
            </a:r>
            <a:r>
              <a:rPr lang="en-US" altLang="ja-JP" sz="1050" b="0" dirty="0" smtClean="0">
                <a:solidFill>
                  <a:srgbClr val="FF0000"/>
                </a:solidFill>
              </a:rPr>
              <a:t>WebSphere Liberty Profile </a:t>
            </a:r>
            <a:r>
              <a:rPr lang="ja-JP" altLang="en-US" sz="1050" b="0" dirty="0" smtClean="0">
                <a:solidFill>
                  <a:srgbClr val="FF0000"/>
                </a:solidFill>
              </a:rPr>
              <a:t>の設定を追記</a:t>
            </a:r>
            <a:endParaRPr lang="en-US" altLang="ja-JP" sz="1050" b="0" dirty="0" smtClean="0">
              <a:solidFill>
                <a:srgbClr val="FF0000"/>
              </a:solidFill>
            </a:endParaRPr>
          </a:p>
          <a:p>
            <a:pPr marL="171450" indent="-171450">
              <a:spcBef>
                <a:spcPct val="20000"/>
              </a:spcBef>
              <a:buSzPct val="100000"/>
              <a:buFont typeface="Arial" panose="020B0604020202020204" pitchFamily="34" charset="0"/>
              <a:buChar char="•"/>
            </a:pPr>
            <a:r>
              <a:rPr kumimoji="1" lang="en-US" altLang="ja-JP" sz="1050" b="0" dirty="0" smtClean="0">
                <a:solidFill>
                  <a:srgbClr val="FF0000"/>
                </a:solidFill>
                <a:latin typeface="Helvetica" panose="020B0604020202020204" pitchFamily="34" charset="0"/>
              </a:rPr>
              <a:t>&lt;</a:t>
            </a:r>
            <a:r>
              <a:rPr lang="en-US" altLang="ja-JP" sz="1050" b="0" dirty="0">
                <a:solidFill>
                  <a:srgbClr val="FF0000"/>
                </a:solidFill>
              </a:rPr>
              <a:t> dependency&gt;</a:t>
            </a:r>
            <a:r>
              <a:rPr lang="ja-JP" altLang="en-US" sz="1050" b="0" dirty="0">
                <a:solidFill>
                  <a:srgbClr val="FF0000"/>
                </a:solidFill>
              </a:rPr>
              <a:t> </a:t>
            </a:r>
            <a:r>
              <a:rPr lang="en-US" altLang="ja-JP" sz="1050" b="0" dirty="0">
                <a:solidFill>
                  <a:srgbClr val="FF0000"/>
                </a:solidFill>
              </a:rPr>
              <a:t>(2</a:t>
            </a:r>
            <a:r>
              <a:rPr lang="ja-JP" altLang="en-US" sz="1050" b="0" dirty="0">
                <a:solidFill>
                  <a:srgbClr val="FF0000"/>
                </a:solidFill>
              </a:rPr>
              <a:t>箇所</a:t>
            </a:r>
            <a:r>
              <a:rPr lang="en-US" altLang="ja-JP" sz="1050" b="0" dirty="0">
                <a:solidFill>
                  <a:srgbClr val="FF0000"/>
                </a:solidFill>
              </a:rPr>
              <a:t>) </a:t>
            </a:r>
            <a:r>
              <a:rPr lang="en-US" altLang="ja-JP" sz="1050" b="0" dirty="0" smtClean="0">
                <a:solidFill>
                  <a:srgbClr val="FF0000"/>
                </a:solidFill>
              </a:rPr>
              <a:t> </a:t>
            </a:r>
            <a:r>
              <a:rPr lang="ja-JP" altLang="en-US" sz="1050" b="0" dirty="0" smtClean="0">
                <a:solidFill>
                  <a:srgbClr val="FF0000"/>
                </a:solidFill>
              </a:rPr>
              <a:t>から </a:t>
            </a:r>
            <a:r>
              <a:rPr kumimoji="1" lang="en-US" altLang="ja-JP" sz="1050" b="0" dirty="0" smtClean="0">
                <a:solidFill>
                  <a:srgbClr val="FF0000"/>
                </a:solidFill>
                <a:latin typeface="Helvetica" panose="020B0604020202020204" pitchFamily="34" charset="0"/>
              </a:rPr>
              <a:t>Geronimo </a:t>
            </a:r>
            <a:r>
              <a:rPr kumimoji="1" lang="ja-JP" altLang="en-US" sz="1050" b="0" dirty="0" smtClean="0">
                <a:solidFill>
                  <a:srgbClr val="FF0000"/>
                </a:solidFill>
                <a:latin typeface="Helvetica" panose="020B0604020202020204" pitchFamily="34" charset="0"/>
              </a:rPr>
              <a:t>の設定を削除</a:t>
            </a:r>
            <a:endParaRPr kumimoji="1" lang="ja-JP" altLang="en-US" sz="1050" b="0"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375810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3-3</a:t>
            </a:r>
            <a:r>
              <a:rPr lang="en-US" altLang="ja-JP" dirty="0"/>
              <a:t/>
            </a:r>
            <a:br>
              <a:rPr lang="en-US" altLang="ja-JP" dirty="0"/>
            </a:br>
            <a:r>
              <a:rPr kumimoji="1" lang="en-US" altLang="ja-JP" dirty="0" smtClean="0"/>
              <a:t>ISD </a:t>
            </a:r>
            <a:r>
              <a:rPr kumimoji="1" lang="ja-JP" altLang="en-US" dirty="0" smtClean="0"/>
              <a:t>でビルド</a:t>
            </a:r>
            <a:r>
              <a:rPr kumimoji="1" lang="en-US" altLang="ja-JP" dirty="0" smtClean="0"/>
              <a:t>&amp;</a:t>
            </a:r>
            <a:r>
              <a:rPr kumimoji="1" lang="ja-JP" altLang="en-US" dirty="0" smtClean="0"/>
              <a:t>デプロイする。</a:t>
            </a:r>
            <a:endParaRPr kumimoji="1" lang="ja-JP" altLang="en-US" dirty="0"/>
          </a:p>
        </p:txBody>
      </p:sp>
    </p:spTree>
    <p:extLst>
      <p:ext uri="{BB962C8B-B14F-4D97-AF65-F5344CB8AC3E}">
        <p14:creationId xmlns:p14="http://schemas.microsoft.com/office/powerpoint/2010/main" val="3601183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142875" y="1357193"/>
            <a:ext cx="9634538" cy="5151676"/>
          </a:xfrm>
          <a:prstGeom prst="rect">
            <a:avLst/>
          </a:prstGeom>
        </p:spPr>
      </p:pic>
      <p:sp>
        <p:nvSpPr>
          <p:cNvPr id="2" name="Title 1"/>
          <p:cNvSpPr>
            <a:spLocks noGrp="1"/>
          </p:cNvSpPr>
          <p:nvPr>
            <p:ph type="title"/>
          </p:nvPr>
        </p:nvSpPr>
        <p:spPr/>
        <p:txBody>
          <a:bodyPr/>
          <a:lstStyle/>
          <a:p>
            <a:r>
              <a:rPr kumimoji="1" lang="ja-JP" altLang="en-US" dirty="0" smtClean="0"/>
              <a:t>パイプラインを確認する。</a:t>
            </a:r>
            <a:r>
              <a:rPr kumimoji="1" lang="en-US" altLang="ja-JP" dirty="0" smtClean="0"/>
              <a:t>(1)</a:t>
            </a:r>
            <a:endParaRPr kumimoji="1" lang="ja-JP" altLang="en-US" dirty="0"/>
          </a:p>
        </p:txBody>
      </p:sp>
      <p:sp>
        <p:nvSpPr>
          <p:cNvPr id="9" name="Rectangle 8"/>
          <p:cNvSpPr/>
          <p:nvPr/>
        </p:nvSpPr>
        <p:spPr bwMode="auto">
          <a:xfrm>
            <a:off x="8697416" y="2060848"/>
            <a:ext cx="792088"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25028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4476564" y="3305620"/>
            <a:ext cx="21602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4368552" y="3587909"/>
            <a:ext cx="1088504" cy="20113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ular Callout 14"/>
          <p:cNvSpPr/>
          <p:nvPr/>
        </p:nvSpPr>
        <p:spPr bwMode="auto">
          <a:xfrm>
            <a:off x="5673080" y="3789040"/>
            <a:ext cx="2592288" cy="432073"/>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「歯車」をクリックし、ドロップダウンメニューの「ステージの構成」で確認</a:t>
            </a:r>
            <a:endParaRPr kumimoji="1" lang="ja-JP" altLang="en-US" sz="1050" b="0" dirty="0">
              <a:solidFill>
                <a:schemeClr val="tx1"/>
              </a:solidFill>
              <a:latin typeface="Helvetica" panose="020B0604020202020204" pitchFamily="34" charset="0"/>
            </a:endParaRPr>
          </a:p>
        </p:txBody>
      </p:sp>
      <p:sp>
        <p:nvSpPr>
          <p:cNvPr id="3" name="TextBox 2"/>
          <p:cNvSpPr txBox="1"/>
          <p:nvPr/>
        </p:nvSpPr>
        <p:spPr>
          <a:xfrm>
            <a:off x="1933963" y="2997843"/>
            <a:ext cx="433132" cy="307777"/>
          </a:xfrm>
          <a:prstGeom prst="rect">
            <a:avLst/>
          </a:prstGeom>
          <a:noFill/>
        </p:spPr>
        <p:txBody>
          <a:bodyPr wrap="non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sp>
        <p:nvSpPr>
          <p:cNvPr id="12" name="TextBox 11"/>
          <p:cNvSpPr txBox="1"/>
          <p:nvPr/>
        </p:nvSpPr>
        <p:spPr>
          <a:xfrm>
            <a:off x="4231836" y="2996952"/>
            <a:ext cx="433132" cy="307777"/>
          </a:xfrm>
          <a:prstGeom prst="rect">
            <a:avLst/>
          </a:prstGeom>
          <a:noFill/>
        </p:spPr>
        <p:txBody>
          <a:bodyPr wrap="non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Tree>
    <p:extLst>
      <p:ext uri="{BB962C8B-B14F-4D97-AF65-F5344CB8AC3E}">
        <p14:creationId xmlns:p14="http://schemas.microsoft.com/office/powerpoint/2010/main" val="249189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CF </a:t>
            </a:r>
            <a:r>
              <a:rPr lang="ja-JP" altLang="en-US" sz="2400" dirty="0"/>
              <a:t>アプリの開発手</a:t>
            </a:r>
            <a:r>
              <a:rPr lang="ja-JP" altLang="en-US" sz="2400" dirty="0" smtClean="0"/>
              <a:t>順</a:t>
            </a:r>
            <a:endParaRPr lang="en-US" altLang="ja-JP" sz="2400" dirty="0" smtClean="0"/>
          </a:p>
          <a:p>
            <a:pPr marL="450850" lvl="1" indent="-6350">
              <a:spcBef>
                <a:spcPts val="1200"/>
              </a:spcBef>
              <a:buNone/>
            </a:pPr>
            <a:r>
              <a:rPr lang="en-US" altLang="ja-JP" sz="2000" dirty="0" smtClean="0"/>
              <a:t>3-1 Bluemix </a:t>
            </a:r>
            <a:r>
              <a:rPr lang="ja-JP" altLang="en-US" sz="2000" dirty="0" smtClean="0"/>
              <a:t>に </a:t>
            </a:r>
            <a:r>
              <a:rPr lang="en-US" altLang="ja-JP" sz="2000" dirty="0" smtClean="0"/>
              <a:t>Cloud </a:t>
            </a:r>
            <a:r>
              <a:rPr lang="en-US" altLang="ja-JP" sz="2000" dirty="0"/>
              <a:t>Foundry</a:t>
            </a:r>
            <a:r>
              <a:rPr lang="ja-JP" altLang="en-US" sz="2000" dirty="0"/>
              <a:t> </a:t>
            </a:r>
            <a:r>
              <a:rPr lang="en-US" altLang="ja-JP" sz="2000" dirty="0"/>
              <a:t>(CF) </a:t>
            </a:r>
            <a:r>
              <a:rPr lang="ja-JP" altLang="en-US" sz="2000" dirty="0"/>
              <a:t>アプリを作成する</a:t>
            </a:r>
            <a:r>
              <a:rPr lang="ja-JP" altLang="en-US" sz="2000" dirty="0" smtClean="0"/>
              <a:t>。</a:t>
            </a:r>
            <a:endParaRPr lang="en-US" altLang="ja-JP" sz="2000" dirty="0"/>
          </a:p>
          <a:p>
            <a:pPr marL="450850" lvl="1" indent="-6350">
              <a:spcBef>
                <a:spcPts val="1200"/>
              </a:spcBef>
              <a:buNone/>
            </a:pPr>
            <a:r>
              <a:rPr lang="en-US" altLang="ja-JP" sz="2000" dirty="0" smtClean="0"/>
              <a:t>3-2 ISD </a:t>
            </a:r>
            <a:r>
              <a:rPr lang="ja-JP" altLang="en-US" sz="2000" dirty="0"/>
              <a:t>にファイルを作成する</a:t>
            </a:r>
            <a:r>
              <a:rPr lang="ja-JP" altLang="en-US" sz="2000" dirty="0" smtClean="0"/>
              <a:t>。</a:t>
            </a:r>
            <a:endParaRPr lang="en-US" altLang="ja-JP" sz="2000" dirty="0"/>
          </a:p>
          <a:p>
            <a:pPr marL="450850" lvl="1" indent="-6350">
              <a:spcBef>
                <a:spcPts val="1200"/>
              </a:spcBef>
              <a:buNone/>
            </a:pPr>
            <a:r>
              <a:rPr lang="en-US" altLang="ja-JP" sz="2000" dirty="0" smtClean="0"/>
              <a:t>3-3 ISD </a:t>
            </a:r>
            <a:r>
              <a:rPr lang="ja-JP" altLang="en-US" sz="2000" dirty="0"/>
              <a:t>でビルド</a:t>
            </a:r>
            <a:r>
              <a:rPr lang="en-US" altLang="ja-JP" sz="2000" dirty="0"/>
              <a:t>&amp;</a:t>
            </a:r>
            <a:r>
              <a:rPr lang="ja-JP" altLang="en-US" sz="2000" dirty="0"/>
              <a:t>デプロイする</a:t>
            </a:r>
            <a:r>
              <a:rPr lang="ja-JP" altLang="en-US" sz="2000" dirty="0" smtClean="0"/>
              <a:t>。</a:t>
            </a:r>
            <a:endParaRPr lang="en-US" altLang="ja-JP" sz="2000" dirty="0"/>
          </a:p>
          <a:p>
            <a:pPr marL="450850" lvl="1" indent="-6350">
              <a:spcBef>
                <a:spcPts val="1200"/>
              </a:spcBef>
              <a:buNone/>
            </a:pPr>
            <a:r>
              <a:rPr lang="en-US" altLang="ja-JP" sz="2000" dirty="0" smtClean="0"/>
              <a:t>3-4 CF </a:t>
            </a:r>
            <a:r>
              <a:rPr lang="ja-JP" altLang="en-US" sz="2000" dirty="0"/>
              <a:t>アプリ の実行結果を確認する</a:t>
            </a:r>
            <a:r>
              <a:rPr lang="ja-JP" altLang="en-US" sz="2000" dirty="0" smtClean="0"/>
              <a:t>。</a:t>
            </a:r>
            <a:endParaRPr lang="en-US" altLang="ja-JP" sz="20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96617" y="1285285"/>
            <a:ext cx="3000375" cy="4280535"/>
          </a:xfrm>
          <a:prstGeom prst="rect">
            <a:avLst/>
          </a:prstGeom>
        </p:spPr>
      </p:pic>
      <p:sp>
        <p:nvSpPr>
          <p:cNvPr id="6" name="Rectangle 5"/>
          <p:cNvSpPr/>
          <p:nvPr/>
        </p:nvSpPr>
        <p:spPr bwMode="auto">
          <a:xfrm>
            <a:off x="1635512" y="2924944"/>
            <a:ext cx="2669415" cy="28803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184624" y="5805264"/>
            <a:ext cx="3312368" cy="432073"/>
          </a:xfrm>
          <a:prstGeom prst="wedgeRectCallout">
            <a:avLst>
              <a:gd name="adj1" fmla="val -6480"/>
              <a:gd name="adj2" fmla="val -8272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a:solidFill>
                  <a:schemeClr val="tx1"/>
                </a:solidFill>
                <a:latin typeface="Helvetica" panose="020B0604020202020204" pitchFamily="34" charset="0"/>
              </a:rPr>
              <a:t>ビルダ</a:t>
            </a:r>
            <a:r>
              <a:rPr kumimoji="1" lang="ja-JP" altLang="en-US" sz="1050" b="0" dirty="0" smtClean="0">
                <a:solidFill>
                  <a:schemeClr val="tx1"/>
                </a:solidFill>
                <a:latin typeface="Helvetica" panose="020B0604020202020204" pitchFamily="34" charset="0"/>
              </a:rPr>
              <a:t>ー・</a:t>
            </a:r>
            <a:r>
              <a:rPr kumimoji="1" lang="ja-JP" altLang="en-US" sz="1050" b="0" dirty="0">
                <a:solidFill>
                  <a:schemeClr val="tx1"/>
                </a:solidFill>
                <a:latin typeface="Helvetica" panose="020B0604020202020204" pitchFamily="34" charset="0"/>
              </a:rPr>
              <a:t>タイ</a:t>
            </a:r>
            <a:r>
              <a:rPr kumimoji="1" lang="ja-JP" altLang="en-US" sz="1050" b="0" dirty="0" smtClean="0">
                <a:solidFill>
                  <a:schemeClr val="tx1"/>
                </a:solidFill>
                <a:latin typeface="Helvetica" panose="020B0604020202020204" pitchFamily="34" charset="0"/>
              </a:rPr>
              <a:t>プが「</a:t>
            </a:r>
            <a:r>
              <a:rPr kumimoji="1" lang="en-US" altLang="ja-JP" sz="1050" b="0" dirty="0" smtClean="0">
                <a:solidFill>
                  <a:schemeClr val="tx1"/>
                </a:solidFill>
                <a:latin typeface="Helvetica" panose="020B0604020202020204" pitchFamily="34" charset="0"/>
              </a:rPr>
              <a:t>Maven</a:t>
            </a:r>
            <a:r>
              <a:rPr kumimoji="1" lang="ja-JP" altLang="en-US" sz="1050" b="0" dirty="0" smtClean="0">
                <a:solidFill>
                  <a:schemeClr val="tx1"/>
                </a:solidFill>
                <a:latin typeface="Helvetica" panose="020B0604020202020204" pitchFamily="34" charset="0"/>
              </a:rPr>
              <a:t>」であることを確認</a:t>
            </a:r>
            <a:endParaRPr kumimoji="1" lang="ja-JP" altLang="en-US" sz="1050" b="0" dirty="0">
              <a:solidFill>
                <a:schemeClr val="tx1"/>
              </a:solidFill>
              <a:latin typeface="Helvetica" panose="020B0604020202020204" pitchFamily="34" charset="0"/>
            </a:endParaRPr>
          </a:p>
        </p:txBody>
      </p:sp>
      <p:sp>
        <p:nvSpPr>
          <p:cNvPr id="8" name="TextBox 7"/>
          <p:cNvSpPr txBox="1"/>
          <p:nvPr/>
        </p:nvSpPr>
        <p:spPr>
          <a:xfrm>
            <a:off x="1136576" y="1197643"/>
            <a:ext cx="477753" cy="307777"/>
          </a:xfrm>
          <a:prstGeom prst="rect">
            <a:avLst/>
          </a:prstGeom>
          <a:noFill/>
        </p:spPr>
        <p:txBody>
          <a:bodyPr wrap="square" rtlCol="0">
            <a:spAutoFit/>
          </a:bodyPr>
          <a:lstStyle/>
          <a:p>
            <a:r>
              <a:rPr kumimoji="1" lang="en-US" altLang="ja-JP" sz="1400" dirty="0" smtClean="0">
                <a:solidFill>
                  <a:srgbClr val="FFC000"/>
                </a:solidFill>
              </a:rPr>
              <a:t>(A)</a:t>
            </a:r>
            <a:endParaRPr kumimoji="1" lang="ja-JP" altLang="en-US" sz="1400" dirty="0">
              <a:solidFill>
                <a:srgbClr val="FFC000"/>
              </a:solidFill>
            </a:endParaRPr>
          </a:p>
        </p:txBody>
      </p:sp>
      <p:pic>
        <p:nvPicPr>
          <p:cNvPr id="3" name="Picture 2"/>
          <p:cNvPicPr>
            <a:picLocks noChangeAspect="1"/>
          </p:cNvPicPr>
          <p:nvPr/>
        </p:nvPicPr>
        <p:blipFill>
          <a:blip r:embed="rId3"/>
          <a:stretch>
            <a:fillRect/>
          </a:stretch>
        </p:blipFill>
        <p:spPr>
          <a:xfrm>
            <a:off x="5442197" y="1279853"/>
            <a:ext cx="2954655" cy="2617470"/>
          </a:xfrm>
          <a:prstGeom prst="rect">
            <a:avLst/>
          </a:prstGeom>
        </p:spPr>
      </p:pic>
      <p:sp>
        <p:nvSpPr>
          <p:cNvPr id="11" name="Rectangle 10"/>
          <p:cNvSpPr/>
          <p:nvPr/>
        </p:nvSpPr>
        <p:spPr bwMode="auto">
          <a:xfrm>
            <a:off x="5584816" y="3130642"/>
            <a:ext cx="2669415" cy="20762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5584816" y="2742349"/>
            <a:ext cx="2669415" cy="2903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1650980" y="1757667"/>
            <a:ext cx="246830" cy="20340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6" name="Straight Arrow Connector 15"/>
          <p:cNvCxnSpPr/>
          <p:nvPr/>
        </p:nvCxnSpPr>
        <p:spPr bwMode="auto">
          <a:xfrm>
            <a:off x="4727548" y="1800699"/>
            <a:ext cx="527125" cy="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Rectangular Callout 18"/>
          <p:cNvSpPr/>
          <p:nvPr/>
        </p:nvSpPr>
        <p:spPr bwMode="auto">
          <a:xfrm>
            <a:off x="5263338" y="4150049"/>
            <a:ext cx="4117330" cy="637104"/>
          </a:xfrm>
          <a:prstGeom prst="wedgeRectCallout">
            <a:avLst>
              <a:gd name="adj1" fmla="val -7065"/>
              <a:gd name="adj2" fmla="val -7277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a:t>
            </a:r>
            <a:r>
              <a:rPr lang="en-US" altLang="ja-JP" sz="1050" b="0" dirty="0" smtClean="0">
                <a:solidFill>
                  <a:schemeClr val="tx1"/>
                </a:solidFill>
              </a:rPr>
              <a:t>master</a:t>
            </a:r>
            <a:r>
              <a:rPr lang="ja-JP" altLang="en-US" sz="1050" b="0" dirty="0" smtClean="0">
                <a:solidFill>
                  <a:schemeClr val="tx1"/>
                </a:solidFill>
              </a:rPr>
              <a:t>」ブランチにプッシュされたら</a:t>
            </a:r>
            <a:endParaRPr lang="en-US" altLang="ja-JP" sz="1050" b="0" dirty="0" smtClean="0">
              <a:solidFill>
                <a:schemeClr val="tx1"/>
              </a:solidFill>
            </a:endParaRPr>
          </a:p>
          <a:p>
            <a:pPr>
              <a:spcBef>
                <a:spcPct val="20000"/>
              </a:spcBef>
              <a:buSzPct val="100000"/>
            </a:pPr>
            <a:r>
              <a:rPr lang="ja-JP" altLang="en-US" sz="1050" b="0" dirty="0" smtClean="0">
                <a:solidFill>
                  <a:schemeClr val="tx1"/>
                </a:solidFill>
              </a:rPr>
              <a:t>自動的にビルドが実行される設定であることが分かる</a:t>
            </a:r>
            <a:endParaRPr lang="en-US" altLang="ja-JP" sz="1050" b="0" dirty="0" smtClean="0">
              <a:solidFill>
                <a:schemeClr val="tx1"/>
              </a:solidFill>
            </a:endParaRPr>
          </a:p>
          <a:p>
            <a:pPr>
              <a:spcBef>
                <a:spcPct val="20000"/>
              </a:spcBef>
              <a:buSzPct val="100000"/>
            </a:pPr>
            <a:r>
              <a:rPr kumimoji="1" lang="ja-JP" altLang="en-US" sz="1050" b="0" dirty="0">
                <a:solidFill>
                  <a:schemeClr val="tx1"/>
                </a:solidFill>
                <a:latin typeface="Helvetica" panose="020B0604020202020204" pitchFamily="34" charset="0"/>
              </a:rPr>
              <a:t>ブラン</a:t>
            </a:r>
            <a:r>
              <a:rPr kumimoji="1" lang="ja-JP" altLang="en-US" sz="1050" b="0" dirty="0" smtClean="0">
                <a:solidFill>
                  <a:schemeClr val="tx1"/>
                </a:solidFill>
                <a:latin typeface="Helvetica" panose="020B0604020202020204" pitchFamily="34" charset="0"/>
              </a:rPr>
              <a:t>チ運用やチーム開発に関する </a:t>
            </a:r>
            <a:r>
              <a:rPr kumimoji="1" lang="en-US" altLang="ja-JP" sz="1050" b="0" dirty="0" smtClean="0">
                <a:solidFill>
                  <a:schemeClr val="tx1"/>
                </a:solidFill>
                <a:latin typeface="Helvetica" panose="020B0604020202020204" pitchFamily="34" charset="0"/>
              </a:rPr>
              <a:t>Tips </a:t>
            </a:r>
            <a:r>
              <a:rPr kumimoji="1" lang="ja-JP" altLang="en-US" sz="1050" b="0" dirty="0" smtClean="0">
                <a:solidFill>
                  <a:schemeClr val="tx1"/>
                </a:solidFill>
                <a:latin typeface="Helvetica" panose="020B0604020202020204" pitchFamily="34" charset="0"/>
              </a:rPr>
              <a:t>は本書には記述しない</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022639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パイプラインを確認する。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90786" y="1284028"/>
            <a:ext cx="3068955" cy="4440555"/>
          </a:xfrm>
          <a:prstGeom prst="rect">
            <a:avLst/>
          </a:prstGeom>
        </p:spPr>
      </p:pic>
      <p:sp>
        <p:nvSpPr>
          <p:cNvPr id="9" name="TextBox 8"/>
          <p:cNvSpPr txBox="1"/>
          <p:nvPr/>
        </p:nvSpPr>
        <p:spPr>
          <a:xfrm>
            <a:off x="1124362" y="1201608"/>
            <a:ext cx="477753" cy="307777"/>
          </a:xfrm>
          <a:prstGeom prst="rect">
            <a:avLst/>
          </a:prstGeom>
          <a:noFill/>
        </p:spPr>
        <p:txBody>
          <a:bodyPr wrap="square" rtlCol="0">
            <a:spAutoFit/>
          </a:bodyPr>
          <a:lstStyle/>
          <a:p>
            <a:r>
              <a:rPr kumimoji="1" lang="en-US" altLang="ja-JP" sz="1400" dirty="0" smtClean="0">
                <a:solidFill>
                  <a:srgbClr val="FFC000"/>
                </a:solidFill>
              </a:rPr>
              <a:t>(B)</a:t>
            </a:r>
            <a:endParaRPr kumimoji="1" lang="ja-JP" altLang="en-US" sz="1400" dirty="0">
              <a:solidFill>
                <a:srgbClr val="FFC000"/>
              </a:solidFill>
            </a:endParaRPr>
          </a:p>
        </p:txBody>
      </p:sp>
      <p:sp>
        <p:nvSpPr>
          <p:cNvPr id="11" name="Rectangle 10"/>
          <p:cNvSpPr/>
          <p:nvPr/>
        </p:nvSpPr>
        <p:spPr bwMode="auto">
          <a:xfrm>
            <a:off x="1690555" y="4348444"/>
            <a:ext cx="2669415" cy="576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ular Callout 11"/>
          <p:cNvSpPr/>
          <p:nvPr/>
        </p:nvSpPr>
        <p:spPr bwMode="auto">
          <a:xfrm>
            <a:off x="1363238" y="5860612"/>
            <a:ext cx="3312368" cy="648072"/>
          </a:xfrm>
          <a:prstGeom prst="wedgeRectCallout">
            <a:avLst>
              <a:gd name="adj1" fmla="val -8205"/>
              <a:gd name="adj2" fmla="val -6156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a:solidFill>
                  <a:schemeClr val="tx1"/>
                </a:solidFill>
              </a:rPr>
              <a:t>デフォル</a:t>
            </a:r>
            <a:r>
              <a:rPr lang="ja-JP" altLang="en-US" sz="1050" b="0" dirty="0" smtClean="0">
                <a:solidFill>
                  <a:schemeClr val="tx1"/>
                </a:solidFill>
              </a:rPr>
              <a:t>ト設定で</a:t>
            </a:r>
            <a:r>
              <a:rPr lang="en-US" altLang="ja-JP" sz="1050" b="0" dirty="0" smtClean="0">
                <a:solidFill>
                  <a:schemeClr val="tx1"/>
                </a:solidFill>
              </a:rPr>
              <a:t>OK</a:t>
            </a:r>
          </a:p>
          <a:p>
            <a:pPr>
              <a:spcBef>
                <a:spcPct val="20000"/>
              </a:spcBef>
              <a:buSzPct val="100000"/>
            </a:pPr>
            <a:r>
              <a:rPr kumimoji="1" lang="ja-JP" altLang="en-US" sz="1050" b="0" dirty="0" smtClean="0">
                <a:solidFill>
                  <a:schemeClr val="tx1"/>
                </a:solidFill>
                <a:latin typeface="Helvetica" panose="020B0604020202020204" pitchFamily="34" charset="0"/>
              </a:rPr>
              <a:t>デプロイ・スクリプトを見ると、 </a:t>
            </a:r>
            <a:r>
              <a:rPr kumimoji="1" lang="en-US" altLang="ja-JP" sz="1050" b="0" dirty="0" smtClean="0">
                <a:solidFill>
                  <a:schemeClr val="tx1"/>
                </a:solidFill>
                <a:latin typeface="Helvetica" panose="020B0604020202020204" pitchFamily="34" charset="0"/>
              </a:rPr>
              <a:t>cf push </a:t>
            </a:r>
            <a:r>
              <a:rPr kumimoji="1" lang="ja-JP" altLang="en-US" sz="1050" b="0" dirty="0" smtClean="0">
                <a:solidFill>
                  <a:schemeClr val="tx1"/>
                </a:solidFill>
                <a:latin typeface="Helvetica" panose="020B0604020202020204" pitchFamily="34" charset="0"/>
              </a:rPr>
              <a:t>コマンドで </a:t>
            </a:r>
            <a:r>
              <a:rPr kumimoji="1" lang="en-US" altLang="ja-JP" sz="1050" b="0" dirty="0" smtClean="0">
                <a:solidFill>
                  <a:schemeClr val="tx1"/>
                </a:solidFill>
                <a:latin typeface="Helvetica" panose="020B0604020202020204" pitchFamily="34" charset="0"/>
              </a:rPr>
              <a:t>Bluemix </a:t>
            </a:r>
            <a:r>
              <a:rPr kumimoji="1" lang="ja-JP" altLang="en-US" sz="1050" b="0" dirty="0" smtClean="0">
                <a:solidFill>
                  <a:schemeClr val="tx1"/>
                </a:solidFill>
                <a:latin typeface="Helvetica" panose="020B0604020202020204" pitchFamily="34" charset="0"/>
              </a:rPr>
              <a:t>にプッシュされることが分かる</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303532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Web IDE </a:t>
            </a:r>
            <a:r>
              <a:rPr kumimoji="1" lang="ja-JP" altLang="en-US" dirty="0" smtClean="0"/>
              <a:t>の </a:t>
            </a:r>
            <a:r>
              <a:rPr kumimoji="1" lang="en-US" altLang="ja-JP" dirty="0" smtClean="0"/>
              <a:t>Git </a:t>
            </a:r>
            <a:r>
              <a:rPr kumimoji="1" lang="ja-JP" altLang="en-US" dirty="0" smtClean="0"/>
              <a:t>に移動する。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7" name="Rectangle 6"/>
          <p:cNvSpPr/>
          <p:nvPr/>
        </p:nvSpPr>
        <p:spPr bwMode="auto">
          <a:xfrm>
            <a:off x="160845" y="2420888"/>
            <a:ext cx="183644" cy="2160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3950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Web IDE </a:t>
            </a:r>
            <a:r>
              <a:rPr kumimoji="1" lang="ja-JP" altLang="en-US" sz="2800" dirty="0" smtClean="0"/>
              <a:t>のローカルリポジトリ </a:t>
            </a:r>
            <a:r>
              <a:rPr lang="en-US" altLang="ja-JP" sz="2800" dirty="0" smtClean="0"/>
              <a:t>(Git) </a:t>
            </a:r>
            <a:r>
              <a:rPr kumimoji="1" lang="ja-JP" altLang="en-US" sz="2800" dirty="0" smtClean="0"/>
              <a:t>にコミットする。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5241032" y="4437112"/>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/WEB-INF\beans.xml</a:t>
            </a:r>
            <a:endParaRPr lang="en-US" altLang="ja-JP" sz="1400" b="0" dirty="0">
              <a:solidFill>
                <a:schemeClr val="tx1"/>
              </a:solidFill>
              <a:latin typeface="メイリオ" panose="020B0604030504040204" pitchFamily="50" charset="-128"/>
            </a:endParaRPr>
          </a:p>
        </p:txBody>
      </p:sp>
      <p:sp>
        <p:nvSpPr>
          <p:cNvPr id="6" name="Rectangular Callout 5"/>
          <p:cNvSpPr/>
          <p:nvPr/>
        </p:nvSpPr>
        <p:spPr bwMode="auto">
          <a:xfrm>
            <a:off x="5241032" y="5013176"/>
            <a:ext cx="4032448" cy="288031"/>
          </a:xfrm>
          <a:prstGeom prst="wedgeRectCallout">
            <a:avLst>
              <a:gd name="adj1" fmla="val -54229"/>
              <a:gd name="adj2" fmla="val -42690"/>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正</a:t>
            </a:r>
            <a:r>
              <a:rPr lang="en-US" altLang="ja-JP" sz="1400" b="0" dirty="0" smtClean="0">
                <a:solidFill>
                  <a:schemeClr val="tx1"/>
                </a:solidFill>
                <a:latin typeface="メイリオ" panose="020B0604030504040204" pitchFamily="50" charset="-128"/>
              </a:rPr>
              <a:t>) </a:t>
            </a:r>
            <a:r>
              <a:rPr lang="en-US" altLang="ja-JP" sz="1400" b="0" dirty="0" err="1" smtClean="0">
                <a:solidFill>
                  <a:schemeClr val="tx1"/>
                </a:solidFill>
                <a:latin typeface="メイリオ" panose="020B0604030504040204" pitchFamily="50" charset="-128"/>
              </a:rPr>
              <a:t>src</a:t>
            </a:r>
            <a:r>
              <a:rPr lang="en-US" altLang="ja-JP" sz="1400" b="0" dirty="0" smtClean="0">
                <a:solidFill>
                  <a:schemeClr val="tx1"/>
                </a:solidFill>
                <a:latin typeface="メイリオ" panose="020B0604030504040204" pitchFamily="50" charset="-128"/>
              </a:rPr>
              <a:t>/main/</a:t>
            </a:r>
            <a:r>
              <a:rPr lang="en-US" altLang="ja-JP" sz="1400" b="0" dirty="0" err="1" smtClean="0">
                <a:solidFill>
                  <a:schemeClr val="tx1"/>
                </a:solidFill>
                <a:latin typeface="メイリオ" panose="020B0604030504040204" pitchFamily="50" charset="-128"/>
              </a:rPr>
              <a:t>webapp</a:t>
            </a:r>
            <a:r>
              <a:rPr lang="en-US" altLang="ja-JP" sz="1400" b="0" dirty="0" smtClean="0">
                <a:solidFill>
                  <a:schemeClr val="tx1"/>
                </a:solidFill>
                <a:latin typeface="メイリオ" panose="020B0604030504040204" pitchFamily="50" charset="-128"/>
              </a:rPr>
              <a:t>/WEB-INF\web.xml</a:t>
            </a:r>
            <a:endParaRPr lang="en-US" altLang="ja-JP" sz="1400" b="0" dirty="0">
              <a:solidFill>
                <a:schemeClr val="tx1"/>
              </a:solidFill>
              <a:latin typeface="メイリオ" panose="020B0604030504040204" pitchFamily="50" charset="-128"/>
            </a:endParaRPr>
          </a:p>
        </p:txBody>
      </p:sp>
      <p:sp>
        <p:nvSpPr>
          <p:cNvPr id="8" name="Rectangular Callout 7"/>
          <p:cNvSpPr/>
          <p:nvPr/>
        </p:nvSpPr>
        <p:spPr bwMode="auto">
          <a:xfrm>
            <a:off x="4160912" y="1089885"/>
            <a:ext cx="5256584" cy="645090"/>
          </a:xfrm>
          <a:prstGeom prst="wedgeRectCallout">
            <a:avLst>
              <a:gd name="adj1" fmla="val -36229"/>
              <a:gd name="adj2" fmla="val 701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この画面キ</a:t>
            </a:r>
            <a:r>
              <a:rPr lang="ja-JP" altLang="en-US" sz="1400" b="0" dirty="0">
                <a:solidFill>
                  <a:schemeClr val="tx1"/>
                </a:solidFill>
                <a:latin typeface="メイリオ" panose="020B0604030504040204" pitchFamily="50" charset="-128"/>
              </a:rPr>
              <a:t>ャプチ</a:t>
            </a:r>
            <a:r>
              <a:rPr lang="ja-JP" altLang="en-US" sz="1400" b="0" dirty="0" smtClean="0">
                <a:solidFill>
                  <a:schemeClr val="tx1"/>
                </a:solidFill>
                <a:latin typeface="メイリオ" panose="020B0604030504040204" pitchFamily="50" charset="-128"/>
              </a:rPr>
              <a:t>ャーは、ファイルパスを</a:t>
            </a:r>
            <a:r>
              <a:rPr lang="en-US" altLang="ja-JP" sz="1400" b="0" dirty="0" smtClean="0">
                <a:solidFill>
                  <a:schemeClr val="tx1"/>
                </a:solidFill>
                <a:latin typeface="メイリオ" panose="020B0604030504040204" pitchFamily="50" charset="-128"/>
              </a:rPr>
              <a:t>2</a:t>
            </a:r>
            <a:r>
              <a:rPr lang="ja-JP" altLang="en-US" sz="1400" b="0" dirty="0" smtClean="0">
                <a:solidFill>
                  <a:schemeClr val="tx1"/>
                </a:solidFill>
                <a:latin typeface="メイリオ" panose="020B0604030504040204" pitchFamily="50" charset="-128"/>
              </a:rPr>
              <a:t>箇所ミスしている。</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ファイルを修正して、コミット、プッシュする。</a:t>
            </a:r>
            <a:endParaRPr lang="en-US" altLang="ja-JP" sz="1400" b="0" dirty="0">
              <a:solidFill>
                <a:schemeClr val="tx1"/>
              </a:solidFill>
              <a:latin typeface="メイリオ" panose="020B0604030504040204" pitchFamily="50" charset="-128"/>
            </a:endParaRPr>
          </a:p>
        </p:txBody>
      </p:sp>
      <p:sp>
        <p:nvSpPr>
          <p:cNvPr id="10" name="Rectangle 9"/>
          <p:cNvSpPr/>
          <p:nvPr/>
        </p:nvSpPr>
        <p:spPr bwMode="auto">
          <a:xfrm>
            <a:off x="9345488" y="2277933"/>
            <a:ext cx="379854"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6897216" y="2596812"/>
            <a:ext cx="2828126" cy="544156"/>
          </a:xfrm>
          <a:prstGeom prst="wedgeRectCallout">
            <a:avLst>
              <a:gd name="adj1" fmla="val 34238"/>
              <a:gd name="adj2" fmla="val -6233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lvl="4"/>
            <a:r>
              <a:rPr lang="ja-JP" altLang="en-US" sz="1400" b="0" dirty="0" smtClean="0">
                <a:solidFill>
                  <a:schemeClr val="tx1"/>
                </a:solidFill>
                <a:latin typeface="メイリオ" panose="020B0604030504040204" pitchFamily="50" charset="-128"/>
              </a:rPr>
              <a:t>コミットメッセージを入力して</a:t>
            </a:r>
            <a:endParaRPr lang="en-US" altLang="ja-JP" sz="1400" b="0" dirty="0" smtClean="0">
              <a:solidFill>
                <a:schemeClr val="tx1"/>
              </a:solidFill>
              <a:latin typeface="メイリオ" panose="020B0604030504040204" pitchFamily="50" charset="-128"/>
            </a:endParaRPr>
          </a:p>
          <a:p>
            <a:pPr marL="0" lvl="4"/>
            <a:r>
              <a:rPr lang="ja-JP" altLang="en-US" sz="1400" b="0" dirty="0" smtClean="0">
                <a:solidFill>
                  <a:schemeClr val="tx1"/>
                </a:solidFill>
                <a:latin typeface="メイリオ" panose="020B0604030504040204" pitchFamily="50" charset="-128"/>
              </a:rPr>
              <a:t>こちらをクリック</a:t>
            </a:r>
            <a:endParaRPr lang="en-US" altLang="ja-JP" sz="1400" b="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102871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z="2800" dirty="0" smtClean="0"/>
              <a:t>リモートリポジトリ </a:t>
            </a:r>
            <a:r>
              <a:rPr kumimoji="1" lang="en-US" altLang="ja-JP" sz="2800" dirty="0" smtClean="0"/>
              <a:t>(Git) </a:t>
            </a:r>
            <a:r>
              <a:rPr kumimoji="1" lang="ja-JP" altLang="en-US" sz="2800" dirty="0" smtClean="0"/>
              <a:t>にプッシュする。</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le 6"/>
          <p:cNvSpPr/>
          <p:nvPr/>
        </p:nvSpPr>
        <p:spPr bwMode="auto">
          <a:xfrm>
            <a:off x="2957556" y="2832156"/>
            <a:ext cx="504056"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8675247" y="2016512"/>
            <a:ext cx="806803" cy="2149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ular Callout 10"/>
          <p:cNvSpPr/>
          <p:nvPr/>
        </p:nvSpPr>
        <p:spPr bwMode="auto">
          <a:xfrm>
            <a:off x="7449163" y="1598325"/>
            <a:ext cx="2407564" cy="287096"/>
          </a:xfrm>
          <a:prstGeom prst="wedgeRectCallout">
            <a:avLst>
              <a:gd name="adj1" fmla="val 6952"/>
              <a:gd name="adj2" fmla="val 7263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「プッシュ」後にこちらをクリック</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146239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ステー</a:t>
            </a:r>
            <a:r>
              <a:rPr lang="ja-JP" altLang="en-US" dirty="0" smtClean="0"/>
              <a:t>ジ結果を確認する。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6" name="Rectangle 5"/>
          <p:cNvSpPr/>
          <p:nvPr/>
        </p:nvSpPr>
        <p:spPr bwMode="auto">
          <a:xfrm>
            <a:off x="3177695" y="4823268"/>
            <a:ext cx="1271642" cy="27283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i="0" u="none" strike="noStrike" cap="none" normalizeH="0" baseline="0" dirty="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631500" y="4110456"/>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869173" y="4117888"/>
            <a:ext cx="1810617" cy="2831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ular Callout 9"/>
          <p:cNvSpPr/>
          <p:nvPr/>
        </p:nvSpPr>
        <p:spPr bwMode="auto">
          <a:xfrm>
            <a:off x="4679790" y="4959687"/>
            <a:ext cx="2407564" cy="424231"/>
          </a:xfrm>
          <a:prstGeom prst="wedgeRectCallout">
            <a:avLst>
              <a:gd name="adj1" fmla="val -56503"/>
              <a:gd name="adj2" fmla="val -3611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ja-JP" altLang="en-US" sz="1050" b="0" dirty="0" smtClean="0">
                <a:solidFill>
                  <a:schemeClr val="tx1"/>
                </a:solidFill>
              </a:rPr>
              <a:t>こちらをクリックしてアプリを起動</a:t>
            </a:r>
            <a:endParaRPr lang="en-US" altLang="ja-JP" sz="1050" b="0" dirty="0" smtClean="0">
              <a:solidFill>
                <a:schemeClr val="tx1"/>
              </a:solidFill>
            </a:endParaRPr>
          </a:p>
          <a:p>
            <a:pPr>
              <a:spcBef>
                <a:spcPct val="20000"/>
              </a:spcBef>
              <a:buSzPct val="100000"/>
            </a:pP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スターターコード</a:t>
            </a:r>
            <a:r>
              <a:rPr kumimoji="1" lang="en-US" altLang="ja-JP" sz="1050" b="0" dirty="0" smtClean="0">
                <a:solidFill>
                  <a:schemeClr val="tx1"/>
                </a:solidFill>
                <a:latin typeface="Helvetica" panose="020B0604020202020204" pitchFamily="34" charset="0"/>
              </a:rPr>
              <a:t>)</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340993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2852936"/>
            <a:ext cx="6984776" cy="647700"/>
          </a:xfrm>
        </p:spPr>
        <p:txBody>
          <a:bodyPr/>
          <a:lstStyle/>
          <a:p>
            <a:r>
              <a:rPr kumimoji="1" lang="en-US" altLang="ja-JP" dirty="0" smtClean="0"/>
              <a:t>3-4</a:t>
            </a:r>
            <a:br>
              <a:rPr kumimoji="1" lang="en-US" altLang="ja-JP" dirty="0" smtClean="0"/>
            </a:br>
            <a:r>
              <a:rPr kumimoji="1" lang="en-US" altLang="ja-JP" dirty="0" smtClean="0"/>
              <a:t>CF </a:t>
            </a:r>
            <a:r>
              <a:rPr kumimoji="1" lang="ja-JP" altLang="en-US" dirty="0" smtClean="0"/>
              <a:t>アプリ の実行結果を確認する。</a:t>
            </a:r>
            <a:endParaRPr kumimoji="1" lang="ja-JP" altLang="en-US" dirty="0"/>
          </a:p>
        </p:txBody>
      </p:sp>
    </p:spTree>
    <p:extLst>
      <p:ext uri="{BB962C8B-B14F-4D97-AF65-F5344CB8AC3E}">
        <p14:creationId xmlns:p14="http://schemas.microsoft.com/office/powerpoint/2010/main" val="88282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66740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hello-java-ippei0605.mybluemix.net/HelloServlet</a:t>
            </a:r>
            <a:endParaRPr lang="ja-JP" altLang="en-US" sz="1400" b="0" dirty="0">
              <a:solidFill>
                <a:srgbClr val="0000CC"/>
              </a:solidFill>
            </a:endParaRPr>
          </a:p>
        </p:txBody>
      </p:sp>
    </p:spTree>
    <p:extLst>
      <p:ext uri="{BB962C8B-B14F-4D97-AF65-F5344CB8AC3E}">
        <p14:creationId xmlns:p14="http://schemas.microsoft.com/office/powerpoint/2010/main" val="3026440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sp>
        <p:nvSpPr>
          <p:cNvPr id="6" name="Rectangle 5"/>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a:t>
            </a:r>
            <a:r>
              <a:rPr lang="en-US" altLang="ja-JP" sz="1400" b="0" dirty="0" smtClean="0">
                <a:solidFill>
                  <a:srgbClr val="0000CC"/>
                </a:solidFill>
              </a:rPr>
              <a:t>hello-java-ippei0605.mybluemix.net/hello.jsp</a:t>
            </a:r>
            <a:endParaRPr lang="ja-JP" altLang="en-US" sz="1400" b="0" dirty="0">
              <a:solidFill>
                <a:srgbClr val="0000CC"/>
              </a:solidFill>
            </a:endParaRPr>
          </a:p>
        </p:txBody>
      </p:sp>
      <p:sp>
        <p:nvSpPr>
          <p:cNvPr id="8" name="Rectangular Callout 7"/>
          <p:cNvSpPr/>
          <p:nvPr/>
        </p:nvSpPr>
        <p:spPr bwMode="auto">
          <a:xfrm>
            <a:off x="416496" y="2420888"/>
            <a:ext cx="3312368" cy="432073"/>
          </a:xfrm>
          <a:prstGeom prst="wedgeRectCallout">
            <a:avLst>
              <a:gd name="adj1" fmla="val -40800"/>
              <a:gd name="adj2" fmla="val -8558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kumimoji="1" lang="ja-JP" altLang="en-US" sz="1050" b="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2972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 </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1640632" y="2708920"/>
            <a:ext cx="6624736" cy="1008112"/>
          </a:xfrm>
          <a:prstGeom prst="wedgeRectCallout">
            <a:avLst>
              <a:gd name="adj1" fmla="val -34458"/>
              <a:gd name="adj2" fmla="val -63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171450" indent="-171450">
              <a:spcBef>
                <a:spcPct val="20000"/>
              </a:spcBef>
              <a:buSzPct val="100000"/>
              <a:buFont typeface="Arial" panose="020B0604020202020204" pitchFamily="34" charset="0"/>
              <a:buChar char="•"/>
            </a:pPr>
            <a:r>
              <a:rPr lang="en-US" altLang="ja-JP" sz="1050" b="0" dirty="0" smtClean="0">
                <a:solidFill>
                  <a:schemeClr val="tx1"/>
                </a:solidFill>
              </a:rPr>
              <a:t>CDI Bean </a:t>
            </a:r>
            <a:r>
              <a:rPr lang="ja-JP" altLang="en-US" sz="1050" b="0" dirty="0" smtClean="0">
                <a:solidFill>
                  <a:schemeClr val="tx1"/>
                </a:solidFill>
              </a:rPr>
              <a:t>をインジェクトした時の値</a:t>
            </a:r>
            <a:endParaRPr lang="en-US" altLang="ja-JP" sz="1050" b="0" dirty="0" smtClean="0">
              <a:solidFill>
                <a:schemeClr val="tx1"/>
              </a:solidFill>
            </a:endParaRPr>
          </a:p>
          <a:p>
            <a:pPr marL="171450" indent="-171450">
              <a:spcBef>
                <a:spcPct val="20000"/>
              </a:spcBef>
              <a:buSzPct val="100000"/>
              <a:buFont typeface="Arial" panose="020B0604020202020204" pitchFamily="34" charset="0"/>
              <a:buChar char="•"/>
            </a:pPr>
            <a:r>
              <a:rPr kumimoji="1" lang="ja-JP" altLang="en-US" sz="1050" b="0" dirty="0" smtClean="0">
                <a:solidFill>
                  <a:schemeClr val="tx1"/>
                </a:solidFill>
                <a:latin typeface="Helvetica" panose="020B0604020202020204" pitchFamily="34" charset="0"/>
              </a:rPr>
              <a:t>「メ</a:t>
            </a:r>
            <a:r>
              <a:rPr kumimoji="1" lang="ja-JP" altLang="en-US" sz="1050" b="0" dirty="0">
                <a:solidFill>
                  <a:schemeClr val="tx1"/>
                </a:solidFill>
                <a:latin typeface="Helvetica" panose="020B0604020202020204" pitchFamily="34" charset="0"/>
              </a:rPr>
              <a:t>ッセー</a:t>
            </a:r>
            <a:r>
              <a:rPr kumimoji="1" lang="ja-JP" altLang="en-US" sz="1050" b="0" dirty="0" smtClean="0">
                <a:solidFill>
                  <a:schemeClr val="tx1"/>
                </a:solidFill>
                <a:latin typeface="Helvetica" panose="020B0604020202020204" pitchFamily="34" charset="0"/>
              </a:rPr>
              <a:t>ジ更新」ボタンをクリックすると </a:t>
            </a:r>
            <a:r>
              <a:rPr kumimoji="1" lang="en-US" altLang="ja-JP" sz="1050" b="0" dirty="0" smtClean="0">
                <a:solidFill>
                  <a:schemeClr val="tx1"/>
                </a:solidFill>
                <a:latin typeface="Helvetica" panose="020B0604020202020204" pitchFamily="34" charset="0"/>
              </a:rPr>
              <a:t>【】</a:t>
            </a:r>
            <a:r>
              <a:rPr kumimoji="1" lang="ja-JP" altLang="en-US" sz="1050" b="0" dirty="0" smtClean="0">
                <a:solidFill>
                  <a:schemeClr val="tx1"/>
                </a:solidFill>
                <a:latin typeface="Helvetica" panose="020B0604020202020204" pitchFamily="34" charset="0"/>
              </a:rPr>
              <a:t>内メッセージが変わり、</a:t>
            </a:r>
            <a:r>
              <a:rPr kumimoji="1" lang="en-US" altLang="ja-JP" sz="1050" b="0" dirty="0" smtClean="0">
                <a:solidFill>
                  <a:schemeClr val="tx1"/>
                </a:solidFill>
                <a:latin typeface="Helvetica" panose="020B0604020202020204" pitchFamily="34" charset="0"/>
              </a:rPr>
              <a:t>[] </a:t>
            </a:r>
            <a:r>
              <a:rPr kumimoji="1" lang="ja-JP" altLang="en-US" sz="1050" b="0" dirty="0" smtClean="0">
                <a:solidFill>
                  <a:schemeClr val="tx1"/>
                </a:solidFill>
                <a:latin typeface="Helvetica" panose="020B0604020202020204" pitchFamily="34" charset="0"/>
              </a:rPr>
              <a:t>内の</a:t>
            </a:r>
            <a:r>
              <a:rPr kumimoji="1" lang="ja-JP" altLang="en-US" sz="1050" b="0" dirty="0">
                <a:solidFill>
                  <a:schemeClr val="tx1"/>
                </a:solidFill>
                <a:latin typeface="Helvetica" panose="020B0604020202020204" pitchFamily="34" charset="0"/>
              </a:rPr>
              <a:t>数</a:t>
            </a:r>
            <a:r>
              <a:rPr kumimoji="1" lang="ja-JP" altLang="en-US" sz="1050" b="0" dirty="0" smtClean="0">
                <a:solidFill>
                  <a:schemeClr val="tx1"/>
                </a:solidFill>
                <a:latin typeface="Helvetica" panose="020B0604020202020204" pitchFamily="34" charset="0"/>
              </a:rPr>
              <a:t>値が加算される</a:t>
            </a:r>
            <a:endParaRPr kumimoji="1" lang="en-US" altLang="ja-JP" sz="1050" b="0" dirty="0" smtClean="0">
              <a:solidFill>
                <a:schemeClr val="tx1"/>
              </a:solidFill>
              <a:latin typeface="Helvetica" panose="020B0604020202020204" pitchFamily="34" charset="0"/>
            </a:endParaRPr>
          </a:p>
          <a:p>
            <a:pPr marL="171450" indent="-171450">
              <a:spcBef>
                <a:spcPct val="20000"/>
              </a:spcBef>
              <a:buSzPct val="100000"/>
              <a:buFont typeface="Arial" panose="020B0604020202020204" pitchFamily="34" charset="0"/>
              <a:buChar char="•"/>
            </a:pPr>
            <a:r>
              <a:rPr kumimoji="1" lang="en-US" altLang="ja-JP" sz="1050" b="0" dirty="0" smtClean="0">
                <a:solidFill>
                  <a:schemeClr val="tx1"/>
                </a:solidFill>
                <a:latin typeface="Helvetica" panose="020B0604020202020204" pitchFamily="34" charset="0"/>
              </a:rPr>
              <a:t>CDI Bean </a:t>
            </a:r>
            <a:r>
              <a:rPr kumimoji="1" lang="ja-JP" altLang="en-US" sz="1050" b="0" dirty="0" smtClean="0">
                <a:solidFill>
                  <a:schemeClr val="tx1"/>
                </a:solidFill>
                <a:latin typeface="Helvetica" panose="020B0604020202020204" pitchFamily="34" charset="0"/>
              </a:rPr>
              <a:t>はセッションスコープのため、他のブラウザでアクセスすると動作確認できる</a:t>
            </a:r>
            <a:endParaRPr kumimoji="1" lang="en-US" altLang="ja-JP" sz="1050" b="0" dirty="0" smtClean="0">
              <a:solidFill>
                <a:schemeClr val="tx1"/>
              </a:solidFill>
              <a:latin typeface="Helvetica" panose="020B0604020202020204" pitchFamily="34" charset="0"/>
            </a:endParaRPr>
          </a:p>
        </p:txBody>
      </p:sp>
      <p:sp>
        <p:nvSpPr>
          <p:cNvPr id="7" name="Rectangle 6"/>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http://hello-java-ippei0605.mybluemix.net/hello.xhtml</a:t>
            </a:r>
            <a:endParaRPr lang="ja-JP" altLang="en-US" sz="1400" b="0" dirty="0">
              <a:solidFill>
                <a:srgbClr val="0000CC"/>
              </a:solidFill>
            </a:endParaRPr>
          </a:p>
        </p:txBody>
      </p:sp>
    </p:spTree>
    <p:extLst>
      <p:ext uri="{BB962C8B-B14F-4D97-AF65-F5344CB8AC3E}">
        <p14:creationId xmlns:p14="http://schemas.microsoft.com/office/powerpoint/2010/main" val="2930865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4.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600"/>
              </a:spcBef>
            </a:pPr>
            <a:r>
              <a:rPr kumimoji="1" lang="en-US" altLang="ja-JP" sz="2000" dirty="0" smtClean="0"/>
              <a:t>IDS </a:t>
            </a:r>
            <a:r>
              <a:rPr kumimoji="1" lang="ja-JP" altLang="en-US" sz="2000" dirty="0" smtClean="0"/>
              <a:t>はローカル環境に </a:t>
            </a:r>
            <a:r>
              <a:rPr kumimoji="1" lang="en-US" altLang="ja-JP" sz="2000" dirty="0" smtClean="0"/>
              <a:t>Eclipse </a:t>
            </a:r>
            <a:r>
              <a:rPr kumimoji="1" lang="ja-JP" altLang="en-US" sz="2000" dirty="0" smtClean="0"/>
              <a:t>などの </a:t>
            </a:r>
            <a:r>
              <a:rPr kumimoji="1" lang="en-US" altLang="ja-JP" sz="2000" dirty="0" smtClean="0"/>
              <a:t>IDE </a:t>
            </a:r>
            <a:r>
              <a:rPr kumimoji="1" lang="ja-JP" altLang="en-US" sz="2000" dirty="0" smtClean="0"/>
              <a:t>が無くても </a:t>
            </a:r>
            <a:r>
              <a:rPr kumimoji="1" lang="en-US" altLang="ja-JP" sz="2000" dirty="0" smtClean="0"/>
              <a:t>Java </a:t>
            </a:r>
            <a:r>
              <a:rPr kumimoji="1" lang="ja-JP" altLang="en-US" sz="2000" dirty="0" smtClean="0"/>
              <a:t>の </a:t>
            </a:r>
            <a:r>
              <a:rPr kumimoji="1" lang="en-US" altLang="ja-JP" sz="2000" dirty="0" smtClean="0"/>
              <a:t>Web </a:t>
            </a:r>
            <a:r>
              <a:rPr kumimoji="1" lang="ja-JP" altLang="en-US" sz="2000" dirty="0" smtClean="0"/>
              <a:t>アプリを開発できるので便利。</a:t>
            </a:r>
            <a:r>
              <a:rPr kumimoji="1" lang="en-US" altLang="ja-JP" sz="2000" dirty="0" smtClean="0"/>
              <a:t>(</a:t>
            </a:r>
            <a:r>
              <a:rPr kumimoji="1" lang="ja-JP" altLang="en-US" sz="2000" dirty="0" smtClean="0"/>
              <a:t>クイックスタート</a:t>
            </a:r>
            <a:r>
              <a:rPr kumimoji="1" lang="en-US" altLang="ja-JP" sz="2000" dirty="0" smtClean="0"/>
              <a:t>)</a:t>
            </a:r>
            <a:endParaRPr lang="en-US" altLang="ja-JP" sz="2000" dirty="0"/>
          </a:p>
          <a:p>
            <a:pPr>
              <a:spcBef>
                <a:spcPts val="600"/>
              </a:spcBef>
            </a:pPr>
            <a:r>
              <a:rPr kumimoji="1" lang="ja-JP" altLang="en-US" sz="2000" dirty="0" smtClean="0"/>
              <a:t>しかし、次の点を注意して運用する必要がある。</a:t>
            </a:r>
            <a:endParaRPr lang="en-US" altLang="ja-JP" sz="2000" dirty="0"/>
          </a:p>
          <a:p>
            <a:pPr lvl="1">
              <a:spcBef>
                <a:spcPts val="600"/>
              </a:spcBef>
            </a:pPr>
            <a:r>
              <a:rPr kumimoji="1" lang="en-US" altLang="ja-JP" sz="1600" dirty="0" smtClean="0"/>
              <a:t>Bluemix Public</a:t>
            </a:r>
            <a:r>
              <a:rPr kumimoji="1" lang="ja-JP" altLang="en-US" sz="1600" dirty="0" smtClean="0"/>
              <a:t>、</a:t>
            </a:r>
            <a:r>
              <a:rPr kumimoji="1" lang="en-US" altLang="ja-JP" sz="1600" dirty="0" smtClean="0"/>
              <a:t>IDS </a:t>
            </a:r>
            <a:r>
              <a:rPr lang="ja-JP" altLang="en-US" sz="1600" dirty="0" smtClean="0"/>
              <a:t>のセキュリティは </a:t>
            </a:r>
            <a:r>
              <a:rPr lang="en-US" altLang="ja-JP" sz="1600" dirty="0" smtClean="0"/>
              <a:t>HTTPS </a:t>
            </a:r>
            <a:r>
              <a:rPr lang="ja-JP" altLang="en-US" sz="1600" dirty="0" smtClean="0"/>
              <a:t>と ユーザー認証であること。</a:t>
            </a:r>
            <a:endParaRPr lang="en-US" altLang="ja-JP" sz="1600" dirty="0"/>
          </a:p>
          <a:p>
            <a:pPr lvl="1">
              <a:spcBef>
                <a:spcPts val="600"/>
              </a:spcBef>
            </a:pPr>
            <a:r>
              <a:rPr kumimoji="1" lang="en-US" altLang="ja-JP" sz="1600" dirty="0" smtClean="0"/>
              <a:t>Web IDE </a:t>
            </a:r>
            <a:r>
              <a:rPr kumimoji="1" lang="ja-JP" altLang="en-US" sz="1600" dirty="0" smtClean="0"/>
              <a:t>は </a:t>
            </a:r>
            <a:r>
              <a:rPr kumimoji="1" lang="en-US" altLang="ja-JP" sz="1600" dirty="0" smtClean="0"/>
              <a:t>Eclipse Orion </a:t>
            </a:r>
            <a:r>
              <a:rPr kumimoji="1" lang="ja-JP" altLang="en-US" sz="1600" dirty="0" smtClean="0"/>
              <a:t>ベースのため、</a:t>
            </a:r>
            <a:r>
              <a:rPr kumimoji="1" lang="en-US" altLang="ja-JP" sz="1600" dirty="0" smtClean="0"/>
              <a:t>Java </a:t>
            </a:r>
            <a:r>
              <a:rPr kumimoji="1" lang="ja-JP" altLang="en-US" sz="1600" dirty="0" smtClean="0"/>
              <a:t>ソースコードはコンテンツ・アシストできないこと。</a:t>
            </a:r>
            <a:endParaRPr lang="en-US" altLang="ja-JP" sz="1600" dirty="0"/>
          </a:p>
          <a:p>
            <a:pPr lvl="2">
              <a:spcBef>
                <a:spcPts val="600"/>
              </a:spcBef>
            </a:pPr>
            <a:r>
              <a:rPr kumimoji="1" lang="en-US" altLang="ja-JP" sz="1600" dirty="0" smtClean="0"/>
              <a:t>import </a:t>
            </a:r>
            <a:r>
              <a:rPr kumimoji="1" lang="ja-JP" altLang="en-US" sz="1600" dirty="0" smtClean="0"/>
              <a:t>文など、クラスは</a:t>
            </a:r>
            <a:r>
              <a:rPr lang="ja-JP" altLang="en-US" sz="1600" dirty="0"/>
              <a:t>候</a:t>
            </a:r>
            <a:r>
              <a:rPr lang="ja-JP" altLang="en-US" sz="1600" dirty="0" smtClean="0"/>
              <a:t>補選択でなく、</a:t>
            </a:r>
            <a:r>
              <a:rPr kumimoji="1" lang="ja-JP" altLang="en-US" sz="1600" dirty="0" smtClean="0"/>
              <a:t>手入力する必要がある。</a:t>
            </a:r>
            <a:endParaRPr kumimoji="1" lang="en-US" altLang="ja-JP" sz="1600" dirty="0" smtClean="0"/>
          </a:p>
          <a:p>
            <a:pPr lvl="1">
              <a:spcBef>
                <a:spcPts val="600"/>
              </a:spcBef>
            </a:pPr>
            <a:r>
              <a:rPr lang="ja-JP" altLang="en-US" sz="1600" dirty="0"/>
              <a:t>ローカ</a:t>
            </a:r>
            <a:r>
              <a:rPr lang="ja-JP" altLang="en-US" sz="1600" dirty="0" smtClean="0"/>
              <a:t>ル</a:t>
            </a:r>
            <a:r>
              <a:rPr lang="ja-JP" altLang="en-US" sz="1600" dirty="0"/>
              <a:t>環</a:t>
            </a:r>
            <a:r>
              <a:rPr lang="ja-JP" altLang="en-US" sz="1600" dirty="0" smtClean="0"/>
              <a:t>境の </a:t>
            </a:r>
            <a:r>
              <a:rPr lang="en-US" altLang="ja-JP" sz="1600" dirty="0" smtClean="0"/>
              <a:t>IDE </a:t>
            </a:r>
            <a:r>
              <a:rPr lang="ja-JP" altLang="en-US" sz="1600" dirty="0" smtClean="0"/>
              <a:t>よりは、ビ</a:t>
            </a:r>
            <a:r>
              <a:rPr lang="ja-JP" altLang="en-US" sz="1600" dirty="0"/>
              <a:t>ル</a:t>
            </a:r>
            <a:r>
              <a:rPr lang="ja-JP" altLang="en-US" sz="1600" dirty="0" smtClean="0"/>
              <a:t>ド </a:t>
            </a:r>
            <a:r>
              <a:rPr lang="en-US" altLang="ja-JP" sz="1600" dirty="0" smtClean="0"/>
              <a:t>&amp; </a:t>
            </a:r>
            <a:r>
              <a:rPr lang="ja-JP" altLang="en-US" sz="1600" dirty="0" smtClean="0"/>
              <a:t>デプロイに時間がかかること。</a:t>
            </a:r>
            <a:endParaRPr lang="en-US" altLang="ja-JP" sz="1600" dirty="0" smtClean="0"/>
          </a:p>
          <a:p>
            <a:pPr lvl="2">
              <a:spcBef>
                <a:spcPts val="600"/>
              </a:spcBef>
            </a:pPr>
            <a:r>
              <a:rPr lang="ja-JP" altLang="en-US" sz="1600" dirty="0" smtClean="0"/>
              <a:t>検証しながら開発するようなケースには不向き。</a:t>
            </a:r>
            <a:endParaRPr lang="en-US" altLang="ja-JP" sz="1600" dirty="0"/>
          </a:p>
          <a:p>
            <a:pPr lvl="2">
              <a:spcBef>
                <a:spcPts val="600"/>
              </a:spcBef>
            </a:pPr>
            <a:endParaRPr lang="en-US" altLang="ja-JP" sz="2000" dirty="0"/>
          </a:p>
          <a:p>
            <a:pPr>
              <a:spcBef>
                <a:spcPts val="600"/>
              </a:spcBef>
            </a:pPr>
            <a:r>
              <a:rPr kumimoji="1" lang="ja-JP" altLang="en-US" sz="2000" dirty="0" smtClean="0"/>
              <a:t>結論</a:t>
            </a:r>
            <a:endParaRPr kumimoji="1" lang="en-US" altLang="ja-JP" sz="2000" dirty="0" smtClean="0"/>
          </a:p>
          <a:p>
            <a:pPr lvl="1">
              <a:spcBef>
                <a:spcPts val="600"/>
              </a:spcBef>
            </a:pPr>
            <a:r>
              <a:rPr lang="ja-JP" altLang="en-US" sz="1600" dirty="0"/>
              <a:t>コー</a:t>
            </a:r>
            <a:r>
              <a:rPr lang="ja-JP" altLang="en-US" sz="1600" dirty="0" smtClean="0"/>
              <a:t>ド</a:t>
            </a:r>
            <a:r>
              <a:rPr lang="ja-JP" altLang="en-US" sz="1600" dirty="0"/>
              <a:t>レビュ</a:t>
            </a:r>
            <a:r>
              <a:rPr lang="ja-JP" altLang="en-US" sz="1600" dirty="0" smtClean="0"/>
              <a:t>ー、限定的な改修、変更確認およびリリースなどに向いている。</a:t>
            </a:r>
            <a:endParaRPr kumimoji="1" lang="en-US" altLang="ja-JP" sz="1600" dirty="0" smtClean="0"/>
          </a:p>
          <a:p>
            <a:pPr lvl="1">
              <a:spcBef>
                <a:spcPts val="600"/>
              </a:spcBef>
            </a:pPr>
            <a:r>
              <a:rPr kumimoji="1" lang="ja-JP" altLang="en-US" sz="1600" dirty="0" smtClean="0"/>
              <a:t>ゼロからの新規開発には向いていない。</a:t>
            </a:r>
            <a:endParaRPr lang="en-US" altLang="ja-JP" sz="1600" dirty="0"/>
          </a:p>
          <a:p>
            <a:pPr lvl="1">
              <a:spcBef>
                <a:spcPts val="600"/>
              </a:spcBef>
            </a:pPr>
            <a:endParaRPr lang="en-US" altLang="ja-JP" sz="1600" dirty="0" smtClean="0"/>
          </a:p>
          <a:p>
            <a:pPr lvl="1">
              <a:spcBef>
                <a:spcPts val="600"/>
              </a:spcBef>
            </a:pPr>
            <a:r>
              <a:rPr lang="ja-JP" altLang="en-US" sz="1600" dirty="0" smtClean="0"/>
              <a:t>おまけ</a:t>
            </a:r>
            <a:endParaRPr lang="en-US" altLang="ja-JP" sz="1600" dirty="0" smtClean="0"/>
          </a:p>
          <a:p>
            <a:pPr lvl="2">
              <a:spcBef>
                <a:spcPts val="600"/>
              </a:spcBef>
            </a:pPr>
            <a:r>
              <a:rPr kumimoji="1" lang="ja-JP" altLang="en-US" sz="1600" dirty="0" smtClean="0"/>
              <a:t>本</a:t>
            </a:r>
            <a:r>
              <a:rPr kumimoji="1" lang="ja-JP" altLang="en-US" sz="1600" dirty="0"/>
              <a:t>プロジェク</a:t>
            </a:r>
            <a:r>
              <a:rPr kumimoji="1" lang="ja-JP" altLang="en-US" sz="1600" dirty="0" smtClean="0"/>
              <a:t>ト</a:t>
            </a:r>
            <a:r>
              <a:rPr lang="ja-JP" altLang="en-US" sz="1600" dirty="0" smtClean="0"/>
              <a:t>を </a:t>
            </a:r>
            <a:r>
              <a:rPr lang="en-US" altLang="ja-JP" sz="1600" dirty="0" smtClean="0"/>
              <a:t>Eclipse </a:t>
            </a:r>
            <a:r>
              <a:rPr lang="ja-JP" altLang="en-US" sz="1600" dirty="0" smtClean="0"/>
              <a:t>にインポートする方法を別紙で紹介する。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8" name="Group 7"/>
          <p:cNvGrpSpPr/>
          <p:nvPr/>
        </p:nvGrpSpPr>
        <p:grpSpPr>
          <a:xfrm>
            <a:off x="8337536" y="2067758"/>
            <a:ext cx="1440000" cy="972004"/>
            <a:chOff x="992381" y="1088812"/>
            <a:chExt cx="1440000" cy="972004"/>
          </a:xfrm>
        </p:grpSpPr>
        <p:sp>
          <p:nvSpPr>
            <p:cNvPr id="5" name="テキスト ボックス 53"/>
            <p:cNvSpPr txBox="1"/>
            <p:nvPr/>
          </p:nvSpPr>
          <p:spPr>
            <a:xfrm>
              <a:off x="992381" y="1772816"/>
              <a:ext cx="1440000" cy="28800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Liberty for Java™</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円/楕円 4"/>
            <p:cNvSpPr>
              <a:spLocks noChangeArrowheads="1"/>
            </p:cNvSpPr>
            <p:nvPr/>
          </p:nvSpPr>
          <p:spPr bwMode="auto">
            <a:xfrm flipH="1">
              <a:off x="1362895" y="1088812"/>
              <a:ext cx="648000" cy="648000"/>
            </a:xfrm>
            <a:prstGeom prst="ellipse">
              <a:avLst/>
            </a:prstGeom>
            <a:solidFill>
              <a:srgbClr val="FFFFFF"/>
            </a:solidFill>
            <a:ln w="50800">
              <a:solidFill>
                <a:srgbClr val="00ACD0"/>
              </a:solidFill>
              <a:round/>
              <a:headEnd/>
              <a:tailEnd type="triangle" w="med" len="med"/>
            </a:ln>
          </p:spPr>
          <p:txBody>
            <a:bodyPr wrap="none" anchor="ctr"/>
            <a:lstStyle>
              <a:lvl1pPr>
                <a:defRPr sz="1600">
                  <a:solidFill>
                    <a:schemeClr val="bg1"/>
                  </a:solidFill>
                  <a:latin typeface="Arial" panose="020B0604020202020204" pitchFamily="34" charset="0"/>
                  <a:ea typeface="ＭＳ Ｐゴシック" panose="020B0600070205080204" pitchFamily="50" charset="-128"/>
                </a:defRPr>
              </a:lvl1pPr>
              <a:lvl2pPr marL="742950" indent="-285750">
                <a:defRPr sz="1600">
                  <a:solidFill>
                    <a:schemeClr val="bg1"/>
                  </a:solidFill>
                  <a:latin typeface="Arial" panose="020B0604020202020204" pitchFamily="34" charset="0"/>
                  <a:ea typeface="ＭＳ Ｐゴシック" panose="020B0600070205080204" pitchFamily="50" charset="-128"/>
                </a:defRPr>
              </a:lvl2pPr>
              <a:lvl3pPr marL="1143000" indent="-228600">
                <a:defRPr sz="1600">
                  <a:solidFill>
                    <a:schemeClr val="bg1"/>
                  </a:solidFill>
                  <a:latin typeface="Arial" panose="020B0604020202020204" pitchFamily="34" charset="0"/>
                  <a:ea typeface="ＭＳ Ｐゴシック" panose="020B0600070205080204" pitchFamily="50" charset="-128"/>
                </a:defRPr>
              </a:lvl3pPr>
              <a:lvl4pPr marL="1600200" indent="-228600">
                <a:defRPr sz="1600">
                  <a:solidFill>
                    <a:schemeClr val="bg1"/>
                  </a:solidFill>
                  <a:latin typeface="Arial" panose="020B0604020202020204" pitchFamily="34" charset="0"/>
                  <a:ea typeface="ＭＳ Ｐゴシック" panose="020B0600070205080204" pitchFamily="50" charset="-128"/>
                </a:defRPr>
              </a:lvl4pPr>
              <a:lvl5pPr marL="2057400" indent="-228600">
                <a:defRPr sz="1600">
                  <a:solidFill>
                    <a:schemeClr val="bg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600">
                  <a:solidFill>
                    <a:schemeClr val="bg1"/>
                  </a:solidFill>
                  <a:latin typeface="Arial" panose="020B0604020202020204" pitchFamily="34" charset="0"/>
                  <a:ea typeface="ＭＳ Ｐゴシック" panose="020B0600070205080204" pitchFamily="50" charset="-128"/>
                </a:defRPr>
              </a:lvl9pPr>
            </a:lstStyle>
            <a:p>
              <a:pPr algn="ctr" eaLnBrk="1" hangingPunct="1">
                <a:lnSpc>
                  <a:spcPct val="90000"/>
                </a:lnSpc>
              </a:pPr>
              <a:endParaRPr kumimoji="1" lang="ja-JP" altLang="en-US" sz="2000">
                <a:solidFill>
                  <a:srgbClr val="000000"/>
                </a:solidFill>
                <a:latin typeface="Meiryo UI" panose="020B0604030504040204" pitchFamily="50" charset="-128"/>
                <a:ea typeface="Meiryo UI" panose="020B0604030504040204" pitchFamily="50" charset="-128"/>
              </a:endParaRPr>
            </a:p>
          </p:txBody>
        </p:sp>
        <p:pic>
          <p:nvPicPr>
            <p:cNvPr id="7"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33" y="1217550"/>
              <a:ext cx="390525" cy="390525"/>
            </a:xfrm>
            <a:prstGeom prst="rect">
              <a:avLst/>
            </a:prstGeom>
          </p:spPr>
        </p:pic>
      </p:grpSp>
      <p:grpSp>
        <p:nvGrpSpPr>
          <p:cNvPr id="50" name="Group 49"/>
          <p:cNvGrpSpPr/>
          <p:nvPr/>
        </p:nvGrpSpPr>
        <p:grpSpPr>
          <a:xfrm>
            <a:off x="1029343" y="3876540"/>
            <a:ext cx="7847314" cy="2709847"/>
            <a:chOff x="1786736" y="3747750"/>
            <a:chExt cx="7847314" cy="2709847"/>
          </a:xfrm>
        </p:grpSpPr>
        <p:sp>
          <p:nvSpPr>
            <p:cNvPr id="49" name="Freeform 54"/>
            <p:cNvSpPr>
              <a:spLocks noEditPoints="1"/>
            </p:cNvSpPr>
            <p:nvPr/>
          </p:nvSpPr>
          <p:spPr bwMode="auto">
            <a:xfrm>
              <a:off x="4977331" y="3747750"/>
              <a:ext cx="4656719" cy="2709847"/>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6279061" y="5513759"/>
              <a:ext cx="3050953" cy="621979"/>
              <a:chOff x="1131285" y="4069994"/>
              <a:chExt cx="3050953"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31285" y="4069994"/>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DevOps</a:t>
                </a:r>
                <a:r>
                  <a:rPr kumimoji="0" lang="ja-JP" altLang="en-US" sz="1400"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Services</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Group 22"/>
            <p:cNvGrpSpPr/>
            <p:nvPr/>
          </p:nvGrpSpPr>
          <p:grpSpPr>
            <a:xfrm>
              <a:off x="6176029" y="4500937"/>
              <a:ext cx="1992243" cy="896938"/>
              <a:chOff x="3989206" y="523648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523648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52759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IBM </a:t>
                </a:r>
                <a:r>
                  <a:rPr kumimoji="0" lang="en-US" altLang="ja-JP" sz="1400" b="1" dirty="0" smtClean="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rPr>
                  <a:t>Bluemix</a:t>
                </a:r>
                <a:endParaRPr kumimoji="0" lang="en-US" altLang="ja-JP" sz="1400" b="1" dirty="0">
                  <a:solidFill>
                    <a:schemeClr val="accent1">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4" name="Group 6"/>
            <p:cNvGrpSpPr>
              <a:grpSpLocks/>
            </p:cNvGrpSpPr>
            <p:nvPr/>
          </p:nvGrpSpPr>
          <p:grpSpPr bwMode="auto">
            <a:xfrm>
              <a:off x="1786736" y="4526695"/>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3"/>
              <a:endCxn id="9" idx="1"/>
            </p:cNvCxnSpPr>
            <p:nvPr/>
          </p:nvCxnSpPr>
          <p:spPr bwMode="auto">
            <a:xfrm flipV="1">
              <a:off x="2846275" y="4949406"/>
              <a:ext cx="3329754" cy="20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0" name="TextBox 29"/>
            <p:cNvSpPr txBox="1"/>
            <p:nvPr/>
          </p:nvSpPr>
          <p:spPr>
            <a:xfrm>
              <a:off x="2988422" y="4507071"/>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アプリ作成</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1"/>
            </p:cNvCxnSpPr>
            <p:nvPr/>
          </p:nvCxnSpPr>
          <p:spPr bwMode="auto">
            <a:xfrm rot="16200000" flipH="1">
              <a:off x="4073558" y="3619246"/>
              <a:ext cx="448450" cy="3962555"/>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a:xfrm>
              <a:off x="2988421" y="5370545"/>
              <a:ext cx="1653017"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プログラミン</a:t>
              </a:r>
              <a:r>
                <a:rPr kumimoji="1" lang="ja-JP" altLang="en-US" sz="1200" b="0" dirty="0" smtClean="0">
                  <a:solidFill>
                    <a:srgbClr val="FFD300"/>
                  </a:solidFill>
                  <a:latin typeface="メイリオ" panose="020B0604030504040204" pitchFamily="50" charset="-128"/>
                </a:rPr>
                <a:t>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ビル</a:t>
              </a:r>
              <a:r>
                <a:rPr kumimoji="1" lang="ja-JP" altLang="en-US" sz="1200" b="0" dirty="0" smtClean="0">
                  <a:solidFill>
                    <a:srgbClr val="FFD300"/>
                  </a:solidFill>
                  <a:latin typeface="メイリオ" panose="020B0604030504040204" pitchFamily="50" charset="-128"/>
                </a:rPr>
                <a:t>ド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デプロイ</a:t>
              </a:r>
              <a:endParaRPr kumimoji="1" lang="ja-JP" altLang="en-US" sz="1200" b="0" dirty="0">
                <a:solidFill>
                  <a:srgbClr val="FFD300"/>
                </a:solidFill>
                <a:latin typeface="メイリオ" panose="020B0604030504040204" pitchFamily="50" charset="-128"/>
              </a:endParaRPr>
            </a:p>
          </p:txBody>
        </p:sp>
        <p:cxnSp>
          <p:nvCxnSpPr>
            <p:cNvPr id="40" name="Straight Arrow Connector 39"/>
            <p:cNvCxnSpPr/>
            <p:nvPr/>
          </p:nvCxnSpPr>
          <p:spPr bwMode="auto">
            <a:xfrm flipV="1">
              <a:off x="6528913" y="5258130"/>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V="1">
              <a:off x="6681313" y="5268861"/>
              <a:ext cx="0" cy="232269"/>
            </a:xfrm>
            <a:prstGeom prst="straightConnector1">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TextBox 44"/>
            <p:cNvSpPr txBox="1"/>
            <p:nvPr/>
          </p:nvSpPr>
          <p:spPr>
            <a:xfrm>
              <a:off x="6704880" y="5265477"/>
              <a:ext cx="907621"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の追加</a:t>
              </a:r>
              <a:endParaRPr kumimoji="1" lang="ja-JP" altLang="en-US" sz="1200" b="0" dirty="0">
                <a:solidFill>
                  <a:srgbClr val="FFD300"/>
                </a:solidFill>
                <a:latin typeface="メイリオ" panose="020B0604030504040204" pitchFamily="50" charset="-128"/>
              </a:endParaRPr>
            </a:p>
          </p:txBody>
        </p:sp>
        <p:sp>
          <p:nvSpPr>
            <p:cNvPr id="46" name="TextBox 45"/>
            <p:cNvSpPr txBox="1"/>
            <p:nvPr/>
          </p:nvSpPr>
          <p:spPr>
            <a:xfrm>
              <a:off x="5670959" y="5258130"/>
              <a:ext cx="845103"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endParaRPr kumimoji="1" lang="ja-JP" altLang="en-US" sz="1200" b="0" dirty="0">
                <a:solidFill>
                  <a:srgbClr val="FFD300"/>
                </a:solidFill>
                <a:latin typeface="メイリオ" panose="020B0604030504040204" pitchFamily="50" charset="-128"/>
              </a:endParaRPr>
            </a:p>
          </p:txBody>
        </p:sp>
      </p:grpSp>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だ</a:t>
            </a:r>
            <a:r>
              <a:rPr lang="ja-JP" altLang="en-US" sz="2000" dirty="0"/>
              <a:t>け</a:t>
            </a:r>
            <a:r>
              <a:rPr lang="ja-JP" altLang="en-US" sz="2000" dirty="0" smtClean="0"/>
              <a:t>で、</a:t>
            </a:r>
            <a:r>
              <a:rPr lang="en-US" altLang="ja-JP" sz="2000" dirty="0" smtClean="0"/>
              <a:t>Bluemix </a:t>
            </a:r>
            <a:r>
              <a:rPr lang="ja-JP" altLang="en-US" sz="2000" dirty="0" smtClean="0"/>
              <a:t>の </a:t>
            </a:r>
            <a:r>
              <a:rPr lang="en-US" altLang="ja-JP" sz="2000" dirty="0" smtClean="0"/>
              <a:t>Java </a:t>
            </a:r>
            <a:r>
              <a:rPr lang="ja-JP" altLang="en-US" sz="2000" dirty="0" smtClean="0"/>
              <a:t>の </a:t>
            </a:r>
            <a:r>
              <a:rPr lang="en-US" altLang="ja-JP" sz="2000" dirty="0" smtClean="0"/>
              <a:t>Web</a:t>
            </a:r>
            <a:r>
              <a:rPr lang="ja-JP" altLang="en-US" sz="2000" dirty="0" smtClean="0"/>
              <a:t>アプリを開発する。</a:t>
            </a:r>
            <a:endParaRPr lang="en-US" altLang="ja-JP" sz="2000" dirty="0" smtClean="0"/>
          </a:p>
          <a:p>
            <a:endParaRPr lang="en-US" altLang="ja-JP" sz="2000" dirty="0"/>
          </a:p>
          <a:p>
            <a:r>
              <a:rPr lang="ja-JP" altLang="en-US" sz="2000" dirty="0" smtClean="0"/>
              <a:t>ランタイムは、</a:t>
            </a:r>
            <a:r>
              <a:rPr lang="en-US" altLang="ja-JP" sz="2000" dirty="0" smtClean="0"/>
              <a:t>Liberty</a:t>
            </a:r>
            <a:r>
              <a:rPr lang="ja-JP" altLang="en-US" sz="2000" dirty="0" smtClean="0"/>
              <a:t> </a:t>
            </a:r>
            <a:r>
              <a:rPr lang="en-US" altLang="ja-JP" sz="2000" dirty="0"/>
              <a:t>for</a:t>
            </a:r>
            <a:r>
              <a:rPr lang="ja-JP" altLang="en-US" sz="2000" dirty="0"/>
              <a:t> </a:t>
            </a:r>
            <a:r>
              <a:rPr lang="en-US" altLang="ja-JP" sz="2000" dirty="0" smtClean="0"/>
              <a:t>Java </a:t>
            </a:r>
            <a:r>
              <a:rPr lang="ja-JP" altLang="en-US" sz="2000" dirty="0" smtClean="0"/>
              <a:t>を使用する。</a:t>
            </a:r>
            <a:endParaRPr lang="en-US" altLang="ja-JP" sz="2000" dirty="0" smtClean="0"/>
          </a:p>
          <a:p>
            <a:pPr lvl="1"/>
            <a:r>
              <a:rPr lang="en-US" altLang="ja-JP" sz="1800" dirty="0" smtClean="0"/>
              <a:t>Liberty</a:t>
            </a:r>
            <a:r>
              <a:rPr lang="ja-JP" altLang="en-US" sz="1800" dirty="0" smtClean="0"/>
              <a:t> </a:t>
            </a:r>
            <a:r>
              <a:rPr lang="en-US" altLang="ja-JP" sz="1800" dirty="0"/>
              <a:t>for</a:t>
            </a:r>
            <a:r>
              <a:rPr lang="ja-JP" altLang="en-US" sz="1800" dirty="0"/>
              <a:t> </a:t>
            </a:r>
            <a:r>
              <a:rPr lang="en-US" altLang="ja-JP" sz="1800" dirty="0"/>
              <a:t>Java </a:t>
            </a:r>
            <a:r>
              <a:rPr lang="ja-JP" altLang="en-US" sz="1800" dirty="0"/>
              <a:t>とは？</a:t>
            </a:r>
            <a:endParaRPr lang="en-US" altLang="ja-JP" sz="1800" dirty="0"/>
          </a:p>
          <a:p>
            <a:pPr lvl="2"/>
            <a:r>
              <a:rPr lang="en-US" altLang="ja-JP" sz="1800" dirty="0"/>
              <a:t>IBM WebSphere Liberty Profile </a:t>
            </a:r>
            <a:r>
              <a:rPr lang="ja-JP" altLang="en-US" sz="1800" dirty="0"/>
              <a:t>は、クラウド用に設計された </a:t>
            </a:r>
            <a:r>
              <a:rPr lang="en-US" altLang="ja-JP" sz="1800" dirty="0"/>
              <a:t>IBM WebSphere Application Server </a:t>
            </a:r>
            <a:r>
              <a:rPr lang="ja-JP" altLang="en-US" sz="1800" dirty="0"/>
              <a:t>の、高度な構成が可能な超高速および超軽量のプロファイル</a:t>
            </a:r>
            <a:endParaRPr lang="en-US" altLang="ja-JP" sz="1800" dirty="0"/>
          </a:p>
          <a:p>
            <a:pPr lvl="2"/>
            <a:r>
              <a:rPr lang="en-US" altLang="ja-JP" sz="1800" dirty="0"/>
              <a:t>Java Web </a:t>
            </a:r>
            <a:r>
              <a:rPr lang="ja-JP" altLang="en-US" sz="1800" dirty="0"/>
              <a:t>アプリを簡単に開発、デプロイ、および拡張可能 </a:t>
            </a:r>
            <a:endParaRPr lang="en-US" altLang="ja-JP" sz="1800" dirty="0"/>
          </a:p>
          <a:p>
            <a:pPr lvl="1"/>
            <a:endParaRPr kumimoji="1" lang="ja-JP" altLang="en-US" sz="1800" dirty="0"/>
          </a:p>
        </p:txBody>
      </p:sp>
    </p:spTree>
    <p:extLst>
      <p:ext uri="{BB962C8B-B14F-4D97-AF65-F5344CB8AC3E}">
        <p14:creationId xmlns:p14="http://schemas.microsoft.com/office/powerpoint/2010/main" val="1130481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ja-JP" dirty="0"/>
              <a:t>IBM Bluemix DevOps Services (IDS) </a:t>
            </a:r>
            <a:r>
              <a:rPr lang="ja-JP" altLang="en-US" dirty="0" smtClean="0"/>
              <a:t>とは</a:t>
            </a:r>
            <a:endParaRPr kumimoji="1" lang="ja-JP" altLang="en-US" dirty="0"/>
          </a:p>
        </p:txBody>
      </p:sp>
      <p:sp>
        <p:nvSpPr>
          <p:cNvPr id="5" name="Content Placeholder 2"/>
          <p:cNvSpPr>
            <a:spLocks noGrp="1"/>
          </p:cNvSpPr>
          <p:nvPr>
            <p:ph idx="1"/>
          </p:nvPr>
        </p:nvSpPr>
        <p:spPr/>
        <p:txBody>
          <a:bodyPr/>
          <a:lstStyle/>
          <a:p>
            <a:pPr eaLnBrk="1" hangingPunct="1"/>
            <a:r>
              <a:rPr lang="ja-JP" altLang="en-US" sz="1600" dirty="0" smtClean="0"/>
              <a:t>「</a:t>
            </a:r>
            <a:r>
              <a:rPr lang="en-US" altLang="ja-JP" sz="1600" dirty="0" smtClean="0"/>
              <a:t>Bluemix </a:t>
            </a:r>
            <a:r>
              <a:rPr lang="ja-JP" altLang="en-US" sz="1600" dirty="0" smtClean="0"/>
              <a:t>アプリ開発に最適化」された</a:t>
            </a:r>
            <a:r>
              <a:rPr lang="en-US" altLang="ja-JP" sz="1600" dirty="0" smtClean="0"/>
              <a:t>SaaS</a:t>
            </a:r>
            <a:r>
              <a:rPr lang="ja-JP" altLang="en-US" sz="1600" dirty="0" smtClean="0"/>
              <a:t>型開発環境</a:t>
            </a:r>
            <a:endParaRPr lang="en-US" altLang="ja-JP" sz="1600" dirty="0" smtClean="0"/>
          </a:p>
          <a:p>
            <a:pPr lvl="1" eaLnBrk="1" hangingPunct="1"/>
            <a:r>
              <a:rPr lang="en-US" altLang="ja-JP" sz="1600" dirty="0" smtClean="0"/>
              <a:t>JazzHub </a:t>
            </a:r>
            <a:r>
              <a:rPr lang="ja-JP" altLang="en-US" sz="1600" dirty="0" smtClean="0"/>
              <a:t>として提供していたサービスを</a:t>
            </a:r>
            <a:r>
              <a:rPr lang="en-US" altLang="ja-JP" sz="1600" dirty="0" smtClean="0"/>
              <a:t>2014</a:t>
            </a:r>
            <a:r>
              <a:rPr lang="ja-JP" altLang="en-US" sz="1600" dirty="0" smtClean="0"/>
              <a:t>年</a:t>
            </a:r>
            <a:r>
              <a:rPr lang="en-US" altLang="ja-JP" sz="1600" dirty="0" smtClean="0"/>
              <a:t>4</a:t>
            </a:r>
            <a:r>
              <a:rPr lang="ja-JP" altLang="en-US" sz="1600" dirty="0" smtClean="0"/>
              <a:t>月に名称変更</a:t>
            </a:r>
            <a:endParaRPr lang="en-US" altLang="ja-JP" sz="1600" dirty="0" smtClean="0"/>
          </a:p>
          <a:p>
            <a:pPr lvl="2" eaLnBrk="1" hangingPunct="1"/>
            <a:r>
              <a:rPr lang="en-US" altLang="ja-JP" sz="1600" dirty="0" smtClean="0"/>
              <a:t>Track &amp; Plan </a:t>
            </a:r>
            <a:r>
              <a:rPr lang="ja-JP" altLang="en-US" sz="1600" dirty="0" smtClean="0"/>
              <a:t>と </a:t>
            </a:r>
            <a:r>
              <a:rPr lang="en-US" altLang="ja-JP" sz="1600" dirty="0" smtClean="0"/>
              <a:t>Delivery Pipeline</a:t>
            </a:r>
            <a:r>
              <a:rPr lang="ja-JP" altLang="en-US" sz="1600" dirty="0"/>
              <a:t> </a:t>
            </a:r>
            <a:r>
              <a:rPr lang="ja-JP" altLang="en-US" sz="1600" dirty="0" smtClean="0"/>
              <a:t>が </a:t>
            </a:r>
            <a:r>
              <a:rPr lang="en-US" altLang="ja-JP" sz="1600" dirty="0" smtClean="0"/>
              <a:t>Bluemix</a:t>
            </a:r>
            <a:r>
              <a:rPr lang="ja-JP" altLang="en-US" sz="1600" dirty="0" smtClean="0"/>
              <a:t>のサービスとして提供</a:t>
            </a:r>
            <a:endParaRPr lang="en-US" altLang="ja-JP" sz="1600" dirty="0" smtClean="0"/>
          </a:p>
          <a:p>
            <a:pPr lvl="1" eaLnBrk="1" hangingPunct="1"/>
            <a:r>
              <a:rPr lang="en-US" altLang="ja-JP" sz="1600" dirty="0" smtClean="0"/>
              <a:t>Web</a:t>
            </a:r>
            <a:r>
              <a:rPr lang="ja-JP" altLang="en-US" sz="1600" dirty="0" smtClean="0"/>
              <a:t>ブラウザから全ての機能を利用可能</a:t>
            </a:r>
            <a:endParaRPr lang="en-US" altLang="ja-JP" sz="1600" dirty="0" smtClean="0"/>
          </a:p>
          <a:p>
            <a:pPr lvl="1" eaLnBrk="1" hangingPunct="1"/>
            <a:r>
              <a:rPr lang="en-US" altLang="ja-JP" sz="1600" dirty="0" smtClean="0"/>
              <a:t>Bluemix </a:t>
            </a:r>
            <a:r>
              <a:rPr lang="ja-JP" altLang="en-US" sz="1600" dirty="0" smtClean="0"/>
              <a:t>アプリの継続的デリバリーをサポート</a:t>
            </a:r>
          </a:p>
          <a:p>
            <a:pPr lvl="1" eaLnBrk="1" hangingPunct="1"/>
            <a:r>
              <a:rPr lang="ja-JP" altLang="en-US" sz="1600" dirty="0" smtClean="0"/>
              <a:t>チーム開発のための機能がすぐに使える</a:t>
            </a:r>
            <a:endParaRPr lang="en-US" altLang="ja-JP"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52197471"/>
              </p:ext>
            </p:extLst>
          </p:nvPr>
        </p:nvGraphicFramePr>
        <p:xfrm>
          <a:off x="957263" y="3518933"/>
          <a:ext cx="7991475" cy="3150427"/>
        </p:xfrm>
        <a:graphic>
          <a:graphicData uri="http://schemas.openxmlformats.org/drawingml/2006/table">
            <a:tbl>
              <a:tblPr/>
              <a:tblGrid>
                <a:gridCol w="1008062"/>
                <a:gridCol w="1943100"/>
                <a:gridCol w="5040313"/>
              </a:tblGrid>
              <a:tr h="304778">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名称</a:t>
                      </a:r>
                      <a:endPar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rgbClr val="E6F6FD"/>
                    </a:solidFill>
                  </a:tcPr>
                </a:tc>
              </a:tr>
              <a:tr h="685040">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Eclipse Orion</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をベースとしたブラウザ上で稼動する統合開発環境。多数の言語に対応したエディタを備える</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46955">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Code Management</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ソースコード等の構成管理のためのリポジトリを備える。</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IDS</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上にホストされた</a:t>
                      </a:r>
                      <a:r>
                        <a:rPr kumimoji="1" lang="en-US" altLang="ja-JP" sz="14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Jazz SCM</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の他、</a:t>
                      </a:r>
                      <a:r>
                        <a:rPr kumimoji="1" lang="en-US" altLang="ja-JP"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との接続も可能</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&amp; Plan</a:t>
                      </a:r>
                      <a:r>
                        <a:rPr kumimoji="1" lang="ja-JP" altLang="en-US" sz="14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の利用で使用される機能）</a:t>
                      </a:r>
                      <a:endPar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88016">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Delivery Pipeline</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Bluemix</a:t>
                      </a:r>
                      <a:r>
                        <a:rPr kumimoji="1" lang="ja-JP" altLang="en-US" sz="1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環境向けにアプリケーションを自動的にビルド・デプロイするパイプライン機能を提供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r h="694637">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0" marR="0" marT="0" marB="0"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Track and Plan</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849E"/>
                        </a:buClr>
                        <a:buFont typeface="Wingdings" panose="05000000000000000000" pitchFamily="2" charset="2"/>
                        <a:defRPr kumimoji="1" sz="20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spcBef>
                          <a:spcPct val="20000"/>
                        </a:spcBef>
                        <a:buClr>
                          <a:srgbClr val="00849E"/>
                        </a:buClr>
                        <a:buFont typeface="Wingdings" panose="05000000000000000000" pitchFamily="2" charset="2"/>
                        <a:defRPr kumimoji="1">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spcBef>
                          <a:spcPct val="20000"/>
                        </a:spcBef>
                        <a:buClr>
                          <a:srgbClr val="00849E"/>
                        </a:buClr>
                        <a:buFont typeface="Wingdings" panose="05000000000000000000" pitchFamily="2" charset="2"/>
                        <a:defRPr kumimoji="1" sz="16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spcBef>
                          <a:spcPct val="20000"/>
                        </a:spcBef>
                        <a:buClr>
                          <a:srgbClr val="00849E"/>
                        </a:buClr>
                        <a:buFont typeface="Wingdings" panose="05000000000000000000" pitchFamily="2" charset="2"/>
                        <a:defRPr kumimoji="1" sz="14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spcBef>
                          <a:spcPct val="20000"/>
                        </a:spcBef>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defRPr kumimoji="1"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チーム開発におけるアジャイルベースの計画および作業管理を行うための機能を提供</a:t>
                      </a:r>
                    </a:p>
                  </a:txBody>
                  <a:tcPr marL="45712" marR="45712" marT="45709" marB="45709" anchor="ctr" horzOverflow="overflow">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37" descr="https://hub.jazz.net/manage/web/com.ibm.team.jazzhub.web/graphics/HomePage/Git.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3564" y="4679646"/>
            <a:ext cx="601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9" descr="https://hub.jazz.net/manage/web/com.ibm.team.jazzhub.web/graphics/HomePage/Code-Now.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5354" y="3933056"/>
            <a:ext cx="6064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hub.jazz.net/manage/web/com.ibm.team.jazzhub.web/graphics/HomePage/Automated-Deployment.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6101" y="5343221"/>
            <a:ext cx="619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hub.jazz.net/manage/web/com.ibm.team.jazzhub.web/graphics/HomePage/Team-Collaboratio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36576" y="6032196"/>
            <a:ext cx="628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lowchart: Terminator 16"/>
          <p:cNvSpPr>
            <a:spLocks noChangeArrowheads="1"/>
          </p:cNvSpPr>
          <p:nvPr/>
        </p:nvSpPr>
        <p:spPr bwMode="auto">
          <a:xfrm>
            <a:off x="200769" y="3213670"/>
            <a:ext cx="1439863" cy="287338"/>
          </a:xfrm>
          <a:prstGeom prst="flowChartTermina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round/>
                <a:headEnd/>
                <a:tailEnd/>
              </a14:hiddenLine>
            </a:ext>
          </a:extLst>
        </p:spPr>
        <p:txBody>
          <a:bodyPr wrap="none" anchor="ctr"/>
          <a:lstStyle>
            <a:lvl1pP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eaLnBrk="0" fontAlgn="base" hangingPunct="0">
              <a:spcBef>
                <a:spcPct val="0"/>
              </a:spcBef>
              <a:spcAft>
                <a:spcPct val="0"/>
              </a:spcAft>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ctr" eaLnBrk="1" hangingPunct="1">
              <a:spcBef>
                <a:spcPct val="20000"/>
              </a:spcBef>
              <a:buSzPct val="100000"/>
            </a:pPr>
            <a:r>
              <a:rPr lang="ja-JP" altLang="en-US" sz="1600" b="1" dirty="0">
                <a:solidFill>
                  <a:schemeClr val="accent2"/>
                </a:solidFill>
              </a:rPr>
              <a:t>＜提供機能＞</a:t>
            </a:r>
          </a:p>
        </p:txBody>
      </p:sp>
    </p:spTree>
    <p:extLst>
      <p:ext uri="{BB962C8B-B14F-4D97-AF65-F5344CB8AC3E}">
        <p14:creationId xmlns:p14="http://schemas.microsoft.com/office/powerpoint/2010/main" val="25569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2. </a:t>
            </a:r>
            <a:r>
              <a:rPr kumimoji="1" lang="ja-JP" altLang="en-US" dirty="0" smtClean="0"/>
              <a:t>前提</a:t>
            </a:r>
            <a:endParaRPr kumimoji="1" lang="ja-JP" altLang="en-US" dirty="0"/>
          </a:p>
        </p:txBody>
      </p:sp>
    </p:spTree>
    <p:extLst>
      <p:ext uri="{BB962C8B-B14F-4D97-AF65-F5344CB8AC3E}">
        <p14:creationId xmlns:p14="http://schemas.microsoft.com/office/powerpoint/2010/main" val="270610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IBM Bluemix </a:t>
            </a:r>
            <a:r>
              <a:rPr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ja-JP" altLang="en-US" sz="1400" b="0" dirty="0">
                <a:solidFill>
                  <a:srgbClr val="0000CC"/>
                </a:solidFill>
              </a:rPr>
              <a:t>https://console.ng.bluemix.net/</a:t>
            </a:r>
          </a:p>
        </p:txBody>
      </p:sp>
    </p:spTree>
    <p:extLst>
      <p:ext uri="{BB962C8B-B14F-4D97-AF65-F5344CB8AC3E}">
        <p14:creationId xmlns:p14="http://schemas.microsoft.com/office/powerpoint/2010/main" val="1985189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IDS</a:t>
            </a:r>
            <a:r>
              <a:rPr kumimoji="1" lang="en-US" altLang="ja-JP" dirty="0" smtClean="0"/>
              <a:t> </a:t>
            </a:r>
            <a:r>
              <a:rPr kumimoji="1" lang="ja-JP" altLang="en-US" dirty="0" smtClean="0"/>
              <a:t>にログインできること。</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64259" y="1052736"/>
            <a:ext cx="4913154" cy="307777"/>
          </a:xfrm>
          <a:prstGeom prst="rect">
            <a:avLst/>
          </a:prstGeom>
        </p:spPr>
        <p:txBody>
          <a:bodyPr wrap="square">
            <a:spAutoFit/>
          </a:bodyPr>
          <a:lstStyle/>
          <a:p>
            <a:pPr algn="r"/>
            <a:r>
              <a:rPr lang="en-US" altLang="ja-JP" sz="1400" b="0" dirty="0">
                <a:solidFill>
                  <a:srgbClr val="0000CC"/>
                </a:solidFill>
              </a:rPr>
              <a:t>https://hub.jazz.net/</a:t>
            </a:r>
            <a:endParaRPr lang="ja-JP" altLang="en-US" sz="1400" b="0" dirty="0">
              <a:solidFill>
                <a:srgbClr val="0000CC"/>
              </a:solidFill>
            </a:endParaRPr>
          </a:p>
        </p:txBody>
      </p:sp>
    </p:spTree>
    <p:extLst>
      <p:ext uri="{BB962C8B-B14F-4D97-AF65-F5344CB8AC3E}">
        <p14:creationId xmlns:p14="http://schemas.microsoft.com/office/powerpoint/2010/main" val="1210692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23679</TotalTime>
  <Words>3590</Words>
  <Application>Microsoft Office PowerPoint</Application>
  <PresentationFormat>A4 Paper (210x297 mm)</PresentationFormat>
  <Paragraphs>418</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Gulim</vt:lpstr>
      <vt:lpstr>HelvNeue Light for IBM</vt:lpstr>
      <vt:lpstr>IPA Pゴシック</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(IDS) で Java の Webアプリを開発する</vt:lpstr>
      <vt:lpstr>PowerPoint Presentation</vt:lpstr>
      <vt:lpstr>アジェンダ</vt:lpstr>
      <vt:lpstr>1. 概要</vt:lpstr>
      <vt:lpstr>テーマ</vt:lpstr>
      <vt:lpstr>IBM Bluemix DevOps Services (IDS) とは</vt:lpstr>
      <vt:lpstr>2. 前提</vt:lpstr>
      <vt:lpstr>IBM Bluemix にログインできること。</vt:lpstr>
      <vt:lpstr>IDS にログインできること。</vt:lpstr>
      <vt:lpstr>3. CF アプリの開発手順</vt:lpstr>
      <vt:lpstr>3-1 Bluemix にCloud Foundry (CF) アプリを作成する。</vt:lpstr>
      <vt:lpstr>CF アプリを作成する。(1)</vt:lpstr>
      <vt:lpstr>CF アプリを作成する。(2)</vt:lpstr>
      <vt:lpstr>Git に追加する。(1)</vt:lpstr>
      <vt:lpstr>Git に追加する。(2)</vt:lpstr>
      <vt:lpstr>ご参考) デフォルトで使用可能なフィーチャー</vt:lpstr>
      <vt:lpstr>3-2 ISD にファイルを作成する。</vt:lpstr>
      <vt:lpstr>IDS を起動する。</vt:lpstr>
      <vt:lpstr>ISD の Web IDE にファイルを作成する。(1)</vt:lpstr>
      <vt:lpstr>ISD の Web IDE にファイルを作成する。(2)</vt:lpstr>
      <vt:lpstr>HelloBean.java</vt:lpstr>
      <vt:lpstr>HelloServlet.java</vt:lpstr>
      <vt:lpstr>beans.xml</vt:lpstr>
      <vt:lpstr>web.xml</vt:lpstr>
      <vt:lpstr>hello.jsp</vt:lpstr>
      <vt:lpstr>hello.xhtml</vt:lpstr>
      <vt:lpstr>pom.xml</vt:lpstr>
      <vt:lpstr>3-3 ISD でビルド&amp;デプロイする。</vt:lpstr>
      <vt:lpstr>パイプラインを確認する。(1)</vt:lpstr>
      <vt:lpstr>パイプラインを確認する。(2)</vt:lpstr>
      <vt:lpstr>パイプラインを確認する。(2)</vt:lpstr>
      <vt:lpstr>Web IDE の Git に移動する。</vt:lpstr>
      <vt:lpstr>Web IDE のローカルリポジトリ (Git) にコミットする。</vt:lpstr>
      <vt:lpstr>リモートリポジトリ (Git) にプッシュする。</vt:lpstr>
      <vt:lpstr>ステージ結果を確認する。</vt:lpstr>
      <vt:lpstr>3-4 CF アプリ の実行結果を確認する。</vt:lpstr>
      <vt:lpstr>実行結果 – スターターコード</vt:lpstr>
      <vt:lpstr>実行結果 - Servlet</vt:lpstr>
      <vt:lpstr>実行結果 - JSP</vt:lpstr>
      <vt:lpstr>実行結果 - JSF </vt:lpstr>
      <vt:lpstr>4.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511</cp:revision>
  <cp:lastPrinted>2015-04-13T13:49:01Z</cp:lastPrinted>
  <dcterms:created xsi:type="dcterms:W3CDTF">2014-04-10T09:54:38Z</dcterms:created>
  <dcterms:modified xsi:type="dcterms:W3CDTF">2016-06-27T07:19:38Z</dcterms:modified>
  <cp:category/>
</cp:coreProperties>
</file>