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79" r:id="rId1"/>
  </p:sldMasterIdLst>
  <p:notesMasterIdLst>
    <p:notesMasterId r:id="rId23"/>
  </p:notesMasterIdLst>
  <p:sldIdLst>
    <p:sldId id="257" r:id="rId2"/>
    <p:sldId id="260" r:id="rId3"/>
    <p:sldId id="282" r:id="rId4"/>
    <p:sldId id="259" r:id="rId5"/>
    <p:sldId id="261" r:id="rId6"/>
    <p:sldId id="263" r:id="rId7"/>
    <p:sldId id="264" r:id="rId8"/>
    <p:sldId id="265" r:id="rId9"/>
    <p:sldId id="266" r:id="rId10"/>
    <p:sldId id="276" r:id="rId11"/>
    <p:sldId id="277" r:id="rId12"/>
    <p:sldId id="280" r:id="rId13"/>
    <p:sldId id="281" r:id="rId14"/>
    <p:sldId id="269" r:id="rId15"/>
    <p:sldId id="270" r:id="rId16"/>
    <p:sldId id="271" r:id="rId17"/>
    <p:sldId id="279" r:id="rId18"/>
    <p:sldId id="272" r:id="rId19"/>
    <p:sldId id="268" r:id="rId20"/>
    <p:sldId id="275" r:id="rId21"/>
    <p:sldId id="278"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76" autoAdjust="0"/>
  </p:normalViewPr>
  <p:slideViewPr>
    <p:cSldViewPr snapToGrid="0">
      <p:cViewPr varScale="1">
        <p:scale>
          <a:sx n="78" d="100"/>
          <a:sy n="78"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6A202-BB22-4750-9A42-CFA129630AE9}" type="datetimeFigureOut">
              <a:rPr kumimoji="1" lang="ja-JP" altLang="en-US" smtClean="0"/>
              <a:t>2015/5/27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690D6-CBCF-4ACB-A4A1-D0C051189A02}" type="slidenum">
              <a:rPr kumimoji="1" lang="ja-JP" altLang="en-US" smtClean="0"/>
              <a:t>‹#›</a:t>
            </a:fld>
            <a:endParaRPr kumimoji="1" lang="ja-JP" altLang="en-US"/>
          </a:p>
        </p:txBody>
      </p:sp>
    </p:spTree>
    <p:extLst>
      <p:ext uri="{BB962C8B-B14F-4D97-AF65-F5344CB8AC3E}">
        <p14:creationId xmlns:p14="http://schemas.microsoft.com/office/powerpoint/2010/main" val="30345350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類似画像検索における位置推定を用いた視覚障害者の歩行ナビゲーションシステムと</a:t>
            </a:r>
            <a:r>
              <a:rPr kumimoji="1" lang="ja-JP" altLang="en-US" dirty="0" smtClean="0"/>
              <a:t>題しまして</a:t>
            </a:r>
            <a:r>
              <a:rPr kumimoji="1" lang="ja-JP" altLang="en-US" dirty="0" smtClean="0"/>
              <a:t>，</a:t>
            </a:r>
            <a:endParaRPr kumimoji="1" lang="en-US" altLang="ja-JP" dirty="0" smtClean="0"/>
          </a:p>
          <a:p>
            <a:r>
              <a:rPr kumimoji="1" lang="en-US" altLang="ja-JP" dirty="0" smtClean="0"/>
              <a:t>MRO</a:t>
            </a:r>
            <a:r>
              <a:rPr kumimoji="1" lang="ja-JP" altLang="en-US" dirty="0" smtClean="0"/>
              <a:t>チーム</a:t>
            </a:r>
            <a:r>
              <a:rPr kumimoji="1" lang="en-US" altLang="ja-JP" dirty="0" smtClean="0"/>
              <a:t>B4</a:t>
            </a:r>
            <a:r>
              <a:rPr kumimoji="1" lang="ja-JP" altLang="en-US" dirty="0" smtClean="0"/>
              <a:t>の釜坂が発表させていただきます．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218690D6-CBCF-4ACB-A4A1-D0C051189A02}" type="slidenum">
              <a:rPr kumimoji="1" lang="ja-JP" altLang="en-US" smtClean="0"/>
              <a:t>1</a:t>
            </a:fld>
            <a:endParaRPr kumimoji="1" lang="ja-JP" altLang="en-US"/>
          </a:p>
        </p:txBody>
      </p:sp>
    </p:spTree>
    <p:extLst>
      <p:ext uri="{BB962C8B-B14F-4D97-AF65-F5344CB8AC3E}">
        <p14:creationId xmlns:p14="http://schemas.microsoft.com/office/powerpoint/2010/main" val="809204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目次です．</a:t>
            </a:r>
            <a:endParaRPr kumimoji="1" lang="en-US" altLang="ja-JP" dirty="0" smtClean="0"/>
          </a:p>
          <a:p>
            <a:r>
              <a:rPr kumimoji="1" lang="ja-JP" altLang="en-US" dirty="0" smtClean="0"/>
              <a:t>研究背景，先行研究，提案手法，今後の予定の順に</a:t>
            </a:r>
            <a:r>
              <a:rPr kumimoji="1" lang="ja-JP" altLang="en-US" dirty="0" smtClean="0"/>
              <a:t>発表いたします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218690D6-CBCF-4ACB-A4A1-D0C051189A02}" type="slidenum">
              <a:rPr kumimoji="1" lang="ja-JP" altLang="en-US" smtClean="0"/>
              <a:t>2</a:t>
            </a:fld>
            <a:endParaRPr kumimoji="1" lang="ja-JP" altLang="en-US"/>
          </a:p>
        </p:txBody>
      </p:sp>
    </p:spTree>
    <p:extLst>
      <p:ext uri="{BB962C8B-B14F-4D97-AF65-F5344CB8AC3E}">
        <p14:creationId xmlns:p14="http://schemas.microsoft.com/office/powerpoint/2010/main" val="138765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厚生労働省の報告によれば，日本における視覚障害者数は約三十一万人と推定されています．</a:t>
            </a:r>
            <a:endParaRPr kumimoji="1" lang="en-US" altLang="ja-JP" dirty="0" smtClean="0"/>
          </a:p>
          <a:p>
            <a:r>
              <a:rPr kumimoji="1" lang="ja-JP" altLang="en-US" dirty="0" smtClean="0"/>
              <a:t>視覚障害者の外出には困難や不満が多数あり，外出時に必要なものとして，</a:t>
            </a:r>
            <a:endParaRPr kumimoji="1" lang="en-US" altLang="ja-JP" dirty="0" smtClean="0"/>
          </a:p>
          <a:p>
            <a:r>
              <a:rPr kumimoji="1" lang="ja-JP" altLang="en-US" dirty="0" smtClean="0"/>
              <a:t>位置情報とナビゲーションシステムを挙げています．</a:t>
            </a:r>
            <a:endParaRPr kumimoji="1" lang="en-US" altLang="ja-JP" dirty="0" smtClean="0"/>
          </a:p>
          <a:p>
            <a:r>
              <a:rPr kumimoji="1" lang="ja-JP" altLang="en-US" dirty="0" smtClean="0"/>
              <a:t>ナビゲーションシステムの要件としては，</a:t>
            </a:r>
            <a:r>
              <a:rPr kumimoji="1" lang="ja-JP" altLang="en-US" dirty="0" smtClean="0"/>
              <a:t>使い方が簡単，どこでも利用可能，一人で行ける</a:t>
            </a:r>
            <a:r>
              <a:rPr kumimoji="1" lang="ja-JP" altLang="en-US" dirty="0" smtClean="0"/>
              <a:t>，</a:t>
            </a:r>
            <a:endParaRPr kumimoji="1" lang="en-US" altLang="ja-JP" dirty="0" smtClean="0"/>
          </a:p>
          <a:p>
            <a:r>
              <a:rPr kumimoji="1" lang="ja-JP" altLang="en-US" dirty="0" smtClean="0"/>
              <a:t>という条件を重要視しているため，これらを満たす音声</a:t>
            </a:r>
            <a:r>
              <a:rPr kumimoji="1" lang="ja-JP" altLang="en-US" dirty="0" smtClean="0"/>
              <a:t>ナビゲーションシステムが求められています．</a:t>
            </a:r>
            <a:endParaRPr kumimoji="1" lang="en-US" altLang="ja-JP" dirty="0" smtClean="0"/>
          </a:p>
          <a:p>
            <a:r>
              <a:rPr kumimoji="1" lang="ja-JP" altLang="en-US" dirty="0" smtClean="0"/>
              <a:t>これらの条件を加味して，</a:t>
            </a:r>
            <a:r>
              <a:rPr kumimoji="1" lang="ja-JP" altLang="en-US" dirty="0" smtClean="0"/>
              <a:t>視覚障害者に適したインタフェースによる，画像検索による位置推定用いた，</a:t>
            </a:r>
            <a:endParaRPr kumimoji="1" lang="en-US" altLang="ja-JP" dirty="0" smtClean="0"/>
          </a:p>
          <a:p>
            <a:r>
              <a:rPr kumimoji="1" lang="ja-JP" altLang="en-US" dirty="0" smtClean="0"/>
              <a:t>携帯端末とカメラによる実装を提案します．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18690D6-CBCF-4ACB-A4A1-D0C051189A02}" type="slidenum">
              <a:rPr kumimoji="1" lang="ja-JP" altLang="en-US" smtClean="0"/>
              <a:t>3</a:t>
            </a:fld>
            <a:endParaRPr kumimoji="1" lang="ja-JP" altLang="en-US"/>
          </a:p>
        </p:txBody>
      </p:sp>
    </p:spTree>
    <p:extLst>
      <p:ext uri="{BB962C8B-B14F-4D97-AF65-F5344CB8AC3E}">
        <p14:creationId xmlns:p14="http://schemas.microsoft.com/office/powerpoint/2010/main" val="132550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先行研究です．</a:t>
            </a:r>
            <a:endParaRPr kumimoji="1" lang="en-US" altLang="ja-JP" dirty="0" smtClean="0"/>
          </a:p>
          <a:p>
            <a:r>
              <a:rPr kumimoji="1" lang="ja-JP" altLang="en-US" dirty="0" smtClean="0"/>
              <a:t>ナビゲーションシステムとしては</a:t>
            </a:r>
            <a:r>
              <a:rPr kumimoji="1" lang="en-US" altLang="ja-JP" dirty="0" smtClean="0"/>
              <a:t>GPS</a:t>
            </a:r>
            <a:r>
              <a:rPr kumimoji="1" lang="ja-JP" altLang="en-US" dirty="0" smtClean="0"/>
              <a:t>を利用したものが広く普及しています．</a:t>
            </a:r>
            <a:endParaRPr kumimoji="1" lang="en-US" altLang="ja-JP" dirty="0" smtClean="0"/>
          </a:p>
          <a:p>
            <a:r>
              <a:rPr kumimoji="1" lang="ja-JP" altLang="en-US" dirty="0" smtClean="0"/>
              <a:t>しかし，</a:t>
            </a:r>
            <a:r>
              <a:rPr kumimoji="1" lang="en-US" altLang="ja-JP" dirty="0" smtClean="0"/>
              <a:t>GPS</a:t>
            </a:r>
            <a:r>
              <a:rPr kumimoji="1" lang="ja-JP" altLang="en-US" dirty="0" smtClean="0"/>
              <a:t>は使用に適さない場所が存在するため，</a:t>
            </a:r>
            <a:endParaRPr kumimoji="1" lang="en-US" altLang="ja-JP" dirty="0" smtClean="0"/>
          </a:p>
          <a:p>
            <a:r>
              <a:rPr kumimoji="1" lang="en-US" altLang="ja-JP" dirty="0" smtClean="0"/>
              <a:t>GPS</a:t>
            </a:r>
            <a:r>
              <a:rPr kumimoji="1" lang="ja-JP" altLang="en-US" dirty="0" smtClean="0"/>
              <a:t>を用いないナビゲーションシステムについても研究されています．</a:t>
            </a:r>
            <a:endParaRPr kumimoji="1" lang="en-US" altLang="ja-JP" dirty="0" smtClean="0"/>
          </a:p>
          <a:p>
            <a:r>
              <a:rPr kumimoji="1" lang="ja-JP" altLang="en-US" dirty="0" smtClean="0"/>
              <a:t>庄司らの研究では，ナビゲーションを行う空間内に，事前にマーカーを設置し，</a:t>
            </a:r>
            <a:endParaRPr kumimoji="1" lang="en-US" altLang="ja-JP" dirty="0" smtClean="0"/>
          </a:p>
          <a:p>
            <a:r>
              <a:rPr kumimoji="1" lang="ja-JP" altLang="en-US" dirty="0" smtClean="0"/>
              <a:t>それ</a:t>
            </a:r>
            <a:r>
              <a:rPr kumimoji="1" lang="ja-JP" altLang="en-US" dirty="0" smtClean="0"/>
              <a:t>をカメラで検出</a:t>
            </a:r>
            <a:r>
              <a:rPr kumimoji="1" lang="ja-JP" altLang="en-US" dirty="0" smtClean="0"/>
              <a:t>して位置推定を行う手法が提案されています．</a:t>
            </a:r>
            <a:endParaRPr kumimoji="1" lang="en-US" altLang="ja-JP" dirty="0" smtClean="0"/>
          </a:p>
          <a:p>
            <a:r>
              <a:rPr kumimoji="1" lang="ja-JP" altLang="en-US" dirty="0" smtClean="0"/>
              <a:t>また，山下らの研究では，視覚障害者誘導用ブロックに</a:t>
            </a:r>
            <a:r>
              <a:rPr kumimoji="1" lang="en-US" altLang="ja-JP" dirty="0" smtClean="0"/>
              <a:t>(</a:t>
            </a:r>
            <a:r>
              <a:rPr kumimoji="1" lang="ja-JP" altLang="en-US" dirty="0" smtClean="0"/>
              <a:t>このような</a:t>
            </a:r>
            <a:r>
              <a:rPr kumimoji="1" lang="en-US" altLang="ja-JP" dirty="0" smtClean="0"/>
              <a:t>)0/1</a:t>
            </a:r>
            <a:r>
              <a:rPr kumimoji="1" lang="ja-JP" altLang="en-US" dirty="0" smtClean="0"/>
              <a:t>の情報を持つマーカーを設置し，</a:t>
            </a:r>
            <a:endParaRPr kumimoji="1" lang="en-US" altLang="ja-JP" dirty="0" smtClean="0"/>
          </a:p>
          <a:p>
            <a:r>
              <a:rPr kumimoji="1" lang="ja-JP" altLang="en-US" dirty="0" smtClean="0"/>
              <a:t>マーカーの並びを撮影して検出</a:t>
            </a:r>
            <a:r>
              <a:rPr kumimoji="1" lang="ja-JP" altLang="en-US" dirty="0" smtClean="0"/>
              <a:t>されたビット列をデータベースと比較して位置推定を行う手法が提案されています</a:t>
            </a:r>
            <a:r>
              <a:rPr kumimoji="1" lang="ja-JP" altLang="en-US" dirty="0" smtClean="0"/>
              <a:t>．</a:t>
            </a:r>
            <a:endParaRPr kumimoji="1" lang="en-US" altLang="ja-JP" dirty="0" smtClean="0"/>
          </a:p>
          <a:p>
            <a:r>
              <a:rPr kumimoji="1" lang="ja-JP" altLang="en-US" dirty="0" smtClean="0"/>
              <a:t>しかし，これらの手法はナビゲーションを行いたい経路上に，</a:t>
            </a:r>
            <a:endParaRPr kumimoji="1" lang="en-US" altLang="ja-JP" dirty="0" smtClean="0"/>
          </a:p>
          <a:p>
            <a:r>
              <a:rPr kumimoji="1" lang="ja-JP" altLang="en-US" dirty="0" smtClean="0"/>
              <a:t>何らかのマーカーを設置しなければならないという問題があります．</a:t>
            </a:r>
          </a:p>
        </p:txBody>
      </p:sp>
      <p:sp>
        <p:nvSpPr>
          <p:cNvPr id="4" name="スライド番号プレースホルダー 3"/>
          <p:cNvSpPr>
            <a:spLocks noGrp="1"/>
          </p:cNvSpPr>
          <p:nvPr>
            <p:ph type="sldNum" sz="quarter" idx="10"/>
          </p:nvPr>
        </p:nvSpPr>
        <p:spPr/>
        <p:txBody>
          <a:bodyPr/>
          <a:lstStyle/>
          <a:p>
            <a:fld id="{218690D6-CBCF-4ACB-A4A1-D0C051189A02}" type="slidenum">
              <a:rPr kumimoji="1" lang="ja-JP" altLang="en-US" smtClean="0"/>
              <a:t>4</a:t>
            </a:fld>
            <a:endParaRPr kumimoji="1" lang="ja-JP" altLang="en-US"/>
          </a:p>
        </p:txBody>
      </p:sp>
    </p:spTree>
    <p:extLst>
      <p:ext uri="{BB962C8B-B14F-4D97-AF65-F5344CB8AC3E}">
        <p14:creationId xmlns:p14="http://schemas.microsoft.com/office/powerpoint/2010/main" val="206004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そこで，本研究</a:t>
            </a:r>
            <a:r>
              <a:rPr kumimoji="1" lang="ja-JP" altLang="en-US" dirty="0" smtClean="0"/>
              <a:t>ではマーカーなどの設置を行わない手法を提案します．</a:t>
            </a:r>
            <a:endParaRPr kumimoji="1" lang="en-US" altLang="ja-JP" dirty="0" smtClean="0"/>
          </a:p>
          <a:p>
            <a:r>
              <a:rPr kumimoji="1" lang="ja-JP" altLang="en-US" dirty="0" smtClean="0"/>
              <a:t>システムの概要図は</a:t>
            </a:r>
            <a:r>
              <a:rPr kumimoji="1" lang="en-US" altLang="ja-JP" dirty="0" smtClean="0"/>
              <a:t>(</a:t>
            </a:r>
            <a:r>
              <a:rPr kumimoji="1" lang="ja-JP" altLang="en-US" dirty="0" smtClean="0"/>
              <a:t>このように</a:t>
            </a:r>
            <a:r>
              <a:rPr kumimoji="1" lang="en-US" altLang="ja-JP" dirty="0" smtClean="0"/>
              <a:t>)</a:t>
            </a:r>
            <a:r>
              <a:rPr kumimoji="1" lang="ja-JP" altLang="en-US" dirty="0" smtClean="0"/>
              <a:t>なります．</a:t>
            </a:r>
            <a:endParaRPr kumimoji="1" lang="en-US" altLang="ja-JP" dirty="0" smtClean="0"/>
          </a:p>
          <a:p>
            <a:r>
              <a:rPr kumimoji="1" lang="ja-JP" altLang="en-US" dirty="0" smtClean="0"/>
              <a:t>事前にナビゲーション経路に沿って撮影された一人称画像群によるデータベースを作成します．</a:t>
            </a:r>
            <a:endParaRPr kumimoji="1" lang="en-US" altLang="ja-JP" dirty="0" smtClean="0"/>
          </a:p>
          <a:p>
            <a:r>
              <a:rPr kumimoji="1" lang="ja-JP" altLang="en-US" dirty="0" smtClean="0"/>
              <a:t>また，ナビゲーションを受ける歩行者が現在</a:t>
            </a:r>
            <a:r>
              <a:rPr kumimoji="1" lang="ja-JP" altLang="en-US" dirty="0" smtClean="0"/>
              <a:t>位置で</a:t>
            </a:r>
            <a:r>
              <a:rPr kumimoji="1" lang="ja-JP" altLang="en-US" dirty="0" smtClean="0"/>
              <a:t>取得した一人称</a:t>
            </a:r>
            <a:r>
              <a:rPr kumimoji="1" lang="ja-JP" altLang="en-US" dirty="0" smtClean="0"/>
              <a:t>画像と最も類似する画像をデータベースから検索し，</a:t>
            </a:r>
            <a:endParaRPr kumimoji="1" lang="en-US" altLang="ja-JP" dirty="0" smtClean="0"/>
          </a:p>
          <a:p>
            <a:r>
              <a:rPr kumimoji="1" lang="ja-JP" altLang="en-US" dirty="0" smtClean="0"/>
              <a:t>検索結果をなった画像が得られた地点を推定位置とします．</a:t>
            </a:r>
            <a:endParaRPr kumimoji="1" lang="en-US" altLang="ja-JP" dirty="0" smtClean="0"/>
          </a:p>
          <a:p>
            <a:r>
              <a:rPr kumimoji="1" lang="ja-JP" altLang="en-US" dirty="0" smtClean="0"/>
              <a:t>また，現在位置と推定位置の差異については，画像間の</a:t>
            </a:r>
            <a:r>
              <a:rPr kumimoji="1" lang="en-US" altLang="ja-JP" dirty="0" smtClean="0"/>
              <a:t>F</a:t>
            </a:r>
            <a:r>
              <a:rPr kumimoji="1" lang="ja-JP" altLang="en-US" dirty="0" smtClean="0"/>
              <a:t>行列を求めることで</a:t>
            </a:r>
            <a:endParaRPr kumimoji="1" lang="en-US" altLang="ja-JP" dirty="0" smtClean="0"/>
          </a:p>
          <a:p>
            <a:r>
              <a:rPr kumimoji="1" lang="ja-JP" altLang="en-US" dirty="0" smtClean="0"/>
              <a:t>平行移動要素と回転移動要素を計算し，ナビゲーションの方向を決定します．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18690D6-CBCF-4ACB-A4A1-D0C051189A02}" type="slidenum">
              <a:rPr kumimoji="1" lang="ja-JP" altLang="en-US" smtClean="0"/>
              <a:t>5</a:t>
            </a:fld>
            <a:endParaRPr kumimoji="1" lang="ja-JP" altLang="en-US"/>
          </a:p>
        </p:txBody>
      </p:sp>
    </p:spTree>
    <p:extLst>
      <p:ext uri="{BB962C8B-B14F-4D97-AF65-F5344CB8AC3E}">
        <p14:creationId xmlns:p14="http://schemas.microsoft.com/office/powerpoint/2010/main" val="174719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類似画像検索についてです．</a:t>
            </a:r>
            <a:endParaRPr kumimoji="1" lang="en-US" altLang="ja-JP" dirty="0" smtClean="0"/>
          </a:p>
          <a:p>
            <a:r>
              <a:rPr kumimoji="1" lang="ja-JP" altLang="en-US" dirty="0" smtClean="0"/>
              <a:t>事前撮影画像群の全ての画像から取得した特徴点の集合をデータベースとします．</a:t>
            </a:r>
            <a:endParaRPr kumimoji="1" lang="en-US" altLang="ja-JP" dirty="0" smtClean="0"/>
          </a:p>
          <a:p>
            <a:r>
              <a:rPr kumimoji="1" lang="ja-JP" altLang="en-US" dirty="0" smtClean="0"/>
              <a:t>類似画像検索に</a:t>
            </a:r>
            <a:r>
              <a:rPr kumimoji="1" lang="ja-JP" altLang="en-US" dirty="0" smtClean="0"/>
              <a:t>は，この局所</a:t>
            </a:r>
            <a:r>
              <a:rPr kumimoji="1" lang="ja-JP" altLang="en-US" dirty="0" smtClean="0"/>
              <a:t>特徴量の類似度を用います．</a:t>
            </a:r>
            <a:endParaRPr kumimoji="1" lang="en-US" altLang="ja-JP" dirty="0" smtClean="0"/>
          </a:p>
          <a:p>
            <a:r>
              <a:rPr kumimoji="1" lang="ja-JP" altLang="en-US" dirty="0" smtClean="0"/>
              <a:t>現在位置で撮影した画像から取得されたすべての特徴点の特徴量について，</a:t>
            </a:r>
            <a:endParaRPr kumimoji="1" lang="en-US" altLang="ja-JP" dirty="0" smtClean="0"/>
          </a:p>
          <a:p>
            <a:r>
              <a:rPr kumimoji="1" lang="ja-JP" altLang="en-US" dirty="0" smtClean="0"/>
              <a:t>データベース上で最も類似する特徴点を検索し，その組をキーペアとします．</a:t>
            </a:r>
            <a:endParaRPr kumimoji="1" lang="en-US" altLang="ja-JP" dirty="0" smtClean="0"/>
          </a:p>
          <a:p>
            <a:r>
              <a:rPr kumimoji="1" lang="ja-JP" altLang="en-US" dirty="0" smtClean="0"/>
              <a:t>最も多くのキーペアの得られた</a:t>
            </a:r>
            <a:r>
              <a:rPr kumimoji="1" lang="ja-JP" altLang="en-US" dirty="0" smtClean="0"/>
              <a:t>画像が撮影された位置</a:t>
            </a:r>
            <a:r>
              <a:rPr kumimoji="1" lang="ja-JP" altLang="en-US" dirty="0" smtClean="0"/>
              <a:t>を推定位置とします．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18690D6-CBCF-4ACB-A4A1-D0C051189A02}" type="slidenum">
              <a:rPr kumimoji="1" lang="ja-JP" altLang="en-US" smtClean="0"/>
              <a:t>6</a:t>
            </a:fld>
            <a:endParaRPr kumimoji="1" lang="ja-JP" altLang="en-US"/>
          </a:p>
        </p:txBody>
      </p:sp>
    </p:spTree>
    <p:extLst>
      <p:ext uri="{BB962C8B-B14F-4D97-AF65-F5344CB8AC3E}">
        <p14:creationId xmlns:p14="http://schemas.microsoft.com/office/powerpoint/2010/main" val="285986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移動方向の決定についてです．</a:t>
            </a:r>
            <a:endParaRPr kumimoji="1" lang="en-US" altLang="ja-JP" dirty="0" smtClean="0"/>
          </a:p>
          <a:p>
            <a:r>
              <a:rPr kumimoji="1" lang="ja-JP" altLang="en-US" dirty="0" smtClean="0"/>
              <a:t>推定位置</a:t>
            </a:r>
            <a:r>
              <a:rPr kumimoji="1" lang="ja-JP" altLang="en-US" dirty="0" smtClean="0"/>
              <a:t>が得られたら，歩行者に指示する移動方向を決定します．</a:t>
            </a:r>
            <a:endParaRPr kumimoji="1" lang="en-US" altLang="ja-JP" dirty="0" smtClean="0"/>
          </a:p>
          <a:p>
            <a:r>
              <a:rPr kumimoji="1" lang="ja-JP" altLang="en-US" dirty="0" smtClean="0"/>
              <a:t>現在位置画像と推定位置画像の対応点から</a:t>
            </a:r>
            <a:r>
              <a:rPr kumimoji="1" lang="en-US" altLang="ja-JP" dirty="0" smtClean="0"/>
              <a:t>F</a:t>
            </a:r>
            <a:r>
              <a:rPr kumimoji="1" lang="ja-JP" altLang="en-US" dirty="0" smtClean="0"/>
              <a:t>行列を求め，</a:t>
            </a:r>
            <a:endParaRPr kumimoji="1" lang="en-US" altLang="ja-JP" dirty="0" smtClean="0"/>
          </a:p>
          <a:p>
            <a:r>
              <a:rPr kumimoji="1" lang="ja-JP" altLang="en-US" dirty="0" smtClean="0"/>
              <a:t>その平行移動要素と回転移動要素から，歩行者に指示する方向を決定します．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18690D6-CBCF-4ACB-A4A1-D0C051189A02}" type="slidenum">
              <a:rPr kumimoji="1" lang="ja-JP" altLang="en-US" smtClean="0"/>
              <a:t>7</a:t>
            </a:fld>
            <a:endParaRPr kumimoji="1" lang="ja-JP" altLang="en-US"/>
          </a:p>
        </p:txBody>
      </p:sp>
    </p:spTree>
    <p:extLst>
      <p:ext uri="{BB962C8B-B14F-4D97-AF65-F5344CB8AC3E}">
        <p14:creationId xmlns:p14="http://schemas.microsoft.com/office/powerpoint/2010/main" val="456701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音声ナビゲーションについてです．</a:t>
            </a:r>
            <a:endParaRPr kumimoji="1" lang="en-US" altLang="ja-JP" dirty="0" smtClean="0"/>
          </a:p>
          <a:p>
            <a:r>
              <a:rPr kumimoji="1" lang="ja-JP" altLang="en-US" dirty="0" smtClean="0"/>
              <a:t>決定された移動方向を歩行者に音声で提示します．</a:t>
            </a:r>
            <a:endParaRPr kumimoji="1" lang="en-US" altLang="ja-JP" dirty="0" smtClean="0"/>
          </a:p>
          <a:p>
            <a:r>
              <a:rPr kumimoji="1" lang="ja-JP" altLang="en-US" dirty="0" smtClean="0"/>
              <a:t>何メートル先を左折，といった通常のナビゲーションのほかに，</a:t>
            </a:r>
            <a:endParaRPr kumimoji="1" lang="en-US" altLang="ja-JP" dirty="0" smtClean="0"/>
          </a:p>
          <a:p>
            <a:r>
              <a:rPr kumimoji="1" lang="ja-JP" altLang="en-US" dirty="0" smtClean="0"/>
              <a:t>視覚障害者が単独歩行する際に必要とする情報の提示も行います．</a:t>
            </a:r>
            <a:endParaRPr kumimoji="1" lang="en-US" altLang="ja-JP" dirty="0" smtClean="0"/>
          </a:p>
          <a:p>
            <a:r>
              <a:rPr kumimoji="1" lang="ja-JP" altLang="en-US" dirty="0" smtClean="0"/>
              <a:t>具体的には，歩行者が出発地点から目的地までのどこにいるかという情報や，</a:t>
            </a:r>
            <a:endParaRPr kumimoji="1" lang="en-US" altLang="ja-JP" dirty="0" smtClean="0"/>
          </a:p>
          <a:p>
            <a:r>
              <a:rPr kumimoji="1" lang="ja-JP" altLang="en-US" dirty="0" smtClean="0"/>
              <a:t>移動している方向が適切であるかという情報です．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18690D6-CBCF-4ACB-A4A1-D0C051189A02}" type="slidenum">
              <a:rPr kumimoji="1" lang="ja-JP" altLang="en-US" smtClean="0"/>
              <a:t>8</a:t>
            </a:fld>
            <a:endParaRPr kumimoji="1" lang="ja-JP" altLang="en-US"/>
          </a:p>
        </p:txBody>
      </p:sp>
    </p:spTree>
    <p:extLst>
      <p:ext uri="{BB962C8B-B14F-4D97-AF65-F5344CB8AC3E}">
        <p14:creationId xmlns:p14="http://schemas.microsoft.com/office/powerpoint/2010/main" val="53501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研究背景です．</a:t>
            </a:r>
            <a:endParaRPr kumimoji="1" lang="en-US" altLang="ja-JP" dirty="0" smtClean="0"/>
          </a:p>
          <a:p>
            <a:r>
              <a:rPr kumimoji="1" lang="ja-JP" altLang="en-US" dirty="0" smtClean="0"/>
              <a:t>厚生労働省の報告によれば，日本における視覚障害者数は約三十万人と推定されています．</a:t>
            </a:r>
            <a:endParaRPr kumimoji="1" lang="en-US" altLang="ja-JP" dirty="0" smtClean="0"/>
          </a:p>
          <a:p>
            <a:r>
              <a:rPr kumimoji="1" lang="ja-JP" altLang="en-US" dirty="0" smtClean="0"/>
              <a:t>視覚障害者の外出には困難や不満が多数あり，単独歩行の補助として</a:t>
            </a:r>
            <a:endParaRPr kumimoji="1" lang="en-US" altLang="ja-JP" dirty="0" smtClean="0"/>
          </a:p>
          <a:p>
            <a:r>
              <a:rPr kumimoji="1" lang="ja-JP" altLang="en-US" dirty="0" smtClean="0"/>
              <a:t>使い方が簡単どこでも利用可能な音声ナビゲーションが求められています．</a:t>
            </a:r>
            <a:endParaRPr kumimoji="1" lang="en-US" altLang="ja-JP" dirty="0" smtClean="0"/>
          </a:p>
          <a:p>
            <a:r>
              <a:rPr kumimoji="1" lang="ja-JP" altLang="en-US" dirty="0" smtClean="0"/>
              <a:t>既に</a:t>
            </a:r>
            <a:r>
              <a:rPr kumimoji="1" lang="en-US" altLang="ja-JP" dirty="0" smtClean="0"/>
              <a:t>GPS</a:t>
            </a:r>
            <a:r>
              <a:rPr kumimoji="1" lang="ja-JP" altLang="en-US" dirty="0" smtClean="0"/>
              <a:t>によるナビゲーションシステムは存在していますが，使用が困難な場所があったり，</a:t>
            </a:r>
            <a:endParaRPr kumimoji="1" lang="en-US" altLang="ja-JP" dirty="0" smtClean="0"/>
          </a:p>
          <a:p>
            <a:r>
              <a:rPr kumimoji="1" lang="ja-JP" altLang="en-US" dirty="0" smtClean="0"/>
              <a:t>歩行者の向きまでわかるわけではないという問題を抱えています．</a:t>
            </a:r>
            <a:endParaRPr kumimoji="1" lang="en-US" altLang="ja-JP" dirty="0" smtClean="0"/>
          </a:p>
          <a:p>
            <a:r>
              <a:rPr kumimoji="1" lang="ja-JP" altLang="en-US" dirty="0" smtClean="0"/>
              <a:t>そこで，</a:t>
            </a:r>
            <a:r>
              <a:rPr kumimoji="1" lang="en-US" altLang="ja-JP" dirty="0" smtClean="0"/>
              <a:t>GPS</a:t>
            </a:r>
            <a:r>
              <a:rPr kumimoji="1" lang="ja-JP" altLang="en-US" dirty="0" smtClean="0"/>
              <a:t>とは別の位置推定方法を用いることで，さらに詳細かつ広範囲で利用可能な</a:t>
            </a:r>
            <a:endParaRPr kumimoji="1" lang="en-US" altLang="ja-JP" dirty="0" smtClean="0"/>
          </a:p>
          <a:p>
            <a:r>
              <a:rPr kumimoji="1" lang="ja-JP" altLang="en-US" dirty="0" smtClean="0"/>
              <a:t>ナビゲーションシステムの実現が期待されます．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18690D6-CBCF-4ACB-A4A1-D0C051189A02}" type="slidenum">
              <a:rPr kumimoji="1" lang="ja-JP" altLang="en-US" smtClean="0"/>
              <a:t>13</a:t>
            </a:fld>
            <a:endParaRPr kumimoji="1" lang="ja-JP" altLang="en-US"/>
          </a:p>
        </p:txBody>
      </p:sp>
    </p:spTree>
    <p:extLst>
      <p:ext uri="{BB962C8B-B14F-4D97-AF65-F5344CB8AC3E}">
        <p14:creationId xmlns:p14="http://schemas.microsoft.com/office/powerpoint/2010/main" val="3417001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89B5027-5E2D-4435-B699-363E422F1F1A}" type="datetime1">
              <a:rPr kumimoji="1" lang="ja-JP" altLang="en-US" smtClean="0"/>
              <a:t>2015/5/27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826201-1446-4977-8AE2-C24363A12C4A}"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2750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AD4A0A7-8CAC-4F48-925B-E7FB4BA86376}" type="datetime1">
              <a:rPr kumimoji="1" lang="ja-JP" altLang="en-US" smtClean="0"/>
              <a:t>2015/5/27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826201-1446-4977-8AE2-C24363A12C4A}" type="slidenum">
              <a:rPr kumimoji="1" lang="ja-JP" altLang="en-US" smtClean="0"/>
              <a:t>‹#›</a:t>
            </a:fld>
            <a:endParaRPr kumimoji="1" lang="ja-JP" altLang="en-US"/>
          </a:p>
        </p:txBody>
      </p:sp>
    </p:spTree>
    <p:extLst>
      <p:ext uri="{BB962C8B-B14F-4D97-AF65-F5344CB8AC3E}">
        <p14:creationId xmlns:p14="http://schemas.microsoft.com/office/powerpoint/2010/main" val="84443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AF49423-F791-4349-88F4-E2E72B4B3F90}" type="datetime1">
              <a:rPr kumimoji="1" lang="ja-JP" altLang="en-US" smtClean="0"/>
              <a:t>2015/5/27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826201-1446-4977-8AE2-C24363A12C4A}" type="slidenum">
              <a:rPr kumimoji="1" lang="ja-JP" altLang="en-US" smtClean="0"/>
              <a:t>‹#›</a:t>
            </a:fld>
            <a:endParaRPr kumimoji="1" lang="ja-JP" altLang="en-US"/>
          </a:p>
        </p:txBody>
      </p:sp>
    </p:spTree>
    <p:extLst>
      <p:ext uri="{BB962C8B-B14F-4D97-AF65-F5344CB8AC3E}">
        <p14:creationId xmlns:p14="http://schemas.microsoft.com/office/powerpoint/2010/main" val="4834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lvl1pPr>
              <a:defRPr sz="1400"/>
            </a:lvl1pPr>
          </a:lstStyle>
          <a:p>
            <a:fld id="{D0116E91-619F-4AE4-ACDC-4A1345F0D154}" type="datetime1">
              <a:rPr lang="ja-JP" altLang="en-US" smtClean="0"/>
              <a:pPr/>
              <a:t>2015/5/27</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F5826201-1446-4977-8AE2-C24363A12C4A}" type="slidenum">
              <a:rPr lang="ja-JP" altLang="en-US" smtClean="0"/>
              <a:pPr/>
              <a:t>‹#›</a:t>
            </a:fld>
            <a:endParaRPr lang="ja-JP" altLang="en-US" dirty="0"/>
          </a:p>
        </p:txBody>
      </p:sp>
    </p:spTree>
    <p:extLst>
      <p:ext uri="{BB962C8B-B14F-4D97-AF65-F5344CB8AC3E}">
        <p14:creationId xmlns:p14="http://schemas.microsoft.com/office/powerpoint/2010/main" val="13854954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DD51C8F-C359-44B3-BA81-32D556BAE52E}" type="datetime1">
              <a:rPr kumimoji="1" lang="ja-JP" altLang="en-US" smtClean="0"/>
              <a:t>2015/5/27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826201-1446-4977-8AE2-C24363A12C4A}"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0269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z="1400"/>
            </a:lvl1pPr>
          </a:lstStyle>
          <a:p>
            <a:fld id="{99BA9B54-5416-4A0B-9B81-3D12B279B9E1}" type="datetime1">
              <a:rPr lang="ja-JP" altLang="en-US" smtClean="0"/>
              <a:pPr/>
              <a:t>2015/5/27</a:t>
            </a:fld>
            <a:endParaRPr lang="ja-JP" altLang="en-US" dirty="0"/>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sz="3200"/>
            </a:lvl1pPr>
          </a:lstStyle>
          <a:p>
            <a:fld id="{F5826201-1446-4977-8AE2-C24363A12C4A}" type="slidenum">
              <a:rPr lang="ja-JP" altLang="en-US" smtClean="0"/>
              <a:pPr/>
              <a:t>‹#›</a:t>
            </a:fld>
            <a:endParaRPr lang="ja-JP" altLang="en-US" dirty="0"/>
          </a:p>
        </p:txBody>
      </p:sp>
    </p:spTree>
    <p:extLst>
      <p:ext uri="{BB962C8B-B14F-4D97-AF65-F5344CB8AC3E}">
        <p14:creationId xmlns:p14="http://schemas.microsoft.com/office/powerpoint/2010/main" val="21786899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4A00719-0C87-46AB-9160-7F43984354B9}" type="datetime1">
              <a:rPr kumimoji="1" lang="ja-JP" altLang="en-US" smtClean="0"/>
              <a:t>2015/5/27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5826201-1446-4977-8AE2-C24363A12C4A}" type="slidenum">
              <a:rPr kumimoji="1" lang="ja-JP" altLang="en-US" smtClean="0"/>
              <a:t>‹#›</a:t>
            </a:fld>
            <a:endParaRPr kumimoji="1" lang="ja-JP" altLang="en-US"/>
          </a:p>
        </p:txBody>
      </p:sp>
    </p:spTree>
    <p:extLst>
      <p:ext uri="{BB962C8B-B14F-4D97-AF65-F5344CB8AC3E}">
        <p14:creationId xmlns:p14="http://schemas.microsoft.com/office/powerpoint/2010/main" val="840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6138F3-B9D7-4F92-B4A0-C8B482F5674F}" type="datetime1">
              <a:rPr kumimoji="1" lang="ja-JP" altLang="en-US" smtClean="0"/>
              <a:t>2015/5/27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5826201-1446-4977-8AE2-C24363A12C4A}" type="slidenum">
              <a:rPr kumimoji="1" lang="ja-JP" altLang="en-US" smtClean="0"/>
              <a:t>‹#›</a:t>
            </a:fld>
            <a:endParaRPr kumimoji="1" lang="ja-JP" altLang="en-US"/>
          </a:p>
        </p:txBody>
      </p:sp>
    </p:spTree>
    <p:extLst>
      <p:ext uri="{BB962C8B-B14F-4D97-AF65-F5344CB8AC3E}">
        <p14:creationId xmlns:p14="http://schemas.microsoft.com/office/powerpoint/2010/main" val="49831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BD2979-7B5D-4F56-A5A5-00E7671F3262}" type="datetime1">
              <a:rPr kumimoji="1" lang="ja-JP" altLang="en-US" smtClean="0"/>
              <a:t>2015/5/27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5826201-1446-4977-8AE2-C24363A12C4A}" type="slidenum">
              <a:rPr kumimoji="1" lang="ja-JP" altLang="en-US" smtClean="0"/>
              <a:t>‹#›</a:t>
            </a:fld>
            <a:endParaRPr kumimoji="1" lang="ja-JP" altLang="en-US"/>
          </a:p>
        </p:txBody>
      </p:sp>
    </p:spTree>
    <p:extLst>
      <p:ext uri="{BB962C8B-B14F-4D97-AF65-F5344CB8AC3E}">
        <p14:creationId xmlns:p14="http://schemas.microsoft.com/office/powerpoint/2010/main" val="142222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F7D822B-6933-4FB0-B541-66DE8FC271F2}" type="datetime1">
              <a:rPr kumimoji="1" lang="ja-JP" altLang="en-US" smtClean="0"/>
              <a:t>2015/5/27</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826201-1446-4977-8AE2-C24363A12C4A}" type="slidenum">
              <a:rPr kumimoji="1" lang="ja-JP" altLang="en-US" smtClean="0"/>
              <a:t>‹#›</a:t>
            </a:fld>
            <a:endParaRPr kumimoji="1" lang="ja-JP" altLang="en-US"/>
          </a:p>
        </p:txBody>
      </p:sp>
    </p:spTree>
    <p:extLst>
      <p:ext uri="{BB962C8B-B14F-4D97-AF65-F5344CB8AC3E}">
        <p14:creationId xmlns:p14="http://schemas.microsoft.com/office/powerpoint/2010/main" val="305363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772B014-7A88-495D-892C-BEF1B97E0A79}" type="datetime1">
              <a:rPr kumimoji="1" lang="ja-JP" altLang="en-US" smtClean="0"/>
              <a:t>2015/5/27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826201-1446-4977-8AE2-C24363A12C4A}" type="slidenum">
              <a:rPr kumimoji="1" lang="ja-JP" altLang="en-US" smtClean="0"/>
              <a:t>‹#›</a:t>
            </a:fld>
            <a:endParaRPr kumimoji="1" lang="ja-JP" altLang="en-US"/>
          </a:p>
        </p:txBody>
      </p:sp>
    </p:spTree>
    <p:extLst>
      <p:ext uri="{BB962C8B-B14F-4D97-AF65-F5344CB8AC3E}">
        <p14:creationId xmlns:p14="http://schemas.microsoft.com/office/powerpoint/2010/main" val="33727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F010F8B-DD64-4B69-929B-00FF928BD6AF}" type="datetime1">
              <a:rPr kumimoji="1" lang="ja-JP" altLang="en-US" smtClean="0"/>
              <a:t>2015/5/27</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5826201-1446-4977-8AE2-C24363A12C4A}"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224673"/>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hf hdr="0" ftr="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47135" y="758952"/>
            <a:ext cx="8649730" cy="3566160"/>
          </a:xfrm>
        </p:spPr>
        <p:txBody>
          <a:bodyPr>
            <a:normAutofit fontScale="90000"/>
          </a:bodyPr>
          <a:lstStyle/>
          <a:p>
            <a:pPr algn="ctr"/>
            <a:r>
              <a:rPr lang="ja-JP" altLang="en-US" sz="6000" dirty="0"/>
              <a:t>類似画像検索による</a:t>
            </a:r>
            <a:r>
              <a:rPr lang="en-US" altLang="ja-JP" sz="6000" dirty="0"/>
              <a:t/>
            </a:r>
            <a:br>
              <a:rPr lang="en-US" altLang="ja-JP" sz="6000" dirty="0"/>
            </a:br>
            <a:r>
              <a:rPr lang="ja-JP" altLang="en-US" sz="6000" dirty="0"/>
              <a:t>位置推定を用いた</a:t>
            </a:r>
            <a:r>
              <a:rPr lang="en-US" altLang="ja-JP" sz="6000" dirty="0"/>
              <a:t/>
            </a:r>
            <a:br>
              <a:rPr lang="en-US" altLang="ja-JP" sz="6000" dirty="0"/>
            </a:br>
            <a:r>
              <a:rPr lang="ja-JP" altLang="en-US" sz="6000" dirty="0" smtClean="0"/>
              <a:t>視覚障害者</a:t>
            </a:r>
            <a:r>
              <a:rPr lang="ja-JP" altLang="en-US" sz="6000" dirty="0"/>
              <a:t>の</a:t>
            </a:r>
            <a:r>
              <a:rPr lang="en-US" altLang="ja-JP" sz="6000" dirty="0"/>
              <a:t/>
            </a:r>
            <a:br>
              <a:rPr lang="en-US" altLang="ja-JP" sz="6000" dirty="0"/>
            </a:br>
            <a:r>
              <a:rPr lang="ja-JP" altLang="en-US" sz="6000" dirty="0"/>
              <a:t>歩行ナビゲーションシステム</a:t>
            </a:r>
          </a:p>
        </p:txBody>
      </p:sp>
      <p:sp>
        <p:nvSpPr>
          <p:cNvPr id="3" name="サブタイトル 2"/>
          <p:cNvSpPr>
            <a:spLocks noGrp="1"/>
          </p:cNvSpPr>
          <p:nvPr>
            <p:ph type="subTitle" idx="1"/>
          </p:nvPr>
        </p:nvSpPr>
        <p:spPr/>
        <p:txBody>
          <a:bodyPr>
            <a:normAutofit/>
          </a:bodyPr>
          <a:lstStyle/>
          <a:p>
            <a:r>
              <a:rPr lang="ja-JP" altLang="en-US" dirty="0" smtClean="0"/>
              <a:t>＜所信表明＞</a:t>
            </a:r>
            <a:r>
              <a:rPr lang="ja-JP" altLang="en-US" dirty="0"/>
              <a:t> </a:t>
            </a:r>
            <a:fld id="{C7D80B2C-4E83-485D-B8CF-F0B5CE8E4AF8}" type="datetime1">
              <a:rPr lang="ja-JP" altLang="en-US" smtClean="0"/>
              <a:pPr/>
              <a:t>2015/5/27</a:t>
            </a:fld>
            <a:endParaRPr kumimoji="1" lang="en-US" altLang="ja-JP" dirty="0" smtClean="0"/>
          </a:p>
          <a:p>
            <a:pPr algn="r"/>
            <a:r>
              <a:rPr kumimoji="1" lang="en-US" altLang="ja-JP" dirty="0" smtClean="0"/>
              <a:t>MRO</a:t>
            </a:r>
            <a:r>
              <a:rPr kumimoji="1" lang="ja-JP" altLang="en-US" dirty="0" smtClean="0"/>
              <a:t>チーム　</a:t>
            </a:r>
            <a:r>
              <a:rPr lang="en-US" altLang="ja-JP" dirty="0" smtClean="0"/>
              <a:t>B4</a:t>
            </a:r>
            <a:r>
              <a:rPr lang="ja-JP" altLang="en-US" dirty="0" smtClean="0"/>
              <a:t>　釜坂一歩</a:t>
            </a:r>
            <a:endParaRPr kumimoji="1" lang="ja-JP" altLang="en-US" dirty="0"/>
          </a:p>
        </p:txBody>
      </p:sp>
    </p:spTree>
    <p:extLst>
      <p:ext uri="{BB962C8B-B14F-4D97-AF65-F5344CB8AC3E}">
        <p14:creationId xmlns:p14="http://schemas.microsoft.com/office/powerpoint/2010/main" val="4253329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速度</a:t>
            </a:r>
            <a:endParaRPr kumimoji="1" lang="ja-JP" altLang="en-US" dirty="0"/>
          </a:p>
        </p:txBody>
      </p:sp>
      <p:sp>
        <p:nvSpPr>
          <p:cNvPr id="17" name="テキスト プレースホルダー 16"/>
          <p:cNvSpPr>
            <a:spLocks noGrp="1"/>
          </p:cNvSpPr>
          <p:nvPr>
            <p:ph type="body" idx="1"/>
          </p:nvPr>
        </p:nvSpPr>
        <p:spPr/>
        <p:txBody>
          <a:bodyPr>
            <a:normAutofit fontScale="85000" lnSpcReduction="20000"/>
          </a:bodyPr>
          <a:lstStyle/>
          <a:p>
            <a:r>
              <a:rPr lang="en-US" altLang="ja-JP" sz="2800" dirty="0"/>
              <a:t>Query(1</a:t>
            </a:r>
            <a:r>
              <a:rPr lang="ja-JP" altLang="en-US" sz="2800" dirty="0"/>
              <a:t>枚</a:t>
            </a:r>
            <a:r>
              <a:rPr lang="en-US" altLang="ja-JP" sz="2800" dirty="0" smtClean="0"/>
              <a:t>)</a:t>
            </a:r>
          </a:p>
          <a:p>
            <a:pPr algn="r"/>
            <a:r>
              <a:rPr lang="ja-JP" altLang="en-US" sz="2100" dirty="0" smtClean="0"/>
              <a:t>検索時間</a:t>
            </a:r>
            <a:r>
              <a:rPr lang="en-US" altLang="ja-JP" sz="2100" dirty="0" smtClean="0"/>
              <a:t>0.136</a:t>
            </a:r>
            <a:r>
              <a:rPr lang="ja-JP" altLang="en-US" sz="2100" dirty="0"/>
              <a:t>秒</a:t>
            </a:r>
            <a:endParaRPr lang="en-US" altLang="ja-JP" sz="2100" dirty="0"/>
          </a:p>
        </p:txBody>
      </p:sp>
      <p:sp>
        <p:nvSpPr>
          <p:cNvPr id="14" name="コンテンツ プレースホルダー 13"/>
          <p:cNvSpPr>
            <a:spLocks noGrp="1"/>
          </p:cNvSpPr>
          <p:nvPr>
            <p:ph sz="half" idx="2"/>
          </p:nvPr>
        </p:nvSpPr>
        <p:spPr>
          <a:xfrm>
            <a:off x="822960" y="2582333"/>
            <a:ext cx="3703320" cy="3877453"/>
          </a:xfrm>
        </p:spPr>
        <p:txBody>
          <a:bodyPr>
            <a:normAutofit/>
          </a:bodyPr>
          <a:lstStyle/>
          <a:p>
            <a:pPr>
              <a:buFont typeface="Wingdings" panose="05000000000000000000" pitchFamily="2" charset="2"/>
              <a:buChar char="l"/>
            </a:pPr>
            <a:r>
              <a:rPr lang="ja-JP" altLang="en-US" dirty="0" smtClean="0"/>
              <a:t>画像</a:t>
            </a:r>
            <a:r>
              <a:rPr lang="ja-JP" altLang="en-US" dirty="0"/>
              <a:t>読み込み</a:t>
            </a:r>
            <a:endParaRPr lang="en-US" altLang="ja-JP" dirty="0"/>
          </a:p>
          <a:p>
            <a:pPr lvl="1">
              <a:buFont typeface="Wingdings" panose="05000000000000000000" pitchFamily="2" charset="2"/>
              <a:buChar char="l"/>
            </a:pPr>
            <a:r>
              <a:rPr lang="en-US" altLang="ja-JP" dirty="0" smtClean="0"/>
              <a:t>0.031sec</a:t>
            </a:r>
          </a:p>
          <a:p>
            <a:pPr>
              <a:buFont typeface="Wingdings" panose="05000000000000000000" pitchFamily="2" charset="2"/>
              <a:buChar char="l"/>
            </a:pPr>
            <a:r>
              <a:rPr lang="ja-JP" altLang="en-US" dirty="0" smtClean="0"/>
              <a:t>特徴点取得</a:t>
            </a:r>
            <a:r>
              <a:rPr lang="en-US" altLang="ja-JP" dirty="0"/>
              <a:t>(SIFT)</a:t>
            </a:r>
            <a:endParaRPr lang="en-US" altLang="ja-JP" dirty="0" smtClean="0"/>
          </a:p>
          <a:p>
            <a:pPr lvl="1">
              <a:buFont typeface="Wingdings" panose="05000000000000000000" pitchFamily="2" charset="2"/>
              <a:buChar char="l"/>
            </a:pPr>
            <a:r>
              <a:rPr lang="en-US" altLang="ja-JP" dirty="0" smtClean="0"/>
              <a:t>0.036sec</a:t>
            </a:r>
          </a:p>
          <a:p>
            <a:pPr>
              <a:buFont typeface="Wingdings" panose="05000000000000000000" pitchFamily="2" charset="2"/>
              <a:buChar char="l"/>
            </a:pPr>
            <a:r>
              <a:rPr lang="ja-JP" altLang="en-US" dirty="0" smtClean="0"/>
              <a:t>特徴量取得</a:t>
            </a:r>
            <a:r>
              <a:rPr lang="en-US" altLang="ja-JP" dirty="0" smtClean="0"/>
              <a:t>(SIFT)</a:t>
            </a:r>
          </a:p>
          <a:p>
            <a:pPr lvl="1">
              <a:buFont typeface="Wingdings" panose="05000000000000000000" pitchFamily="2" charset="2"/>
              <a:buChar char="l"/>
            </a:pPr>
            <a:r>
              <a:rPr lang="en-US" altLang="ja-JP" dirty="0" smtClean="0"/>
              <a:t>0.044</a:t>
            </a:r>
            <a:r>
              <a:rPr lang="en-US" altLang="ja-JP" dirty="0"/>
              <a:t>sec</a:t>
            </a:r>
            <a:endParaRPr lang="en-US" altLang="ja-JP" dirty="0" smtClean="0"/>
          </a:p>
          <a:p>
            <a:pPr>
              <a:buFont typeface="Wingdings" panose="05000000000000000000" pitchFamily="2" charset="2"/>
              <a:buChar char="l"/>
            </a:pPr>
            <a:r>
              <a:rPr lang="ja-JP" altLang="en-US" dirty="0" smtClean="0"/>
              <a:t>マッチング</a:t>
            </a:r>
            <a:r>
              <a:rPr lang="en-US" altLang="ja-JP" dirty="0" smtClean="0"/>
              <a:t>(</a:t>
            </a:r>
            <a:r>
              <a:rPr lang="en-US" altLang="ja-JP" dirty="0" err="1" smtClean="0"/>
              <a:t>FlannBased</a:t>
            </a:r>
            <a:r>
              <a:rPr lang="en-US" altLang="ja-JP" dirty="0" smtClean="0"/>
              <a:t>)</a:t>
            </a:r>
          </a:p>
          <a:p>
            <a:pPr lvl="1">
              <a:buFont typeface="Wingdings" panose="05000000000000000000" pitchFamily="2" charset="2"/>
              <a:buChar char="l"/>
            </a:pPr>
            <a:r>
              <a:rPr lang="en-US" altLang="ja-JP" dirty="0" smtClean="0"/>
              <a:t>0.024sec</a:t>
            </a:r>
          </a:p>
          <a:p>
            <a:pPr>
              <a:buFont typeface="Wingdings" panose="05000000000000000000" pitchFamily="2" charset="2"/>
              <a:buChar char="l"/>
            </a:pPr>
            <a:r>
              <a:rPr lang="en-US" altLang="ja-JP" dirty="0" smtClean="0"/>
              <a:t>Key</a:t>
            </a:r>
            <a:r>
              <a:rPr lang="ja-JP" altLang="en-US" dirty="0" smtClean="0"/>
              <a:t>ペア数取得</a:t>
            </a:r>
            <a:endParaRPr lang="en-US" altLang="ja-JP" dirty="0" smtClean="0"/>
          </a:p>
          <a:p>
            <a:pPr lvl="1">
              <a:buFont typeface="Wingdings" panose="05000000000000000000" pitchFamily="2" charset="2"/>
              <a:buChar char="l"/>
            </a:pPr>
            <a:r>
              <a:rPr lang="en-US" altLang="ja-JP" dirty="0" smtClean="0"/>
              <a:t>0.001sec</a:t>
            </a:r>
            <a:endParaRPr lang="ja-JP" altLang="en-US" dirty="0"/>
          </a:p>
          <a:p>
            <a:endParaRPr kumimoji="1" lang="ja-JP" altLang="en-US" dirty="0"/>
          </a:p>
        </p:txBody>
      </p:sp>
      <p:sp>
        <p:nvSpPr>
          <p:cNvPr id="18" name="テキスト プレースホルダー 17"/>
          <p:cNvSpPr>
            <a:spLocks noGrp="1"/>
          </p:cNvSpPr>
          <p:nvPr>
            <p:ph type="body" sz="quarter" idx="3"/>
          </p:nvPr>
        </p:nvSpPr>
        <p:spPr/>
        <p:txBody>
          <a:bodyPr>
            <a:normAutofit fontScale="92500" lnSpcReduction="20000"/>
          </a:bodyPr>
          <a:lstStyle/>
          <a:p>
            <a:r>
              <a:rPr lang="en-US" altLang="ja-JP" sz="2600" dirty="0"/>
              <a:t>Train(3450</a:t>
            </a:r>
            <a:r>
              <a:rPr lang="ja-JP" altLang="en-US" sz="2600" dirty="0"/>
              <a:t>枚</a:t>
            </a:r>
            <a:r>
              <a:rPr lang="en-US" altLang="ja-JP" sz="2600" dirty="0" smtClean="0"/>
              <a:t>)</a:t>
            </a:r>
          </a:p>
          <a:p>
            <a:pPr algn="r"/>
            <a:r>
              <a:rPr lang="ja-JP" altLang="en-US" sz="1900" dirty="0" smtClean="0"/>
              <a:t>データベース作成時間</a:t>
            </a:r>
            <a:r>
              <a:rPr lang="en-US" altLang="ja-JP" sz="1900" dirty="0" smtClean="0"/>
              <a:t>248.081</a:t>
            </a:r>
            <a:r>
              <a:rPr lang="ja-JP" altLang="en-US" sz="1900" dirty="0" smtClean="0"/>
              <a:t>秒</a:t>
            </a:r>
            <a:endParaRPr lang="en-US" altLang="ja-JP" sz="1900" dirty="0"/>
          </a:p>
        </p:txBody>
      </p:sp>
      <p:sp>
        <p:nvSpPr>
          <p:cNvPr id="15" name="コンテンツ プレースホルダー 14"/>
          <p:cNvSpPr>
            <a:spLocks noGrp="1"/>
          </p:cNvSpPr>
          <p:nvPr>
            <p:ph sz="quarter" idx="4"/>
          </p:nvPr>
        </p:nvSpPr>
        <p:spPr>
          <a:xfrm>
            <a:off x="4663440" y="2582334"/>
            <a:ext cx="3703320" cy="3877452"/>
          </a:xfrm>
        </p:spPr>
        <p:txBody>
          <a:bodyPr>
            <a:normAutofit/>
          </a:bodyPr>
          <a:lstStyle/>
          <a:p>
            <a:pPr>
              <a:buFont typeface="Wingdings" panose="05000000000000000000" pitchFamily="2" charset="2"/>
              <a:buChar char="l"/>
            </a:pPr>
            <a:r>
              <a:rPr lang="ja-JP" altLang="en-US" dirty="0" smtClean="0"/>
              <a:t>画像読み込み</a:t>
            </a:r>
            <a:endParaRPr lang="en-US" altLang="ja-JP" dirty="0" smtClean="0"/>
          </a:p>
          <a:p>
            <a:pPr lvl="1">
              <a:buFont typeface="Wingdings" panose="05000000000000000000" pitchFamily="2" charset="2"/>
              <a:buChar char="l"/>
            </a:pPr>
            <a:r>
              <a:rPr kumimoji="1" lang="en-US" altLang="ja-JP" dirty="0" smtClean="0"/>
              <a:t>27.543sec</a:t>
            </a:r>
          </a:p>
          <a:p>
            <a:pPr>
              <a:buFont typeface="Wingdings" panose="05000000000000000000" pitchFamily="2" charset="2"/>
              <a:buChar char="l"/>
            </a:pPr>
            <a:r>
              <a:rPr lang="ja-JP" altLang="en-US" dirty="0"/>
              <a:t>特徴点取得</a:t>
            </a:r>
            <a:r>
              <a:rPr lang="en-US" altLang="ja-JP" dirty="0"/>
              <a:t>(SIFT)</a:t>
            </a:r>
          </a:p>
          <a:p>
            <a:pPr lvl="1">
              <a:buFont typeface="Wingdings" panose="05000000000000000000" pitchFamily="2" charset="2"/>
              <a:buChar char="l"/>
            </a:pPr>
            <a:r>
              <a:rPr lang="en-US" altLang="ja-JP" dirty="0" smtClean="0"/>
              <a:t>78.829sec</a:t>
            </a:r>
            <a:endParaRPr lang="en-US" altLang="ja-JP" dirty="0"/>
          </a:p>
          <a:p>
            <a:pPr>
              <a:buFont typeface="Wingdings" panose="05000000000000000000" pitchFamily="2" charset="2"/>
              <a:buChar char="l"/>
            </a:pPr>
            <a:r>
              <a:rPr lang="ja-JP" altLang="en-US" dirty="0"/>
              <a:t>特徴量取得</a:t>
            </a:r>
            <a:r>
              <a:rPr lang="en-US" altLang="ja-JP" dirty="0"/>
              <a:t>(SIFT)</a:t>
            </a:r>
          </a:p>
          <a:p>
            <a:pPr lvl="1">
              <a:buFont typeface="Wingdings" panose="05000000000000000000" pitchFamily="2" charset="2"/>
              <a:buChar char="l"/>
            </a:pPr>
            <a:r>
              <a:rPr lang="en-US" altLang="ja-JP" dirty="0" smtClean="0"/>
              <a:t>120.439sec</a:t>
            </a:r>
            <a:endParaRPr lang="en-US" altLang="ja-JP" dirty="0"/>
          </a:p>
          <a:p>
            <a:pPr>
              <a:buFont typeface="Wingdings" panose="05000000000000000000" pitchFamily="2" charset="2"/>
              <a:buChar char="l"/>
            </a:pPr>
            <a:r>
              <a:rPr lang="ja-JP" altLang="en-US" dirty="0"/>
              <a:t>インデキシング</a:t>
            </a:r>
            <a:r>
              <a:rPr lang="en-US" altLang="ja-JP" dirty="0" smtClean="0"/>
              <a:t>(</a:t>
            </a:r>
            <a:r>
              <a:rPr lang="en-US" altLang="ja-JP" dirty="0" err="1"/>
              <a:t>FlannBased</a:t>
            </a:r>
            <a:r>
              <a:rPr lang="en-US" altLang="ja-JP" dirty="0"/>
              <a:t>)</a:t>
            </a:r>
          </a:p>
          <a:p>
            <a:pPr lvl="1">
              <a:buFont typeface="Wingdings" panose="05000000000000000000" pitchFamily="2" charset="2"/>
              <a:buChar char="l"/>
            </a:pPr>
            <a:r>
              <a:rPr lang="en-US" altLang="ja-JP" dirty="0" smtClean="0"/>
              <a:t>12.554sec</a:t>
            </a:r>
            <a:endParaRPr lang="en-US" altLang="ja-JP" dirty="0"/>
          </a:p>
          <a:p>
            <a:pPr>
              <a:buFont typeface="Wingdings" panose="05000000000000000000" pitchFamily="2" charset="2"/>
              <a:buChar char="l"/>
            </a:pPr>
            <a:r>
              <a:rPr lang="ja-JP" altLang="en-US" dirty="0" smtClean="0"/>
              <a:t>データベース作成</a:t>
            </a:r>
            <a:endParaRPr lang="en-US" altLang="ja-JP" dirty="0" smtClean="0"/>
          </a:p>
          <a:p>
            <a:pPr lvl="1">
              <a:buFont typeface="Wingdings" panose="05000000000000000000" pitchFamily="2" charset="2"/>
              <a:buChar char="l"/>
            </a:pPr>
            <a:r>
              <a:rPr lang="en-US" altLang="ja-JP" dirty="0" smtClean="0"/>
              <a:t>8.716sec</a:t>
            </a:r>
            <a:endParaRPr lang="ja-JP" altLang="en-US" dirty="0"/>
          </a:p>
          <a:p>
            <a:pPr lvl="1">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10</a:t>
            </a:fld>
            <a:endParaRPr kumimoji="1" lang="ja-JP" altLang="en-US"/>
          </a:p>
        </p:txBody>
      </p:sp>
      <p:sp>
        <p:nvSpPr>
          <p:cNvPr id="3" name="日付プレースホルダー 2"/>
          <p:cNvSpPr>
            <a:spLocks noGrp="1"/>
          </p:cNvSpPr>
          <p:nvPr>
            <p:ph type="dt" sz="half" idx="10"/>
          </p:nvPr>
        </p:nvSpPr>
        <p:spPr/>
        <p:txBody>
          <a:bodyPr/>
          <a:lstStyle/>
          <a:p>
            <a:fld id="{8FF7B99F-04DD-4937-9593-3B84797ECFE3}" type="datetime1">
              <a:rPr kumimoji="1" lang="ja-JP" altLang="en-US" smtClean="0"/>
              <a:t>2015/5/27</a:t>
            </a:fld>
            <a:endParaRPr kumimoji="1" lang="ja-JP" altLang="en-US"/>
          </a:p>
        </p:txBody>
      </p:sp>
      <p:sp>
        <p:nvSpPr>
          <p:cNvPr id="5" name="テキスト ボックス 4"/>
          <p:cNvSpPr txBox="1"/>
          <p:nvPr/>
        </p:nvSpPr>
        <p:spPr>
          <a:xfrm>
            <a:off x="6835163" y="5944277"/>
            <a:ext cx="2308837" cy="369332"/>
          </a:xfrm>
          <a:prstGeom prst="rect">
            <a:avLst/>
          </a:prstGeom>
          <a:noFill/>
        </p:spPr>
        <p:txBody>
          <a:bodyPr wrap="none" rtlCol="0">
            <a:spAutoFit/>
          </a:bodyPr>
          <a:lstStyle/>
          <a:p>
            <a:r>
              <a:rPr kumimoji="1" lang="en-US" altLang="ja-JP" dirty="0" smtClean="0"/>
              <a:t>※Corei7-2.3GHz</a:t>
            </a:r>
            <a:r>
              <a:rPr kumimoji="1" lang="ja-JP" altLang="en-US" dirty="0" err="1" smtClean="0"/>
              <a:t>，</a:t>
            </a:r>
            <a:r>
              <a:rPr kumimoji="1" lang="en-US" altLang="ja-JP" dirty="0" smtClean="0"/>
              <a:t>8GB</a:t>
            </a:r>
            <a:endParaRPr kumimoji="1" lang="ja-JP" altLang="en-US" dirty="0"/>
          </a:p>
        </p:txBody>
      </p:sp>
    </p:spTree>
    <p:extLst>
      <p:ext uri="{BB962C8B-B14F-4D97-AF65-F5344CB8AC3E}">
        <p14:creationId xmlns:p14="http://schemas.microsoft.com/office/powerpoint/2010/main" val="628147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精度</a:t>
            </a:r>
            <a:endParaRPr kumimoji="1" lang="ja-JP" altLang="en-US" dirty="0"/>
          </a:p>
        </p:txBody>
      </p:sp>
      <p:pic>
        <p:nvPicPr>
          <p:cNvPr id="7" name="コンテンツ プレースホルダー 6"/>
          <p:cNvPicPr>
            <a:picLocks noGrp="1" noChangeAspect="1"/>
          </p:cNvPicPr>
          <p:nvPr>
            <p:ph idx="1"/>
          </p:nvPr>
        </p:nvPicPr>
        <p:blipFill>
          <a:blip r:embed="rId2"/>
          <a:stretch>
            <a:fillRect/>
          </a:stretch>
        </p:blipFill>
        <p:spPr>
          <a:xfrm>
            <a:off x="983624" y="464711"/>
            <a:ext cx="7222471" cy="5625661"/>
          </a:xfrm>
          <a:prstGeom prst="rect">
            <a:avLst/>
          </a:prstGeom>
        </p:spPr>
      </p:pic>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11</a:t>
            </a:fld>
            <a:endParaRPr kumimoji="1" lang="ja-JP" altLang="en-US"/>
          </a:p>
        </p:txBody>
      </p:sp>
      <p:sp>
        <p:nvSpPr>
          <p:cNvPr id="3" name="日付プレースホルダー 2"/>
          <p:cNvSpPr>
            <a:spLocks noGrp="1"/>
          </p:cNvSpPr>
          <p:nvPr>
            <p:ph type="dt" sz="half" idx="10"/>
          </p:nvPr>
        </p:nvSpPr>
        <p:spPr/>
        <p:txBody>
          <a:bodyPr/>
          <a:lstStyle/>
          <a:p>
            <a:fld id="{6B9924A4-A1E6-49FC-B498-81313BE10280}" type="datetime1">
              <a:rPr kumimoji="1" lang="ja-JP" altLang="en-US" smtClean="0"/>
              <a:t>2015/5/27</a:t>
            </a:fld>
            <a:endParaRPr kumimoji="1" lang="ja-JP" altLang="en-US"/>
          </a:p>
        </p:txBody>
      </p:sp>
    </p:spTree>
    <p:extLst>
      <p:ext uri="{BB962C8B-B14F-4D97-AF65-F5344CB8AC3E}">
        <p14:creationId xmlns:p14="http://schemas.microsoft.com/office/powerpoint/2010/main" val="443904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データベース化</a:t>
            </a:r>
            <a:endParaRPr kumimoji="1" lang="ja-JP" altLang="en-US" dirty="0"/>
          </a:p>
        </p:txBody>
      </p:sp>
      <p:sp>
        <p:nvSpPr>
          <p:cNvPr id="14" name="コンテンツ プレースホルダー 13"/>
          <p:cNvSpPr>
            <a:spLocks noGrp="1"/>
          </p:cNvSpPr>
          <p:nvPr>
            <p:ph idx="1"/>
          </p:nvPr>
        </p:nvSpPr>
        <p:spPr/>
        <p:txBody>
          <a:bodyPr>
            <a:normAutofit/>
          </a:bodyPr>
          <a:lstStyle/>
          <a:p>
            <a:pPr>
              <a:buFont typeface="Wingdings" panose="05000000000000000000" pitchFamily="2" charset="2"/>
              <a:buChar char="l"/>
            </a:pPr>
            <a:r>
              <a:rPr kumimoji="1" lang="ja-JP" altLang="en-US" sz="2800" dirty="0" smtClean="0"/>
              <a:t>検索の効率化と精度向上に関して</a:t>
            </a:r>
            <a:endParaRPr kumimoji="1" lang="en-US" altLang="ja-JP" sz="2800" dirty="0" smtClean="0"/>
          </a:p>
          <a:p>
            <a:pPr lvl="1">
              <a:buFont typeface="Wingdings" panose="05000000000000000000" pitchFamily="2" charset="2"/>
              <a:buChar char="l"/>
            </a:pPr>
            <a:r>
              <a:rPr lang="en-US" altLang="ja-JP" sz="2600" dirty="0" smtClean="0"/>
              <a:t>Bug-of-</a:t>
            </a:r>
            <a:r>
              <a:rPr lang="en-US" altLang="ja-JP" sz="2600" dirty="0" err="1" smtClean="0"/>
              <a:t>VisualWords</a:t>
            </a:r>
            <a:endParaRPr lang="en-US" altLang="ja-JP" sz="2600" dirty="0" smtClean="0"/>
          </a:p>
          <a:p>
            <a:pPr lvl="1">
              <a:buFont typeface="Wingdings" panose="05000000000000000000" pitchFamily="2" charset="2"/>
              <a:buChar char="l"/>
            </a:pPr>
            <a:r>
              <a:rPr kumimoji="1" lang="ja-JP" altLang="en-US" sz="2600" dirty="0" smtClean="0"/>
              <a:t>類似度，マッチング数による閾値処理</a:t>
            </a:r>
            <a:endParaRPr kumimoji="1" lang="en-US" altLang="ja-JP" sz="2600" dirty="0" smtClean="0"/>
          </a:p>
          <a:p>
            <a:pPr lvl="1">
              <a:buFont typeface="Wingdings" panose="05000000000000000000" pitchFamily="2" charset="2"/>
              <a:buChar char="l"/>
            </a:pPr>
            <a:r>
              <a:rPr kumimoji="1" lang="ja-JP" altLang="en-US" sz="2600" dirty="0" smtClean="0"/>
              <a:t>第一位検索画像棄却</a:t>
            </a:r>
            <a:r>
              <a:rPr lang="en-US" altLang="ja-JP" sz="2600" dirty="0"/>
              <a:t>[5</a:t>
            </a:r>
            <a:r>
              <a:rPr lang="en-US" altLang="ja-JP" sz="2600" dirty="0" smtClean="0"/>
              <a:t>]</a:t>
            </a:r>
            <a:endParaRPr kumimoji="1" lang="en-US" altLang="ja-JP" sz="2600" dirty="0" smtClean="0"/>
          </a:p>
          <a:p>
            <a:pPr lvl="1">
              <a:buFont typeface="Wingdings" panose="05000000000000000000" pitchFamily="2" charset="2"/>
              <a:buChar char="l"/>
            </a:pPr>
            <a:endParaRPr lang="en-US" altLang="ja-JP" sz="2600" dirty="0"/>
          </a:p>
          <a:p>
            <a:pPr>
              <a:buFont typeface="Wingdings" panose="05000000000000000000" pitchFamily="2" charset="2"/>
              <a:buChar char="l"/>
            </a:pPr>
            <a:r>
              <a:rPr kumimoji="1" lang="ja-JP" altLang="en-US" sz="2800" dirty="0" smtClean="0"/>
              <a:t>個人情報の問題</a:t>
            </a:r>
            <a:endParaRPr kumimoji="1" lang="en-US" altLang="ja-JP" sz="2800" dirty="0" smtClean="0"/>
          </a:p>
          <a:p>
            <a:pPr lvl="1">
              <a:buFont typeface="Wingdings" panose="05000000000000000000" pitchFamily="2" charset="2"/>
              <a:buChar char="l"/>
            </a:pPr>
            <a:r>
              <a:rPr lang="ja-JP" altLang="en-US" sz="2600" dirty="0" smtClean="0"/>
              <a:t>人物</a:t>
            </a:r>
            <a:r>
              <a:rPr lang="ja-JP" altLang="en-US" sz="2600" dirty="0"/>
              <a:t>領域</a:t>
            </a:r>
            <a:r>
              <a:rPr lang="ja-JP" altLang="en-US" sz="2600" dirty="0" smtClean="0"/>
              <a:t>から抽出された特徴量は不要</a:t>
            </a:r>
            <a:endParaRPr lang="en-US" altLang="ja-JP" sz="2600" dirty="0" smtClean="0"/>
          </a:p>
          <a:p>
            <a:pPr lvl="2">
              <a:buFont typeface="Wingdings" panose="05000000000000000000" pitchFamily="2" charset="2"/>
              <a:buChar char="l"/>
            </a:pPr>
            <a:r>
              <a:rPr lang="en-US" altLang="ja-JP" sz="2200" dirty="0"/>
              <a:t>HOG(Histogram of Oriented Gradient),</a:t>
            </a:r>
            <a:r>
              <a:rPr lang="en-US" altLang="ja-JP" sz="2200" dirty="0" smtClean="0"/>
              <a:t>SV</a:t>
            </a:r>
            <a:r>
              <a:rPr kumimoji="1" lang="en-US" altLang="ja-JP" sz="2200" dirty="0" smtClean="0"/>
              <a:t>M</a:t>
            </a:r>
          </a:p>
          <a:p>
            <a:pPr lvl="2">
              <a:buFont typeface="Wingdings" panose="05000000000000000000" pitchFamily="2" charset="2"/>
              <a:buChar char="l"/>
            </a:pPr>
            <a:r>
              <a:rPr lang="en-US" altLang="ja-JP" sz="2200" dirty="0" err="1"/>
              <a:t>Haar</a:t>
            </a:r>
            <a:r>
              <a:rPr lang="en-US" altLang="ja-JP" sz="2200" dirty="0"/>
              <a:t>-Like</a:t>
            </a:r>
            <a:r>
              <a:rPr lang="ja-JP" altLang="en-US" sz="2200" dirty="0"/>
              <a:t>カスケード</a:t>
            </a:r>
            <a:endParaRPr kumimoji="1" lang="en-US" altLang="ja-JP" sz="2200" dirty="0" smtClean="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12</a:t>
            </a:fld>
            <a:endParaRPr kumimoji="1" lang="ja-JP" altLang="en-US"/>
          </a:p>
        </p:txBody>
      </p:sp>
      <p:sp>
        <p:nvSpPr>
          <p:cNvPr id="3" name="日付プレースホルダー 2"/>
          <p:cNvSpPr>
            <a:spLocks noGrp="1"/>
          </p:cNvSpPr>
          <p:nvPr>
            <p:ph type="dt" sz="half" idx="10"/>
          </p:nvPr>
        </p:nvSpPr>
        <p:spPr/>
        <p:txBody>
          <a:bodyPr/>
          <a:lstStyle/>
          <a:p>
            <a:fld id="{66D25424-19E9-4929-AF9B-0B37168E8DDF}" type="datetime1">
              <a:rPr kumimoji="1" lang="ja-JP" altLang="en-US" smtClean="0"/>
              <a:t>2015/5/27</a:t>
            </a:fld>
            <a:endParaRPr kumimoji="1" lang="ja-JP" altLang="en-US"/>
          </a:p>
        </p:txBody>
      </p:sp>
    </p:spTree>
    <p:extLst>
      <p:ext uri="{BB962C8B-B14F-4D97-AF65-F5344CB8AC3E}">
        <p14:creationId xmlns:p14="http://schemas.microsoft.com/office/powerpoint/2010/main" val="1369050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
            </a:r>
            <a:br>
              <a:rPr lang="en-US" altLang="ja-JP" dirty="0" smtClean="0"/>
            </a:br>
            <a:r>
              <a:rPr lang="en-US" altLang="ja-JP" dirty="0" smtClean="0"/>
              <a:t>GPS</a:t>
            </a:r>
            <a:endParaRPr lang="ja-JP" altLang="en-US" dirty="0"/>
          </a:p>
        </p:txBody>
      </p:sp>
      <p:sp>
        <p:nvSpPr>
          <p:cNvPr id="3" name="コンテンツ プレースホルダー 2"/>
          <p:cNvSpPr>
            <a:spLocks noGrp="1"/>
          </p:cNvSpPr>
          <p:nvPr>
            <p:ph idx="1"/>
          </p:nvPr>
        </p:nvSpPr>
        <p:spPr>
          <a:xfrm>
            <a:off x="822959" y="1845733"/>
            <a:ext cx="7543801" cy="4468570"/>
          </a:xfrm>
        </p:spPr>
        <p:txBody>
          <a:bodyPr>
            <a:noAutofit/>
          </a:bodyPr>
          <a:lstStyle/>
          <a:p>
            <a:pPr>
              <a:buFont typeface="Wingdings" panose="05000000000000000000" pitchFamily="2" charset="2"/>
              <a:buChar char="l"/>
            </a:pPr>
            <a:r>
              <a:rPr lang="en-US" altLang="ja-JP" sz="3200" dirty="0" smtClean="0"/>
              <a:t>GPS</a:t>
            </a:r>
            <a:r>
              <a:rPr lang="ja-JP" altLang="en-US" sz="3200" dirty="0"/>
              <a:t>による</a:t>
            </a:r>
            <a:r>
              <a:rPr lang="ja-JP" altLang="en-US" sz="3200" dirty="0" smtClean="0"/>
              <a:t>ナビゲーションシステム</a:t>
            </a:r>
            <a:endParaRPr lang="en-US" altLang="ja-JP" sz="3200" dirty="0"/>
          </a:p>
          <a:p>
            <a:pPr lvl="1">
              <a:buFont typeface="Wingdings" panose="05000000000000000000" pitchFamily="2" charset="2"/>
              <a:buChar char="l"/>
            </a:pPr>
            <a:r>
              <a:rPr lang="ja-JP" altLang="en-US" sz="2800" dirty="0" smtClean="0"/>
              <a:t>電波</a:t>
            </a:r>
            <a:r>
              <a:rPr lang="ja-JP" altLang="en-US" sz="2800" dirty="0"/>
              <a:t>の届かない場所での使用が</a:t>
            </a:r>
            <a:r>
              <a:rPr lang="ja-JP" altLang="en-US" sz="2800" dirty="0" smtClean="0"/>
              <a:t>困難</a:t>
            </a:r>
            <a:endParaRPr lang="en-US" altLang="ja-JP" sz="2800" dirty="0" smtClean="0"/>
          </a:p>
          <a:p>
            <a:pPr lvl="1">
              <a:buFont typeface="Wingdings" panose="05000000000000000000" pitchFamily="2" charset="2"/>
              <a:buChar char="l"/>
            </a:pPr>
            <a:r>
              <a:rPr lang="en-US" altLang="ja-JP" sz="2800" dirty="0" smtClean="0"/>
              <a:t>GPS</a:t>
            </a:r>
            <a:r>
              <a:rPr lang="ja-JP" altLang="en-US" sz="2800" dirty="0" smtClean="0"/>
              <a:t>とは別の位置推定による相互補完</a:t>
            </a:r>
            <a:endParaRPr lang="en-US" altLang="ja-JP" sz="2800" dirty="0" smtClean="0"/>
          </a:p>
          <a:p>
            <a:pPr lvl="1">
              <a:buFont typeface="Wingdings" panose="05000000000000000000" pitchFamily="2" charset="2"/>
              <a:buChar char="l"/>
            </a:pPr>
            <a:endParaRPr lang="en-US" altLang="ja-JP" sz="2800" dirty="0"/>
          </a:p>
          <a:p>
            <a:pPr lvl="1">
              <a:buFont typeface="Wingdings" panose="05000000000000000000" pitchFamily="2" charset="2"/>
              <a:buChar char="l"/>
            </a:pPr>
            <a:endParaRPr lang="en-US" altLang="ja-JP" sz="2800" dirty="0" smtClean="0"/>
          </a:p>
          <a:p>
            <a:pPr lvl="1">
              <a:buFont typeface="Wingdings" panose="05000000000000000000" pitchFamily="2" charset="2"/>
              <a:buChar char="l"/>
            </a:pPr>
            <a:endParaRPr lang="ja-JP" altLang="en-US" sz="2800" dirty="0"/>
          </a:p>
        </p:txBody>
      </p:sp>
      <p:sp>
        <p:nvSpPr>
          <p:cNvPr id="7" name="スライド番号プレースホルダー 6"/>
          <p:cNvSpPr>
            <a:spLocks noGrp="1"/>
          </p:cNvSpPr>
          <p:nvPr>
            <p:ph type="sldNum" sz="quarter" idx="12"/>
          </p:nvPr>
        </p:nvSpPr>
        <p:spPr/>
        <p:txBody>
          <a:bodyPr/>
          <a:lstStyle/>
          <a:p>
            <a:fld id="{F5826201-1446-4977-8AE2-C24363A12C4A}" type="slidenum">
              <a:rPr kumimoji="1" lang="ja-JP" altLang="en-US" smtClean="0"/>
              <a:t>13</a:t>
            </a:fld>
            <a:endParaRPr kumimoji="1" lang="ja-JP" altLang="en-US"/>
          </a:p>
        </p:txBody>
      </p:sp>
      <p:sp>
        <p:nvSpPr>
          <p:cNvPr id="4" name="テキスト ボックス 3"/>
          <p:cNvSpPr txBox="1"/>
          <p:nvPr/>
        </p:nvSpPr>
        <p:spPr>
          <a:xfrm>
            <a:off x="3556453" y="5791083"/>
            <a:ext cx="3348481" cy="523220"/>
          </a:xfrm>
          <a:prstGeom prst="rect">
            <a:avLst/>
          </a:prstGeom>
          <a:noFill/>
        </p:spPr>
        <p:txBody>
          <a:bodyPr wrap="none" rtlCol="0">
            <a:spAutoFit/>
          </a:bodyPr>
          <a:lstStyle/>
          <a:p>
            <a:r>
              <a:rPr lang="en-US" altLang="ja-JP" sz="1400" dirty="0"/>
              <a:t>http://www.au.kddi.com/mobile/service</a:t>
            </a:r>
            <a:r>
              <a:rPr lang="en-US" altLang="ja-JP" sz="1400" dirty="0" smtClean="0"/>
              <a:t>/</a:t>
            </a:r>
          </a:p>
          <a:p>
            <a:r>
              <a:rPr lang="en-US" altLang="ja-JP" sz="1400" dirty="0" smtClean="0"/>
              <a:t>smartphone/life-support/</a:t>
            </a:r>
            <a:r>
              <a:rPr lang="en-US" altLang="ja-JP" sz="1400" dirty="0" err="1" smtClean="0"/>
              <a:t>naviwalk</a:t>
            </a:r>
            <a:r>
              <a:rPr lang="en-US" altLang="ja-JP" sz="1400" dirty="0" smtClean="0"/>
              <a:t>/master</a:t>
            </a:r>
            <a:r>
              <a:rPr lang="en-US" altLang="ja-JP" sz="1400" dirty="0"/>
              <a:t>/</a:t>
            </a:r>
            <a:endParaRPr lang="ja-JP" altLang="en-US" sz="14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875" y="3309489"/>
            <a:ext cx="1758578" cy="3004814"/>
          </a:xfrm>
          <a:prstGeom prst="rect">
            <a:avLst/>
          </a:prstGeom>
        </p:spPr>
      </p:pic>
      <p:sp>
        <p:nvSpPr>
          <p:cNvPr id="6" name="日付プレースホルダー 5"/>
          <p:cNvSpPr>
            <a:spLocks noGrp="1"/>
          </p:cNvSpPr>
          <p:nvPr>
            <p:ph type="dt" sz="half" idx="10"/>
          </p:nvPr>
        </p:nvSpPr>
        <p:spPr/>
        <p:txBody>
          <a:bodyPr/>
          <a:lstStyle/>
          <a:p>
            <a:fld id="{D43F52EB-8783-4BB2-9D20-51B446DE21F0}" type="datetime1">
              <a:rPr kumimoji="1" lang="ja-JP" altLang="en-US" smtClean="0"/>
              <a:t>2015/5/27</a:t>
            </a:fld>
            <a:endParaRPr kumimoji="1" lang="ja-JP" altLang="en-US"/>
          </a:p>
        </p:txBody>
      </p:sp>
    </p:spTree>
    <p:extLst>
      <p:ext uri="{BB962C8B-B14F-4D97-AF65-F5344CB8AC3E}">
        <p14:creationId xmlns:p14="http://schemas.microsoft.com/office/powerpoint/2010/main" val="1252400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endParaRPr kumimoji="1" lang="ja-JP" altLang="en-US" dirty="0"/>
          </a:p>
        </p:txBody>
      </p:sp>
      <p:pic>
        <p:nvPicPr>
          <p:cNvPr id="6" name="コンテンツ プレースホルダー 5" descr="画面の領域"/>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0059" y="80920"/>
            <a:ext cx="4201111" cy="3848637"/>
          </a:xfrm>
        </p:spPr>
      </p:pic>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14</a:t>
            </a:fld>
            <a:endParaRPr kumimoji="1" lang="ja-JP" altLang="en-US"/>
          </a:p>
        </p:txBody>
      </p:sp>
      <p:pic>
        <p:nvPicPr>
          <p:cNvPr id="7" name="図 6"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061" y="4047110"/>
            <a:ext cx="5677416" cy="2206470"/>
          </a:xfrm>
          <a:prstGeom prst="rect">
            <a:avLst/>
          </a:prstGeom>
        </p:spPr>
      </p:pic>
      <p:sp>
        <p:nvSpPr>
          <p:cNvPr id="3" name="日付プレースホルダー 2"/>
          <p:cNvSpPr>
            <a:spLocks noGrp="1"/>
          </p:cNvSpPr>
          <p:nvPr>
            <p:ph type="dt" sz="half" idx="10"/>
          </p:nvPr>
        </p:nvSpPr>
        <p:spPr/>
        <p:txBody>
          <a:bodyPr/>
          <a:lstStyle/>
          <a:p>
            <a:fld id="{F34FF539-9EF7-4A8F-B48A-B00A63F7A1A7}" type="datetime1">
              <a:rPr kumimoji="1" lang="ja-JP" altLang="en-US" smtClean="0"/>
              <a:t>2015/5/27</a:t>
            </a:fld>
            <a:endParaRPr kumimoji="1" lang="ja-JP" altLang="en-US"/>
          </a:p>
        </p:txBody>
      </p:sp>
    </p:spTree>
    <p:extLst>
      <p:ext uri="{BB962C8B-B14F-4D97-AF65-F5344CB8AC3E}">
        <p14:creationId xmlns:p14="http://schemas.microsoft.com/office/powerpoint/2010/main" val="3087583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endParaRPr kumimoji="1" lang="ja-JP" altLang="en-US" dirty="0"/>
          </a:p>
        </p:txBody>
      </p:sp>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15</a:t>
            </a:fld>
            <a:endParaRPr kumimoji="1" lang="ja-JP" altLang="en-US"/>
          </a:p>
        </p:txBody>
      </p:sp>
      <p:pic>
        <p:nvPicPr>
          <p:cNvPr id="8" name="図 7"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913" y="286604"/>
            <a:ext cx="5235893" cy="5947036"/>
          </a:xfrm>
          <a:prstGeom prst="rect">
            <a:avLst/>
          </a:prstGeom>
        </p:spPr>
      </p:pic>
      <p:sp>
        <p:nvSpPr>
          <p:cNvPr id="3" name="日付プレースホルダー 2"/>
          <p:cNvSpPr>
            <a:spLocks noGrp="1"/>
          </p:cNvSpPr>
          <p:nvPr>
            <p:ph type="dt" sz="half" idx="10"/>
          </p:nvPr>
        </p:nvSpPr>
        <p:spPr/>
        <p:txBody>
          <a:bodyPr/>
          <a:lstStyle/>
          <a:p>
            <a:fld id="{E207F571-FEFA-493D-9D99-D25FED257F1B}" type="datetime1">
              <a:rPr kumimoji="1" lang="ja-JP" altLang="en-US" smtClean="0"/>
              <a:t>2015/5/27</a:t>
            </a:fld>
            <a:endParaRPr kumimoji="1" lang="ja-JP" altLang="en-US"/>
          </a:p>
        </p:txBody>
      </p:sp>
    </p:spTree>
    <p:extLst>
      <p:ext uri="{BB962C8B-B14F-4D97-AF65-F5344CB8AC3E}">
        <p14:creationId xmlns:p14="http://schemas.microsoft.com/office/powerpoint/2010/main" val="200750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16</a:t>
            </a:fld>
            <a:endParaRPr kumimoji="1" lang="ja-JP" altLang="en-US"/>
          </a:p>
        </p:txBody>
      </p:sp>
      <p:pic>
        <p:nvPicPr>
          <p:cNvPr id="3" name="図 2"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066" y="1298309"/>
            <a:ext cx="2819794" cy="4858428"/>
          </a:xfrm>
          <a:prstGeom prst="rect">
            <a:avLst/>
          </a:prstGeom>
        </p:spPr>
      </p:pic>
      <p:pic>
        <p:nvPicPr>
          <p:cNvPr id="5" name="図 4"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774" y="3624185"/>
            <a:ext cx="2781688" cy="2486372"/>
          </a:xfrm>
          <a:prstGeom prst="rect">
            <a:avLst/>
          </a:prstGeom>
        </p:spPr>
      </p:pic>
      <p:sp>
        <p:nvSpPr>
          <p:cNvPr id="6" name="日付プレースホルダー 5"/>
          <p:cNvSpPr>
            <a:spLocks noGrp="1"/>
          </p:cNvSpPr>
          <p:nvPr>
            <p:ph type="dt" sz="half" idx="10"/>
          </p:nvPr>
        </p:nvSpPr>
        <p:spPr/>
        <p:txBody>
          <a:bodyPr/>
          <a:lstStyle/>
          <a:p>
            <a:fld id="{0CC6B909-5AD3-43D4-973A-63D43CD9E85F}" type="datetime1">
              <a:rPr kumimoji="1" lang="ja-JP" altLang="en-US" smtClean="0"/>
              <a:t>2015/5/27</a:t>
            </a:fld>
            <a:endParaRPr kumimoji="1" lang="ja-JP" altLang="en-US"/>
          </a:p>
        </p:txBody>
      </p:sp>
    </p:spTree>
    <p:extLst>
      <p:ext uri="{BB962C8B-B14F-4D97-AF65-F5344CB8AC3E}">
        <p14:creationId xmlns:p14="http://schemas.microsoft.com/office/powerpoint/2010/main" val="3607239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400" dirty="0" smtClean="0"/>
              <a:t>[3]</a:t>
            </a:r>
            <a:endParaRPr kumimoji="1" lang="ja-JP" altLang="en-US" sz="4400"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en-US" altLang="ja-JP" sz="2800" dirty="0"/>
              <a:t>GPS</a:t>
            </a:r>
            <a:r>
              <a:rPr lang="ja-JP" altLang="en-US" sz="2800" dirty="0" smtClean="0"/>
              <a:t>精度</a:t>
            </a:r>
            <a:endParaRPr lang="en-US" altLang="ja-JP" sz="2800" dirty="0" smtClean="0"/>
          </a:p>
          <a:p>
            <a:pPr lvl="1">
              <a:buFont typeface="Wingdings" panose="05000000000000000000" pitchFamily="2" charset="2"/>
              <a:buChar char="l"/>
            </a:pPr>
            <a:r>
              <a:rPr kumimoji="1" lang="ja-JP" altLang="en-US" sz="2600" dirty="0" smtClean="0"/>
              <a:t>概ね</a:t>
            </a:r>
            <a:r>
              <a:rPr kumimoji="1" lang="en-US" altLang="ja-JP" sz="2600" dirty="0" smtClean="0"/>
              <a:t>50m</a:t>
            </a:r>
            <a:r>
              <a:rPr kumimoji="1" lang="ja-JP" altLang="en-US" sz="2600" dirty="0" smtClean="0"/>
              <a:t>未満</a:t>
            </a:r>
            <a:endParaRPr kumimoji="1" lang="ja-JP" altLang="en-US" sz="2600" dirty="0"/>
          </a:p>
        </p:txBody>
      </p:sp>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17</a:t>
            </a:fld>
            <a:endParaRPr kumimoji="1" lang="ja-JP" altLang="en-US"/>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749" y="3184046"/>
            <a:ext cx="6230219" cy="1829055"/>
          </a:xfrm>
          <a:prstGeom prst="rect">
            <a:avLst/>
          </a:prstGeom>
        </p:spPr>
      </p:pic>
      <p:sp>
        <p:nvSpPr>
          <p:cNvPr id="6" name="テキスト ボックス 5"/>
          <p:cNvSpPr txBox="1"/>
          <p:nvPr/>
        </p:nvSpPr>
        <p:spPr>
          <a:xfrm>
            <a:off x="2160217" y="5000669"/>
            <a:ext cx="4869282" cy="307777"/>
          </a:xfrm>
          <a:prstGeom prst="rect">
            <a:avLst/>
          </a:prstGeom>
          <a:noFill/>
        </p:spPr>
        <p:txBody>
          <a:bodyPr wrap="none" rtlCol="0">
            <a:spAutoFit/>
          </a:bodyPr>
          <a:lstStyle/>
          <a:p>
            <a:r>
              <a:rPr lang="en-US" altLang="ja-JP" sz="1400" dirty="0"/>
              <a:t>https://www.nttdocomo.co.jp/service/safety/search/usage/gps/</a:t>
            </a:r>
            <a:endParaRPr kumimoji="1" lang="ja-JP" altLang="en-US" sz="1400" dirty="0"/>
          </a:p>
        </p:txBody>
      </p:sp>
      <p:sp>
        <p:nvSpPr>
          <p:cNvPr id="7" name="日付プレースホルダー 6"/>
          <p:cNvSpPr>
            <a:spLocks noGrp="1"/>
          </p:cNvSpPr>
          <p:nvPr>
            <p:ph type="dt" sz="half" idx="10"/>
          </p:nvPr>
        </p:nvSpPr>
        <p:spPr/>
        <p:txBody>
          <a:bodyPr/>
          <a:lstStyle/>
          <a:p>
            <a:fld id="{DC68AC4C-0505-49F2-9AD7-B32EA21AD292}" type="datetime1">
              <a:rPr kumimoji="1" lang="ja-JP" altLang="en-US" smtClean="0"/>
              <a:t>2015/5/27</a:t>
            </a:fld>
            <a:endParaRPr kumimoji="1" lang="ja-JP" altLang="en-US"/>
          </a:p>
        </p:txBody>
      </p:sp>
    </p:spTree>
    <p:extLst>
      <p:ext uri="{BB962C8B-B14F-4D97-AF65-F5344CB8AC3E}">
        <p14:creationId xmlns:p14="http://schemas.microsoft.com/office/powerpoint/2010/main" val="2849200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endParaRPr kumimoji="1" lang="ja-JP" altLang="en-US" dirty="0"/>
          </a:p>
        </p:txBody>
      </p:sp>
      <p:sp>
        <p:nvSpPr>
          <p:cNvPr id="7" name="コンテンツ プレースホルダー 6"/>
          <p:cNvSpPr>
            <a:spLocks noGrp="1"/>
          </p:cNvSpPr>
          <p:nvPr>
            <p:ph idx="1"/>
          </p:nvPr>
        </p:nvSpPr>
        <p:spPr>
          <a:xfrm>
            <a:off x="822959" y="1845734"/>
            <a:ext cx="5006725" cy="4023360"/>
          </a:xfrm>
        </p:spPr>
        <p:txBody>
          <a:bodyPr/>
          <a:lstStyle/>
          <a:p>
            <a:pPr>
              <a:buFont typeface="Wingdings" panose="05000000000000000000" pitchFamily="2" charset="2"/>
              <a:buChar char="l"/>
            </a:pPr>
            <a:r>
              <a:rPr lang="ja-JP" altLang="en-US" sz="2800" dirty="0" smtClean="0"/>
              <a:t>返答</a:t>
            </a:r>
            <a:r>
              <a:rPr lang="ja-JP" altLang="en-US" sz="2800" dirty="0"/>
              <a:t>率</a:t>
            </a:r>
            <a:r>
              <a:rPr lang="ja-JP" altLang="en-US" sz="2800" dirty="0" smtClean="0"/>
              <a:t>と誤認識率</a:t>
            </a:r>
            <a:endParaRPr lang="en-US" altLang="ja-JP" sz="2800" dirty="0" smtClean="0"/>
          </a:p>
          <a:p>
            <a:pPr>
              <a:buFont typeface="Wingdings" panose="05000000000000000000" pitchFamily="2" charset="2"/>
              <a:buChar char="l"/>
            </a:pPr>
            <a:r>
              <a:rPr lang="ja-JP" altLang="en-US" sz="2800" dirty="0" smtClean="0"/>
              <a:t>類似度係数</a:t>
            </a:r>
            <a:endParaRPr lang="en-US" altLang="ja-JP" sz="2800" dirty="0" smtClean="0"/>
          </a:p>
          <a:p>
            <a:pPr lvl="1">
              <a:buFont typeface="Wingdings" panose="05000000000000000000" pitchFamily="2" charset="2"/>
              <a:buChar char="l"/>
            </a:pPr>
            <a:r>
              <a:rPr lang="ja-JP" altLang="en-US" sz="2400" dirty="0" smtClean="0"/>
              <a:t>最尤キーへの距離と</a:t>
            </a:r>
            <a:endParaRPr lang="en-US" altLang="ja-JP" sz="2400" dirty="0" smtClean="0"/>
          </a:p>
          <a:p>
            <a:pPr marL="201168" lvl="1" indent="0">
              <a:buNone/>
            </a:pPr>
            <a:r>
              <a:rPr lang="ja-JP" altLang="en-US" sz="2400" dirty="0"/>
              <a:t>　</a:t>
            </a:r>
            <a:r>
              <a:rPr lang="ja-JP" altLang="en-US" sz="2400" dirty="0" smtClean="0"/>
              <a:t>第二位キーへの距離の比</a:t>
            </a:r>
            <a:endParaRPr lang="en-US" altLang="ja-JP" sz="2400" dirty="0" smtClean="0"/>
          </a:p>
          <a:p>
            <a:pPr>
              <a:buFont typeface="Wingdings" panose="05000000000000000000" pitchFamily="2" charset="2"/>
              <a:buChar char="l"/>
            </a:pPr>
            <a:r>
              <a:rPr lang="en-US" altLang="ja-JP" sz="2800" dirty="0" smtClean="0"/>
              <a:t>KD-tree</a:t>
            </a:r>
            <a:r>
              <a:rPr lang="ja-JP" altLang="en-US" sz="2800" dirty="0" smtClean="0"/>
              <a:t>探索</a:t>
            </a:r>
            <a:endParaRPr lang="en-US" altLang="ja-JP" sz="2800" dirty="0" smtClean="0"/>
          </a:p>
          <a:p>
            <a:pPr lvl="1">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18</a:t>
            </a:fld>
            <a:endParaRPr kumimoji="1" lang="ja-JP" altLang="en-US"/>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684" y="286604"/>
            <a:ext cx="3191320" cy="6230219"/>
          </a:xfrm>
          <a:prstGeom prst="rect">
            <a:avLst/>
          </a:prstGeom>
        </p:spPr>
      </p:pic>
      <p:sp>
        <p:nvSpPr>
          <p:cNvPr id="3" name="日付プレースホルダー 2"/>
          <p:cNvSpPr>
            <a:spLocks noGrp="1"/>
          </p:cNvSpPr>
          <p:nvPr>
            <p:ph type="dt" sz="half" idx="10"/>
          </p:nvPr>
        </p:nvSpPr>
        <p:spPr/>
        <p:txBody>
          <a:bodyPr/>
          <a:lstStyle/>
          <a:p>
            <a:fld id="{7723B15B-44CF-4E5F-A706-FCBA4F0D0E1F}" type="datetime1">
              <a:rPr kumimoji="1" lang="ja-JP" altLang="en-US" smtClean="0"/>
              <a:t>2015/5/27</a:t>
            </a:fld>
            <a:endParaRPr kumimoji="1" lang="ja-JP" altLang="en-US"/>
          </a:p>
        </p:txBody>
      </p:sp>
    </p:spTree>
    <p:extLst>
      <p:ext uri="{BB962C8B-B14F-4D97-AF65-F5344CB8AC3E}">
        <p14:creationId xmlns:p14="http://schemas.microsoft.com/office/powerpoint/2010/main" val="238741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a:t>
            </a:r>
            <a:endParaRPr kumimoji="1" lang="ja-JP" altLang="en-US" dirty="0"/>
          </a:p>
        </p:txBody>
      </p:sp>
      <p:sp>
        <p:nvSpPr>
          <p:cNvPr id="3" name="コンテンツ プレースホルダー 2"/>
          <p:cNvSpPr>
            <a:spLocks noGrp="1"/>
          </p:cNvSpPr>
          <p:nvPr>
            <p:ph idx="1"/>
          </p:nvPr>
        </p:nvSpPr>
        <p:spPr>
          <a:xfrm>
            <a:off x="822959" y="1845734"/>
            <a:ext cx="8173259" cy="4453466"/>
          </a:xfrm>
        </p:spPr>
        <p:txBody>
          <a:bodyPr>
            <a:normAutofit/>
          </a:bodyPr>
          <a:lstStyle/>
          <a:p>
            <a:pPr>
              <a:buFont typeface="Wingdings" panose="05000000000000000000" pitchFamily="2" charset="2"/>
              <a:buChar char="l"/>
            </a:pPr>
            <a:r>
              <a:rPr kumimoji="1" lang="ja-JP" altLang="en-US" sz="2800" dirty="0" smtClean="0"/>
              <a:t>類似画像検索で得られた</a:t>
            </a:r>
            <a:r>
              <a:rPr kumimoji="1" lang="en-US" altLang="ja-JP" sz="2800" dirty="0" smtClean="0"/>
              <a:t>Key</a:t>
            </a:r>
            <a:r>
              <a:rPr kumimoji="1" lang="ja-JP" altLang="en-US" sz="2800" dirty="0" smtClean="0"/>
              <a:t>ペアの個数が</a:t>
            </a:r>
            <a:endParaRPr kumimoji="1" lang="en-US" altLang="ja-JP" sz="2800" dirty="0" smtClean="0"/>
          </a:p>
          <a:p>
            <a:pPr marL="0" indent="0">
              <a:buNone/>
            </a:pPr>
            <a:r>
              <a:rPr lang="ja-JP" altLang="en-US" sz="2800" dirty="0"/>
              <a:t>　</a:t>
            </a:r>
            <a:r>
              <a:rPr kumimoji="1" lang="ja-JP" altLang="en-US" sz="2800" dirty="0" smtClean="0"/>
              <a:t>少ない場合の第一候補画像の決定および棄却</a:t>
            </a:r>
            <a:endParaRPr kumimoji="1" lang="en-US" altLang="ja-JP" sz="2800" dirty="0" smtClean="0"/>
          </a:p>
          <a:p>
            <a:pPr lvl="1">
              <a:buFont typeface="Wingdings" panose="05000000000000000000" pitchFamily="2" charset="2"/>
              <a:buChar char="l"/>
            </a:pPr>
            <a:r>
              <a:rPr lang="ja-JP" altLang="en-US" sz="2400" dirty="0" smtClean="0"/>
              <a:t>最低ペア数による棄却</a:t>
            </a:r>
            <a:endParaRPr lang="en-US" altLang="ja-JP" sz="2400" dirty="0" smtClean="0"/>
          </a:p>
          <a:p>
            <a:pPr lvl="1">
              <a:buFont typeface="Wingdings" panose="05000000000000000000" pitchFamily="2" charset="2"/>
              <a:buChar char="l"/>
            </a:pPr>
            <a:r>
              <a:rPr lang="ja-JP" altLang="en-US" sz="2400" dirty="0" smtClean="0"/>
              <a:t>キーサイズの比較</a:t>
            </a:r>
            <a:r>
              <a:rPr lang="en-US" altLang="ja-JP" sz="2400" dirty="0" smtClean="0"/>
              <a:t>		</a:t>
            </a:r>
            <a:r>
              <a:rPr lang="ja-JP" altLang="en-US" sz="2400" dirty="0" smtClean="0"/>
              <a:t>正規化</a:t>
            </a:r>
            <a:endParaRPr lang="en-US" altLang="ja-JP" sz="2400" dirty="0" smtClean="0"/>
          </a:p>
          <a:p>
            <a:pPr lvl="1">
              <a:buFont typeface="Wingdings" panose="05000000000000000000" pitchFamily="2" charset="2"/>
              <a:buChar char="l"/>
            </a:pPr>
            <a:r>
              <a:rPr kumimoji="1" lang="ja-JP" altLang="en-US" sz="2400" dirty="0" smtClean="0"/>
              <a:t>キー角度の比較</a:t>
            </a:r>
            <a:r>
              <a:rPr kumimoji="1" lang="en-US" altLang="ja-JP" sz="2400" dirty="0" smtClean="0"/>
              <a:t>			</a:t>
            </a:r>
            <a:r>
              <a:rPr kumimoji="1" lang="ja-JP" altLang="en-US" sz="2400" dirty="0" smtClean="0"/>
              <a:t>正規化</a:t>
            </a:r>
            <a:endParaRPr kumimoji="1" lang="en-US" altLang="ja-JP" sz="2400" dirty="0" smtClean="0"/>
          </a:p>
          <a:p>
            <a:pPr lvl="1">
              <a:buFont typeface="Wingdings" panose="05000000000000000000" pitchFamily="2" charset="2"/>
              <a:buChar char="l"/>
            </a:pPr>
            <a:r>
              <a:rPr lang="en-US" altLang="ja-JP" sz="2400" dirty="0" smtClean="0"/>
              <a:t>2</a:t>
            </a:r>
            <a:r>
              <a:rPr lang="ja-JP" altLang="en-US" sz="2400" dirty="0" smtClean="0"/>
              <a:t>次元アフィン拘束</a:t>
            </a:r>
            <a:r>
              <a:rPr lang="en-US" altLang="ja-JP" sz="2400" dirty="0" smtClean="0"/>
              <a:t>		</a:t>
            </a:r>
            <a:r>
              <a:rPr lang="ja-JP" altLang="en-US" sz="2400" dirty="0" smtClean="0"/>
              <a:t>再投影誤差総和</a:t>
            </a:r>
            <a:endParaRPr lang="en-US" altLang="ja-JP" sz="2400" dirty="0" smtClean="0"/>
          </a:p>
          <a:p>
            <a:pPr lvl="1">
              <a:buFont typeface="Wingdings" panose="05000000000000000000" pitchFamily="2" charset="2"/>
              <a:buChar char="l"/>
            </a:pPr>
            <a:r>
              <a:rPr lang="ja-JP" altLang="en-US" sz="2400" dirty="0" smtClean="0"/>
              <a:t>被</a:t>
            </a:r>
            <a:r>
              <a:rPr lang="ja-JP" altLang="en-US" sz="2400" dirty="0"/>
              <a:t>覆</a:t>
            </a:r>
            <a:r>
              <a:rPr lang="ja-JP" altLang="en-US" sz="2400" dirty="0" smtClean="0"/>
              <a:t>領域面積</a:t>
            </a:r>
            <a:endParaRPr lang="en-US" altLang="ja-JP" sz="2400" dirty="0" smtClean="0"/>
          </a:p>
          <a:p>
            <a:pPr lvl="1">
              <a:buFont typeface="Wingdings" panose="05000000000000000000" pitchFamily="2" charset="2"/>
              <a:buChar char="l"/>
            </a:pPr>
            <a:r>
              <a:rPr kumimoji="1" lang="ja-JP" altLang="en-US" sz="2400" dirty="0" smtClean="0"/>
              <a:t>二次元アフィン</a:t>
            </a:r>
            <a:r>
              <a:rPr kumimoji="1" lang="ja-JP" altLang="en-US" sz="2400" dirty="0"/>
              <a:t>行列</a:t>
            </a:r>
            <a:r>
              <a:rPr kumimoji="1" lang="ja-JP" altLang="en-US" sz="2400" dirty="0" smtClean="0"/>
              <a:t>の整合性</a:t>
            </a:r>
            <a:r>
              <a:rPr kumimoji="1" lang="en-US" altLang="ja-JP" sz="2400" dirty="0" smtClean="0"/>
              <a:t>	</a:t>
            </a:r>
            <a:r>
              <a:rPr kumimoji="1" lang="ja-JP" altLang="en-US" sz="2400" dirty="0" smtClean="0"/>
              <a:t>光軸の回転角度と鏡像反転</a:t>
            </a:r>
            <a:endParaRPr kumimoji="1" lang="en-US" altLang="ja-JP" sz="2400" dirty="0" smtClean="0"/>
          </a:p>
          <a:p>
            <a:pPr lvl="1">
              <a:buFont typeface="Wingdings" panose="05000000000000000000" pitchFamily="2" charset="2"/>
              <a:buChar char="l"/>
            </a:pPr>
            <a:r>
              <a:rPr lang="ja-JP" altLang="en-US" sz="2400" dirty="0" smtClean="0"/>
              <a:t>三角形</a:t>
            </a:r>
            <a:r>
              <a:rPr lang="ja-JP" altLang="en-US" sz="2400" dirty="0"/>
              <a:t>領域</a:t>
            </a:r>
            <a:r>
              <a:rPr lang="ja-JP" altLang="en-US" sz="2400" dirty="0" smtClean="0"/>
              <a:t>の方向性合成</a:t>
            </a:r>
            <a:r>
              <a:rPr lang="en-US" altLang="ja-JP" sz="2400" dirty="0" smtClean="0"/>
              <a:t>	</a:t>
            </a:r>
            <a:r>
              <a:rPr lang="ja-JP" altLang="en-US" sz="2400" dirty="0" smtClean="0"/>
              <a:t>対応辺の回転角度</a:t>
            </a:r>
            <a:endParaRPr kumimoji="1" lang="ja-JP" altLang="en-US" sz="2400" dirty="0"/>
          </a:p>
        </p:txBody>
      </p:sp>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19</a:t>
            </a:fld>
            <a:endParaRPr kumimoji="1" lang="ja-JP" altLang="en-US"/>
          </a:p>
        </p:txBody>
      </p:sp>
      <p:sp>
        <p:nvSpPr>
          <p:cNvPr id="5" name="日付プレースホルダー 4"/>
          <p:cNvSpPr>
            <a:spLocks noGrp="1"/>
          </p:cNvSpPr>
          <p:nvPr>
            <p:ph type="dt" sz="half" idx="10"/>
          </p:nvPr>
        </p:nvSpPr>
        <p:spPr/>
        <p:txBody>
          <a:bodyPr/>
          <a:lstStyle/>
          <a:p>
            <a:fld id="{A68E1518-28F8-4A1C-B4AD-C4FFFDB05BCA}" type="datetime1">
              <a:rPr kumimoji="1" lang="ja-JP" altLang="en-US" smtClean="0"/>
              <a:t>2015/5/27</a:t>
            </a:fld>
            <a:endParaRPr kumimoji="1" lang="ja-JP" altLang="en-US"/>
          </a:p>
        </p:txBody>
      </p:sp>
    </p:spTree>
    <p:extLst>
      <p:ext uri="{BB962C8B-B14F-4D97-AF65-F5344CB8AC3E}">
        <p14:creationId xmlns:p14="http://schemas.microsoft.com/office/powerpoint/2010/main" val="4157421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目次</a:t>
            </a:r>
            <a:r>
              <a:rPr lang="en-US" altLang="ja-JP" dirty="0" smtClean="0"/>
              <a:t/>
            </a:r>
            <a:br>
              <a:rPr lang="en-US" altLang="ja-JP" dirty="0" smtClean="0"/>
            </a:br>
            <a:endParaRPr lang="ja-JP" altLang="en-US" dirty="0"/>
          </a:p>
        </p:txBody>
      </p:sp>
      <p:sp>
        <p:nvSpPr>
          <p:cNvPr id="3" name="コンテンツ プレースホルダー 2"/>
          <p:cNvSpPr>
            <a:spLocks noGrp="1"/>
          </p:cNvSpPr>
          <p:nvPr>
            <p:ph idx="1"/>
          </p:nvPr>
        </p:nvSpPr>
        <p:spPr>
          <a:xfrm>
            <a:off x="822959" y="1845733"/>
            <a:ext cx="7543801" cy="4468569"/>
          </a:xfrm>
        </p:spPr>
        <p:txBody>
          <a:bodyPr>
            <a:noAutofit/>
          </a:bodyPr>
          <a:lstStyle/>
          <a:p>
            <a:pPr>
              <a:buFont typeface="Wingdings" panose="05000000000000000000" pitchFamily="2" charset="2"/>
              <a:buChar char="l"/>
            </a:pPr>
            <a:r>
              <a:rPr lang="ja-JP" altLang="en-US" sz="3000" dirty="0"/>
              <a:t>研究背景</a:t>
            </a:r>
            <a:endParaRPr lang="en-US" altLang="ja-JP" sz="3000" dirty="0"/>
          </a:p>
          <a:p>
            <a:pPr>
              <a:buFont typeface="Wingdings" panose="05000000000000000000" pitchFamily="2" charset="2"/>
              <a:buChar char="l"/>
            </a:pPr>
            <a:r>
              <a:rPr lang="ja-JP" altLang="en-US" sz="3000" dirty="0"/>
              <a:t>先行研究</a:t>
            </a:r>
            <a:endParaRPr lang="en-US" altLang="ja-JP" sz="3000" dirty="0"/>
          </a:p>
          <a:p>
            <a:pPr>
              <a:buFont typeface="Wingdings" panose="05000000000000000000" pitchFamily="2" charset="2"/>
              <a:buChar char="l"/>
            </a:pPr>
            <a:r>
              <a:rPr lang="ja-JP" altLang="en-US" sz="3000" dirty="0"/>
              <a:t>提案手法</a:t>
            </a:r>
            <a:endParaRPr lang="en-US" altLang="ja-JP" sz="3000" dirty="0"/>
          </a:p>
          <a:p>
            <a:pPr lvl="1">
              <a:buFont typeface="Wingdings" panose="05000000000000000000" pitchFamily="2" charset="2"/>
              <a:buChar char="l"/>
            </a:pPr>
            <a:r>
              <a:rPr lang="ja-JP" altLang="en-US" sz="2600" dirty="0" smtClean="0"/>
              <a:t>概要</a:t>
            </a:r>
            <a:endParaRPr lang="en-US" altLang="ja-JP" sz="2600" dirty="0" smtClean="0"/>
          </a:p>
          <a:p>
            <a:pPr lvl="1">
              <a:buFont typeface="Wingdings" panose="05000000000000000000" pitchFamily="2" charset="2"/>
              <a:buChar char="l"/>
            </a:pPr>
            <a:r>
              <a:rPr lang="ja-JP" altLang="en-US" sz="2600" dirty="0" smtClean="0"/>
              <a:t>類似</a:t>
            </a:r>
            <a:r>
              <a:rPr lang="ja-JP" altLang="en-US" sz="2600" dirty="0"/>
              <a:t>画像検索</a:t>
            </a:r>
            <a:endParaRPr lang="en-US" altLang="ja-JP" sz="2600" dirty="0"/>
          </a:p>
          <a:p>
            <a:pPr lvl="1">
              <a:buFont typeface="Wingdings" panose="05000000000000000000" pitchFamily="2" charset="2"/>
              <a:buChar char="l"/>
            </a:pPr>
            <a:r>
              <a:rPr lang="ja-JP" altLang="en-US" sz="2600" dirty="0" smtClean="0"/>
              <a:t>移動方向の決定</a:t>
            </a:r>
            <a:endParaRPr lang="en-US" altLang="ja-JP" sz="2600" dirty="0" smtClean="0"/>
          </a:p>
          <a:p>
            <a:pPr lvl="1">
              <a:buFont typeface="Wingdings" panose="05000000000000000000" pitchFamily="2" charset="2"/>
              <a:buChar char="l"/>
            </a:pPr>
            <a:r>
              <a:rPr lang="ja-JP" altLang="en-US" sz="2600" dirty="0" smtClean="0"/>
              <a:t>音声</a:t>
            </a:r>
            <a:r>
              <a:rPr lang="ja-JP" altLang="en-US" sz="2600" dirty="0"/>
              <a:t>ナビゲーション</a:t>
            </a:r>
            <a:endParaRPr lang="en-US" altLang="ja-JP" sz="2600" dirty="0"/>
          </a:p>
          <a:p>
            <a:pPr>
              <a:buFont typeface="Wingdings" panose="05000000000000000000" pitchFamily="2" charset="2"/>
              <a:buChar char="l"/>
            </a:pPr>
            <a:r>
              <a:rPr lang="ja-JP" altLang="en-US" sz="3000" dirty="0" smtClean="0"/>
              <a:t>今後の予定</a:t>
            </a:r>
            <a:endParaRPr lang="ja-JP" altLang="en-US" sz="3000" dirty="0"/>
          </a:p>
        </p:txBody>
      </p:sp>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2</a:t>
            </a:fld>
            <a:endParaRPr kumimoji="1" lang="ja-JP" altLang="en-US"/>
          </a:p>
        </p:txBody>
      </p:sp>
      <p:sp>
        <p:nvSpPr>
          <p:cNvPr id="5" name="日付プレースホルダー 4"/>
          <p:cNvSpPr>
            <a:spLocks noGrp="1"/>
          </p:cNvSpPr>
          <p:nvPr>
            <p:ph type="dt" sz="half" idx="10"/>
          </p:nvPr>
        </p:nvSpPr>
        <p:spPr/>
        <p:txBody>
          <a:bodyPr/>
          <a:lstStyle/>
          <a:p>
            <a:fld id="{C7D80B2C-4E83-485D-B8CF-F0B5CE8E4AF8}" type="datetime1">
              <a:rPr kumimoji="1" lang="ja-JP" altLang="en-US" smtClean="0"/>
              <a:t>2015/5/27</a:t>
            </a:fld>
            <a:endParaRPr kumimoji="1" lang="ja-JP" altLang="en-US" dirty="0"/>
          </a:p>
        </p:txBody>
      </p:sp>
    </p:spTree>
    <p:extLst>
      <p:ext uri="{BB962C8B-B14F-4D97-AF65-F5344CB8AC3E}">
        <p14:creationId xmlns:p14="http://schemas.microsoft.com/office/powerpoint/2010/main" val="67982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[8]</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en-US" altLang="ja-JP" sz="2400" dirty="0" smtClean="0"/>
              <a:t>M-</a:t>
            </a:r>
            <a:r>
              <a:rPr kumimoji="1" lang="en-US" altLang="ja-JP" sz="2400" dirty="0" err="1" smtClean="0"/>
              <a:t>CubITS</a:t>
            </a:r>
            <a:r>
              <a:rPr kumimoji="1" lang="en-US" altLang="ja-JP" sz="2400" dirty="0" smtClean="0"/>
              <a:t>(M-sequence Multimodal Marker for ITS)</a:t>
            </a:r>
          </a:p>
          <a:p>
            <a:pPr lvl="1">
              <a:buFont typeface="Wingdings" panose="05000000000000000000" pitchFamily="2" charset="2"/>
              <a:buChar char="l"/>
            </a:pPr>
            <a:r>
              <a:rPr lang="ja-JP" altLang="en-US" sz="2000" dirty="0"/>
              <a:t>路上</a:t>
            </a:r>
            <a:r>
              <a:rPr lang="ja-JP" altLang="en-US" sz="2000" dirty="0" smtClean="0"/>
              <a:t>に設置されたマーカ素子をユーザの持つカメラで取り込み，</a:t>
            </a:r>
            <a:endParaRPr lang="en-US" altLang="ja-JP" sz="2000" dirty="0" smtClean="0"/>
          </a:p>
          <a:p>
            <a:pPr marL="201168" lvl="1" indent="0">
              <a:buNone/>
            </a:pPr>
            <a:r>
              <a:rPr lang="ja-JP" altLang="en-US" sz="2000" dirty="0"/>
              <a:t>　</a:t>
            </a:r>
            <a:r>
              <a:rPr lang="ja-JP" altLang="en-US" sz="2000" dirty="0" smtClean="0"/>
              <a:t>マーカのもつ情報をもとにポジショニングを行うシステム</a:t>
            </a:r>
            <a:endParaRPr lang="en-US" altLang="ja-JP" sz="2000" dirty="0" smtClean="0"/>
          </a:p>
          <a:p>
            <a:pPr marL="201168" lvl="1" indent="0">
              <a:buNone/>
            </a:pPr>
            <a:endParaRPr lang="en-US" altLang="ja-JP" sz="2000" dirty="0"/>
          </a:p>
          <a:p>
            <a:pPr>
              <a:buFont typeface="Wingdings" panose="05000000000000000000" pitchFamily="2" charset="2"/>
              <a:buChar char="l"/>
            </a:pPr>
            <a:r>
              <a:rPr lang="ja-JP" altLang="en-US" sz="2200" dirty="0" smtClean="0"/>
              <a:t>マーカ素子に視覚障害者誘導用ブロック</a:t>
            </a:r>
            <a:endParaRPr lang="en-US" altLang="ja-JP" sz="2200" dirty="0" smtClean="0"/>
          </a:p>
          <a:p>
            <a:pPr lvl="1">
              <a:buFont typeface="Wingdings" panose="05000000000000000000" pitchFamily="2" charset="2"/>
              <a:buChar char="l"/>
            </a:pPr>
            <a:r>
              <a:rPr lang="ja-JP" altLang="en-US" sz="2000" dirty="0" smtClean="0"/>
              <a:t>白杖を使用して視覚障害者が歩行する状況に即している</a:t>
            </a:r>
            <a:endParaRPr lang="en-US" altLang="ja-JP" sz="2000" dirty="0" smtClean="0"/>
          </a:p>
          <a:p>
            <a:pPr lvl="1">
              <a:buFont typeface="Wingdings" panose="05000000000000000000" pitchFamily="2" charset="2"/>
              <a:buChar char="l"/>
            </a:pPr>
            <a:r>
              <a:rPr lang="ja-JP" altLang="en-US" sz="2000" dirty="0" smtClean="0"/>
              <a:t>塗装を施すだけで，本来の役割を損なわずマーカとして</a:t>
            </a:r>
            <a:endParaRPr lang="en-US" altLang="ja-JP" sz="2000" dirty="0"/>
          </a:p>
          <a:p>
            <a:pPr marL="201168" lvl="1" indent="0">
              <a:buNone/>
            </a:pPr>
            <a:r>
              <a:rPr lang="ja-JP" altLang="en-US" sz="2000" dirty="0" smtClean="0"/>
              <a:t>　用いることができる</a:t>
            </a:r>
            <a:endParaRPr lang="en-US" altLang="ja-JP" sz="2000" dirty="0" smtClean="0"/>
          </a:p>
          <a:p>
            <a:pPr marL="201168" lvl="1" indent="0">
              <a:buNone/>
            </a:pPr>
            <a:endParaRPr kumimoji="1" lang="en-US" altLang="ja-JP" sz="2000" dirty="0"/>
          </a:p>
          <a:p>
            <a:pPr>
              <a:buFont typeface="Wingdings" panose="05000000000000000000" pitchFamily="2" charset="2"/>
              <a:buChar char="l"/>
            </a:pPr>
            <a:endParaRPr kumimoji="1" lang="ja-JP" altLang="en-US" sz="2400" dirty="0"/>
          </a:p>
        </p:txBody>
      </p:sp>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20</a:t>
            </a:fld>
            <a:endParaRPr kumimoji="1" lang="ja-JP" altLang="en-US"/>
          </a:p>
        </p:txBody>
      </p:sp>
      <p:sp>
        <p:nvSpPr>
          <p:cNvPr id="5" name="日付プレースホルダー 4"/>
          <p:cNvSpPr>
            <a:spLocks noGrp="1"/>
          </p:cNvSpPr>
          <p:nvPr>
            <p:ph type="dt" sz="half" idx="10"/>
          </p:nvPr>
        </p:nvSpPr>
        <p:spPr/>
        <p:txBody>
          <a:bodyPr/>
          <a:lstStyle/>
          <a:p>
            <a:fld id="{AAA18C2D-B7C4-409B-8083-3A291725E608}" type="datetime1">
              <a:rPr kumimoji="1" lang="ja-JP" altLang="en-US" smtClean="0"/>
              <a:t>2015/5/27</a:t>
            </a:fld>
            <a:endParaRPr kumimoji="1" lang="ja-JP" altLang="en-US"/>
          </a:p>
        </p:txBody>
      </p:sp>
    </p:spTree>
    <p:extLst>
      <p:ext uri="{BB962C8B-B14F-4D97-AF65-F5344CB8AC3E}">
        <p14:creationId xmlns:p14="http://schemas.microsoft.com/office/powerpoint/2010/main" val="862095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[9][10]</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dirty="0" smtClean="0"/>
              <a:t>指示する分のはじめには，必ず</a:t>
            </a:r>
            <a:r>
              <a:rPr lang="ja-JP" altLang="en-US" dirty="0" smtClean="0"/>
              <a:t>「この先・・・」という語句を入れる</a:t>
            </a:r>
            <a:endParaRPr lang="en-US" altLang="ja-JP" dirty="0" smtClean="0"/>
          </a:p>
          <a:p>
            <a:pPr>
              <a:buFont typeface="Wingdings" panose="05000000000000000000" pitchFamily="2" charset="2"/>
              <a:buChar char="l"/>
            </a:pPr>
            <a:r>
              <a:rPr kumimoji="1" lang="ja-JP" altLang="en-US" dirty="0"/>
              <a:t>空間</a:t>
            </a:r>
            <a:r>
              <a:rPr kumimoji="1" lang="ja-JP" altLang="en-US" dirty="0" smtClean="0"/>
              <a:t>を認知させ，方角を確認するために，文の中に指示語を入れる</a:t>
            </a:r>
            <a:endParaRPr kumimoji="1" lang="en-US" altLang="ja-JP" dirty="0" smtClean="0"/>
          </a:p>
          <a:p>
            <a:pPr>
              <a:buFont typeface="Wingdings" panose="05000000000000000000" pitchFamily="2" charset="2"/>
              <a:buChar char="l"/>
            </a:pPr>
            <a:r>
              <a:rPr kumimoji="1" lang="ja-JP" altLang="en-US" dirty="0" smtClean="0"/>
              <a:t>視覚障害者が方向を誤った場合，最も近くのウェイト</a:t>
            </a:r>
            <a:r>
              <a:rPr lang="ja-JP" altLang="en-US" dirty="0" smtClean="0"/>
              <a:t>ポイントを指示し，自己のメンタルマップを再構築させる</a:t>
            </a:r>
            <a:endParaRPr lang="en-US" altLang="ja-JP" dirty="0" smtClean="0"/>
          </a:p>
          <a:p>
            <a:pPr>
              <a:buFont typeface="Wingdings" panose="05000000000000000000" pitchFamily="2" charset="2"/>
              <a:buChar char="l"/>
            </a:pPr>
            <a:r>
              <a:rPr kumimoji="1" lang="ja-JP" altLang="en-US" dirty="0" smtClean="0"/>
              <a:t>視覚障害者が空間認知を安全に，効率よく，敏捷性に優れた歩行を行うために，「この先</a:t>
            </a:r>
            <a:r>
              <a:rPr lang="ja-JP" altLang="en-US" dirty="0"/>
              <a:t>・・</a:t>
            </a:r>
            <a:r>
              <a:rPr lang="ja-JP" altLang="en-US" dirty="0" smtClean="0"/>
              <a:t>・</a:t>
            </a:r>
            <a:r>
              <a:rPr kumimoji="1" lang="ja-JP" altLang="en-US" dirty="0" smtClean="0"/>
              <a:t>」「前方に・・・」「右に・・・」「左に・・・」という，空間を安心して認知できることが大切</a:t>
            </a:r>
            <a:endParaRPr kumimoji="1" lang="ja-JP" altLang="en-US" dirty="0"/>
          </a:p>
        </p:txBody>
      </p:sp>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21</a:t>
            </a:fld>
            <a:endParaRPr kumimoji="1" lang="ja-JP" altLang="en-US"/>
          </a:p>
        </p:txBody>
      </p:sp>
      <p:sp>
        <p:nvSpPr>
          <p:cNvPr id="5" name="日付プレースホルダー 4"/>
          <p:cNvSpPr>
            <a:spLocks noGrp="1"/>
          </p:cNvSpPr>
          <p:nvPr>
            <p:ph type="dt" sz="half" idx="10"/>
          </p:nvPr>
        </p:nvSpPr>
        <p:spPr/>
        <p:txBody>
          <a:bodyPr/>
          <a:lstStyle/>
          <a:p>
            <a:fld id="{6355F913-E9E8-494E-8F6A-739D75E29920}" type="datetime1">
              <a:rPr kumimoji="1" lang="ja-JP" altLang="en-US" smtClean="0"/>
              <a:t>2015/5/27</a:t>
            </a:fld>
            <a:endParaRPr kumimoji="1" lang="ja-JP" altLang="en-US"/>
          </a:p>
        </p:txBody>
      </p:sp>
    </p:spTree>
    <p:extLst>
      <p:ext uri="{BB962C8B-B14F-4D97-AF65-F5344CB8AC3E}">
        <p14:creationId xmlns:p14="http://schemas.microsoft.com/office/powerpoint/2010/main" val="2382536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研究</a:t>
            </a:r>
            <a:r>
              <a:rPr lang="ja-JP" altLang="en-US" dirty="0" smtClean="0"/>
              <a:t>背景</a:t>
            </a:r>
            <a:r>
              <a:rPr lang="en-US" altLang="ja-JP" dirty="0" smtClean="0"/>
              <a:t/>
            </a:r>
            <a:br>
              <a:rPr lang="en-US" altLang="ja-JP" dirty="0" smtClean="0"/>
            </a:br>
            <a:endParaRPr lang="ja-JP" altLang="en-US" dirty="0"/>
          </a:p>
        </p:txBody>
      </p:sp>
      <p:sp>
        <p:nvSpPr>
          <p:cNvPr id="3" name="コンテンツ プレースホルダー 2"/>
          <p:cNvSpPr>
            <a:spLocks noGrp="1"/>
          </p:cNvSpPr>
          <p:nvPr>
            <p:ph sz="half" idx="1"/>
          </p:nvPr>
        </p:nvSpPr>
        <p:spPr>
          <a:xfrm>
            <a:off x="822959" y="1845734"/>
            <a:ext cx="7586403" cy="4614052"/>
          </a:xfrm>
        </p:spPr>
        <p:txBody>
          <a:bodyPr>
            <a:noAutofit/>
          </a:bodyPr>
          <a:lstStyle/>
          <a:p>
            <a:pPr>
              <a:buFont typeface="Wingdings" panose="05000000000000000000" pitchFamily="2" charset="2"/>
              <a:buChar char="l"/>
            </a:pPr>
            <a:r>
              <a:rPr lang="ja-JP" altLang="en-US" sz="3000" dirty="0"/>
              <a:t>日本</a:t>
            </a:r>
            <a:r>
              <a:rPr lang="ja-JP" altLang="en-US" sz="3000" dirty="0" smtClean="0"/>
              <a:t>に約</a:t>
            </a:r>
            <a:r>
              <a:rPr lang="en-US" altLang="ja-JP" sz="3000" dirty="0" smtClean="0"/>
              <a:t>310,000</a:t>
            </a:r>
            <a:r>
              <a:rPr lang="ja-JP" altLang="en-US" sz="3000" dirty="0" smtClean="0"/>
              <a:t>人とされる視覚障害者</a:t>
            </a:r>
            <a:endParaRPr lang="en-US" altLang="ja-JP" sz="3000" dirty="0" smtClean="0"/>
          </a:p>
          <a:p>
            <a:pPr>
              <a:buFont typeface="Wingdings" panose="05000000000000000000" pitchFamily="2" charset="2"/>
              <a:buChar char="l"/>
            </a:pPr>
            <a:endParaRPr lang="en-US" altLang="ja-JP" sz="3000" dirty="0" smtClean="0"/>
          </a:p>
          <a:p>
            <a:pPr>
              <a:buFont typeface="Wingdings" panose="05000000000000000000" pitchFamily="2" charset="2"/>
              <a:buChar char="l"/>
            </a:pPr>
            <a:r>
              <a:rPr lang="ja-JP" altLang="en-US" sz="3000" dirty="0" smtClean="0"/>
              <a:t>外出時に必要なもの</a:t>
            </a:r>
            <a:endParaRPr lang="en-US" altLang="ja-JP" sz="3000" dirty="0"/>
          </a:p>
          <a:p>
            <a:pPr lvl="1">
              <a:buFont typeface="Wingdings" panose="05000000000000000000" pitchFamily="2" charset="2"/>
              <a:buChar char="l"/>
            </a:pPr>
            <a:r>
              <a:rPr lang="ja-JP" altLang="en-US" sz="2600" dirty="0" smtClean="0"/>
              <a:t>位置情報</a:t>
            </a:r>
            <a:endParaRPr lang="en-US" altLang="ja-JP" sz="2600" dirty="0" smtClean="0"/>
          </a:p>
          <a:p>
            <a:pPr lvl="1">
              <a:buFont typeface="Wingdings" panose="05000000000000000000" pitchFamily="2" charset="2"/>
              <a:buChar char="l"/>
            </a:pPr>
            <a:r>
              <a:rPr lang="ja-JP" altLang="en-US" sz="2600" dirty="0" smtClean="0"/>
              <a:t>ナビゲーションシステム</a:t>
            </a:r>
            <a:endParaRPr lang="en-US" altLang="ja-JP" sz="2600" dirty="0" smtClean="0"/>
          </a:p>
          <a:p>
            <a:pPr marL="201168" lvl="1" indent="0">
              <a:buNone/>
            </a:pPr>
            <a:endParaRPr lang="en-US" altLang="ja-JP" sz="2600" dirty="0"/>
          </a:p>
          <a:p>
            <a:pPr lvl="1">
              <a:buFont typeface="Wingdings" panose="05000000000000000000" pitchFamily="2" charset="2"/>
              <a:buChar char="l"/>
            </a:pPr>
            <a:r>
              <a:rPr lang="ja-JP" altLang="en-US" sz="2600" dirty="0" smtClean="0"/>
              <a:t>使い方</a:t>
            </a:r>
            <a:r>
              <a:rPr lang="ja-JP" altLang="en-US" sz="2600" dirty="0"/>
              <a:t>が簡単</a:t>
            </a:r>
            <a:endParaRPr lang="en-US" altLang="ja-JP" sz="2600" dirty="0"/>
          </a:p>
          <a:p>
            <a:pPr lvl="1">
              <a:buFont typeface="Wingdings" panose="05000000000000000000" pitchFamily="2" charset="2"/>
              <a:buChar char="l"/>
            </a:pPr>
            <a:r>
              <a:rPr lang="ja-JP" altLang="en-US" sz="2600" dirty="0"/>
              <a:t>どこでも利用可能</a:t>
            </a:r>
            <a:endParaRPr lang="en-US" altLang="ja-JP" sz="2600" dirty="0"/>
          </a:p>
          <a:p>
            <a:pPr lvl="1">
              <a:buFont typeface="Wingdings" panose="05000000000000000000" pitchFamily="2" charset="2"/>
              <a:buChar char="l"/>
            </a:pPr>
            <a:r>
              <a:rPr lang="ja-JP" altLang="en-US" sz="2600" dirty="0"/>
              <a:t>一人で行ける</a:t>
            </a:r>
            <a:endParaRPr lang="en-US" altLang="ja-JP" sz="2600" dirty="0"/>
          </a:p>
          <a:p>
            <a:pPr marL="201168" lvl="1" indent="0">
              <a:buNone/>
            </a:pPr>
            <a:endParaRPr lang="en-US" altLang="ja-JP" sz="2800" dirty="0" smtClean="0"/>
          </a:p>
          <a:p>
            <a:pPr marL="0" indent="0">
              <a:buNone/>
            </a:pPr>
            <a:endParaRPr lang="en-US" altLang="ja-JP" sz="2800" dirty="0" smtClean="0"/>
          </a:p>
        </p:txBody>
      </p:sp>
      <p:sp>
        <p:nvSpPr>
          <p:cNvPr id="26" name="コンテンツ プレースホルダー 25"/>
          <p:cNvSpPr>
            <a:spLocks noGrp="1"/>
          </p:cNvSpPr>
          <p:nvPr>
            <p:ph sz="half" idx="2"/>
          </p:nvPr>
        </p:nvSpPr>
        <p:spPr>
          <a:xfrm>
            <a:off x="4285983" y="4783112"/>
            <a:ext cx="4685020" cy="1419996"/>
          </a:xfrm>
        </p:spPr>
        <p:txBody>
          <a:bodyPr>
            <a:noAutofit/>
          </a:bodyPr>
          <a:lstStyle/>
          <a:p>
            <a:pPr lvl="1">
              <a:buFont typeface="Wingdings" panose="05000000000000000000" pitchFamily="2" charset="2"/>
              <a:buChar char="l"/>
            </a:pPr>
            <a:r>
              <a:rPr kumimoji="1" lang="ja-JP" altLang="en-US" sz="2600" dirty="0" smtClean="0"/>
              <a:t>インタフェースの考案</a:t>
            </a:r>
            <a:endParaRPr kumimoji="1" lang="en-US" altLang="ja-JP" sz="2600" dirty="0" smtClean="0"/>
          </a:p>
          <a:p>
            <a:pPr lvl="1">
              <a:buFont typeface="Wingdings" panose="05000000000000000000" pitchFamily="2" charset="2"/>
              <a:buChar char="l"/>
            </a:pPr>
            <a:r>
              <a:rPr lang="ja-JP" altLang="en-US" sz="2600" dirty="0" smtClean="0"/>
              <a:t>画像</a:t>
            </a:r>
            <a:r>
              <a:rPr lang="ja-JP" altLang="en-US" sz="2600" dirty="0"/>
              <a:t>検索</a:t>
            </a:r>
            <a:r>
              <a:rPr lang="ja-JP" altLang="en-US" sz="2600" dirty="0" smtClean="0"/>
              <a:t>による位置推定</a:t>
            </a:r>
            <a:endParaRPr lang="en-US" altLang="ja-JP" sz="2600" dirty="0" smtClean="0"/>
          </a:p>
          <a:p>
            <a:pPr lvl="1">
              <a:buFont typeface="Wingdings" panose="05000000000000000000" pitchFamily="2" charset="2"/>
              <a:buChar char="l"/>
            </a:pPr>
            <a:r>
              <a:rPr kumimoji="1" lang="ja-JP" altLang="en-US" sz="2600" dirty="0" smtClean="0"/>
              <a:t>携帯端末とカメラによる実装</a:t>
            </a:r>
            <a:endParaRPr kumimoji="1" lang="ja-JP" altLang="en-US" sz="2600" dirty="0"/>
          </a:p>
        </p:txBody>
      </p:sp>
      <p:sp>
        <p:nvSpPr>
          <p:cNvPr id="6" name="日付プレースホルダー 5"/>
          <p:cNvSpPr>
            <a:spLocks noGrp="1"/>
          </p:cNvSpPr>
          <p:nvPr>
            <p:ph type="dt" sz="half" idx="10"/>
          </p:nvPr>
        </p:nvSpPr>
        <p:spPr/>
        <p:txBody>
          <a:bodyPr/>
          <a:lstStyle/>
          <a:p>
            <a:fld id="{D43F52EB-8783-4BB2-9D20-51B446DE21F0}" type="datetime1">
              <a:rPr kumimoji="1" lang="ja-JP" altLang="en-US" smtClean="0"/>
              <a:t>2015/5/27</a:t>
            </a:fld>
            <a:endParaRPr kumimoji="1" lang="ja-JP" altLang="en-US"/>
          </a:p>
        </p:txBody>
      </p:sp>
      <p:sp>
        <p:nvSpPr>
          <p:cNvPr id="7" name="スライド番号プレースホルダー 6"/>
          <p:cNvSpPr>
            <a:spLocks noGrp="1"/>
          </p:cNvSpPr>
          <p:nvPr>
            <p:ph type="sldNum" sz="quarter" idx="12"/>
          </p:nvPr>
        </p:nvSpPr>
        <p:spPr/>
        <p:txBody>
          <a:bodyPr/>
          <a:lstStyle/>
          <a:p>
            <a:fld id="{F5826201-1446-4977-8AE2-C24363A12C4A}" type="slidenum">
              <a:rPr kumimoji="1" lang="ja-JP" altLang="en-US" smtClean="0"/>
              <a:t>3</a:t>
            </a:fld>
            <a:endParaRPr kumimoji="1" lang="ja-JP" altLang="en-US"/>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608" y="2341555"/>
            <a:ext cx="2139527" cy="2139527"/>
          </a:xfrm>
          <a:prstGeom prst="rect">
            <a:avLst/>
          </a:prstGeom>
        </p:spPr>
      </p:pic>
      <p:sp>
        <p:nvSpPr>
          <p:cNvPr id="19" name="テキスト ボックス 18"/>
          <p:cNvSpPr txBox="1"/>
          <p:nvPr/>
        </p:nvSpPr>
        <p:spPr>
          <a:xfrm>
            <a:off x="4199865" y="4478372"/>
            <a:ext cx="4857255" cy="307777"/>
          </a:xfrm>
          <a:prstGeom prst="rect">
            <a:avLst/>
          </a:prstGeom>
          <a:noFill/>
        </p:spPr>
        <p:txBody>
          <a:bodyPr wrap="square" rtlCol="0">
            <a:spAutoFit/>
          </a:bodyPr>
          <a:lstStyle/>
          <a:p>
            <a:r>
              <a:rPr lang="en-US" altLang="ja-JP" sz="1400" dirty="0">
                <a:latin typeface="Times New Roman" panose="02020603050405020304" pitchFamily="18" charset="0"/>
                <a:cs typeface="Times New Roman" panose="02020603050405020304" pitchFamily="18" charset="0"/>
              </a:rPr>
              <a:t>http://</a:t>
            </a:r>
            <a:r>
              <a:rPr lang="en-US" altLang="ja-JP" sz="1400" dirty="0" smtClean="0">
                <a:latin typeface="Times New Roman" panose="02020603050405020304" pitchFamily="18" charset="0"/>
                <a:cs typeface="Times New Roman" panose="02020603050405020304" pitchFamily="18" charset="0"/>
              </a:rPr>
              <a:t>bakusai.com/thr_show/acode=7/bid=1098/tid=3506972</a:t>
            </a:r>
            <a:r>
              <a:rPr lang="en-US" altLang="ja-JP" sz="1400" dirty="0">
                <a:latin typeface="Times New Roman" panose="02020603050405020304" pitchFamily="18" charset="0"/>
                <a:cs typeface="Times New Roman" panose="02020603050405020304" pitchFamily="18" charset="0"/>
              </a:rPr>
              <a:t>/</a:t>
            </a:r>
            <a:endParaRPr kumimoji="1" lang="ja-JP" altLang="en-US" sz="1400" dirty="0">
              <a:latin typeface="Times New Roman" panose="02020603050405020304" pitchFamily="18" charset="0"/>
              <a:cs typeface="Times New Roman" panose="02020603050405020304" pitchFamily="18" charset="0"/>
            </a:endParaRPr>
          </a:p>
        </p:txBody>
      </p:sp>
      <p:sp>
        <p:nvSpPr>
          <p:cNvPr id="20" name="下矢印 19"/>
          <p:cNvSpPr/>
          <p:nvPr/>
        </p:nvSpPr>
        <p:spPr>
          <a:xfrm>
            <a:off x="1603666" y="4331393"/>
            <a:ext cx="1495168" cy="444843"/>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要件</a:t>
            </a:r>
            <a:endParaRPr kumimoji="1" lang="ja-JP" altLang="en-US" b="1" dirty="0">
              <a:solidFill>
                <a:schemeClr val="tx1"/>
              </a:solidFill>
            </a:endParaRPr>
          </a:p>
        </p:txBody>
      </p:sp>
      <p:sp>
        <p:nvSpPr>
          <p:cNvPr id="27" name="下矢印 26"/>
          <p:cNvSpPr/>
          <p:nvPr/>
        </p:nvSpPr>
        <p:spPr>
          <a:xfrm rot="16200000">
            <a:off x="3353049" y="5178470"/>
            <a:ext cx="1495168" cy="444843"/>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smtClean="0">
                <a:solidFill>
                  <a:schemeClr val="tx1"/>
                </a:solidFill>
              </a:rPr>
              <a:t>提案</a:t>
            </a:r>
            <a:endParaRPr kumimoji="1" lang="ja-JP" altLang="en-US" b="1" dirty="0">
              <a:solidFill>
                <a:schemeClr val="tx1"/>
              </a:solidFill>
            </a:endParaRPr>
          </a:p>
        </p:txBody>
      </p:sp>
      <p:sp>
        <p:nvSpPr>
          <p:cNvPr id="34" name="テキスト ボックス 33"/>
          <p:cNvSpPr txBox="1"/>
          <p:nvPr/>
        </p:nvSpPr>
        <p:spPr>
          <a:xfrm>
            <a:off x="976184" y="1298989"/>
            <a:ext cx="7179275" cy="369332"/>
          </a:xfrm>
          <a:prstGeom prst="rect">
            <a:avLst/>
          </a:prstGeom>
          <a:noFill/>
        </p:spPr>
        <p:txBody>
          <a:bodyPr wrap="square" rtlCol="0">
            <a:spAutoFit/>
          </a:bodyPr>
          <a:lstStyle/>
          <a:p>
            <a:r>
              <a:rPr lang="en-US" altLang="ja-JP" dirty="0" smtClean="0">
                <a:latin typeface="Times New Roman" panose="02020603050405020304" pitchFamily="18" charset="0"/>
                <a:cs typeface="Times New Roman" panose="02020603050405020304" pitchFamily="18" charset="0"/>
              </a:rPr>
              <a:t>visually </a:t>
            </a:r>
            <a:r>
              <a:rPr lang="en-US" altLang="ja-JP" dirty="0">
                <a:latin typeface="Times New Roman" panose="02020603050405020304" pitchFamily="18" charset="0"/>
                <a:cs typeface="Times New Roman" panose="02020603050405020304" pitchFamily="18" charset="0"/>
              </a:rPr>
              <a:t>impaired </a:t>
            </a:r>
            <a:r>
              <a:rPr lang="en-US" altLang="ja-JP" dirty="0" smtClean="0">
                <a:latin typeface="Times New Roman" panose="02020603050405020304" pitchFamily="18" charset="0"/>
                <a:cs typeface="Times New Roman" panose="02020603050405020304" pitchFamily="18" charset="0"/>
              </a:rPr>
              <a:t>person</a:t>
            </a:r>
            <a:r>
              <a:rPr lang="ja-JP" altLang="en-US" dirty="0" err="1" smtClean="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navigation</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317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先行</a:t>
            </a:r>
            <a:r>
              <a:rPr lang="ja-JP" altLang="en-US" dirty="0" smtClean="0"/>
              <a:t>研究</a:t>
            </a:r>
            <a:r>
              <a:rPr lang="en-US" altLang="ja-JP" dirty="0" smtClean="0"/>
              <a:t/>
            </a:r>
            <a:br>
              <a:rPr lang="en-US" altLang="ja-JP" dirty="0" smtClean="0"/>
            </a:br>
            <a:endParaRPr lang="ja-JP" altLang="en-US" dirty="0"/>
          </a:p>
        </p:txBody>
      </p:sp>
      <p:sp>
        <p:nvSpPr>
          <p:cNvPr id="3" name="コンテンツ プレースホルダー 2"/>
          <p:cNvSpPr>
            <a:spLocks noGrp="1"/>
          </p:cNvSpPr>
          <p:nvPr>
            <p:ph idx="1"/>
          </p:nvPr>
        </p:nvSpPr>
        <p:spPr>
          <a:xfrm>
            <a:off x="822959" y="1845734"/>
            <a:ext cx="7543801" cy="4517996"/>
          </a:xfrm>
        </p:spPr>
        <p:txBody>
          <a:bodyPr>
            <a:normAutofit lnSpcReduction="10000"/>
          </a:bodyPr>
          <a:lstStyle/>
          <a:p>
            <a:pPr>
              <a:buFont typeface="Wingdings" panose="05000000000000000000" pitchFamily="2" charset="2"/>
              <a:buChar char="l"/>
            </a:pPr>
            <a:r>
              <a:rPr lang="ja-JP" altLang="en-US" sz="3000" dirty="0"/>
              <a:t>空間内に設置されたマーカーを検出</a:t>
            </a:r>
            <a:r>
              <a:rPr lang="ja-JP" altLang="en-US" sz="3000" dirty="0" smtClean="0"/>
              <a:t>し</a:t>
            </a:r>
            <a:endParaRPr lang="en-US" altLang="ja-JP" sz="3000" dirty="0" smtClean="0"/>
          </a:p>
          <a:p>
            <a:pPr marL="0" indent="0">
              <a:buNone/>
            </a:pPr>
            <a:r>
              <a:rPr lang="ja-JP" altLang="en-US" sz="3000" dirty="0"/>
              <a:t>　</a:t>
            </a:r>
            <a:r>
              <a:rPr lang="ja-JP" altLang="en-US" sz="3000" dirty="0" smtClean="0"/>
              <a:t>位置</a:t>
            </a:r>
            <a:r>
              <a:rPr lang="ja-JP" altLang="en-US" sz="3000" dirty="0"/>
              <a:t>推定</a:t>
            </a:r>
            <a:r>
              <a:rPr lang="ja-JP" altLang="en-US" sz="3000" dirty="0" smtClean="0"/>
              <a:t>を行う</a:t>
            </a:r>
            <a:r>
              <a:rPr lang="ja-JP" altLang="en-US" sz="3000" dirty="0"/>
              <a:t>手法</a:t>
            </a:r>
            <a:r>
              <a:rPr lang="en-US" altLang="ja-JP" sz="3000" dirty="0"/>
              <a:t>[7</a:t>
            </a:r>
            <a:r>
              <a:rPr lang="en-US" altLang="ja-JP" sz="3000" dirty="0" smtClean="0"/>
              <a:t>]</a:t>
            </a:r>
            <a:endParaRPr lang="en-US" altLang="ja-JP" sz="3000" dirty="0"/>
          </a:p>
          <a:p>
            <a:pPr>
              <a:buFont typeface="Wingdings" panose="05000000000000000000" pitchFamily="2" charset="2"/>
              <a:buChar char="l"/>
            </a:pPr>
            <a:r>
              <a:rPr lang="en-US" altLang="ja-JP" sz="3000" dirty="0"/>
              <a:t>M-</a:t>
            </a:r>
            <a:r>
              <a:rPr lang="en-US" altLang="ja-JP" sz="3000" dirty="0" err="1"/>
              <a:t>CubITS</a:t>
            </a:r>
            <a:r>
              <a:rPr lang="ja-JP" altLang="en-US" sz="3000" dirty="0"/>
              <a:t>を用いた手法</a:t>
            </a:r>
            <a:r>
              <a:rPr lang="en-US" altLang="ja-JP" sz="3000" dirty="0"/>
              <a:t>[8]</a:t>
            </a:r>
          </a:p>
          <a:p>
            <a:pPr>
              <a:buFont typeface="Wingdings" panose="05000000000000000000" pitchFamily="2" charset="2"/>
              <a:buChar char="l"/>
            </a:pPr>
            <a:endParaRPr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lang="en-US" altLang="ja-JP" sz="2800" dirty="0" smtClean="0"/>
          </a:p>
          <a:p>
            <a:pPr>
              <a:buFont typeface="Wingdings" panose="05000000000000000000" pitchFamily="2" charset="2"/>
              <a:buChar char="l"/>
            </a:pPr>
            <a:r>
              <a:rPr lang="ja-JP" altLang="en-US" sz="3000" dirty="0" smtClean="0"/>
              <a:t>空間内にマーカー</a:t>
            </a:r>
            <a:r>
              <a:rPr lang="ja-JP" altLang="en-US" sz="3000" dirty="0"/>
              <a:t>を設置</a:t>
            </a:r>
            <a:r>
              <a:rPr lang="ja-JP" altLang="en-US" sz="3000" dirty="0" smtClean="0"/>
              <a:t>しなければならない</a:t>
            </a:r>
            <a:endParaRPr lang="ja-JP" altLang="en-US" sz="2800" dirty="0"/>
          </a:p>
        </p:txBody>
      </p:sp>
      <p:sp>
        <p:nvSpPr>
          <p:cNvPr id="43" name="スライド番号プレースホルダー 42"/>
          <p:cNvSpPr>
            <a:spLocks noGrp="1"/>
          </p:cNvSpPr>
          <p:nvPr>
            <p:ph type="sldNum" sz="quarter" idx="12"/>
          </p:nvPr>
        </p:nvSpPr>
        <p:spPr/>
        <p:txBody>
          <a:bodyPr/>
          <a:lstStyle/>
          <a:p>
            <a:fld id="{F5826201-1446-4977-8AE2-C24363A12C4A}" type="slidenum">
              <a:rPr kumimoji="1" lang="ja-JP" altLang="en-US" smtClean="0"/>
              <a:t>4</a:t>
            </a:fld>
            <a:endParaRPr kumimoji="1" lang="ja-JP" altLang="en-US"/>
          </a:p>
        </p:txBody>
      </p:sp>
      <p:pic>
        <p:nvPicPr>
          <p:cNvPr id="9" name="図 8"/>
          <p:cNvPicPr>
            <a:picLocks noChangeAspect="1"/>
          </p:cNvPicPr>
          <p:nvPr/>
        </p:nvPicPr>
        <p:blipFill>
          <a:blip r:embed="rId3"/>
          <a:stretch>
            <a:fillRect/>
          </a:stretch>
        </p:blipFill>
        <p:spPr>
          <a:xfrm>
            <a:off x="5555249" y="2594487"/>
            <a:ext cx="1243750" cy="1244577"/>
          </a:xfrm>
          <a:prstGeom prst="rect">
            <a:avLst/>
          </a:prstGeom>
        </p:spPr>
      </p:pic>
      <p:pic>
        <p:nvPicPr>
          <p:cNvPr id="15" name="図 14"/>
          <p:cNvPicPr>
            <a:picLocks noChangeAspect="1"/>
          </p:cNvPicPr>
          <p:nvPr/>
        </p:nvPicPr>
        <p:blipFill>
          <a:blip r:embed="rId4"/>
          <a:stretch>
            <a:fillRect/>
          </a:stretch>
        </p:blipFill>
        <p:spPr>
          <a:xfrm>
            <a:off x="1120385" y="3441660"/>
            <a:ext cx="1131525" cy="1354500"/>
          </a:xfrm>
          <a:prstGeom prst="rect">
            <a:avLst/>
          </a:prstGeom>
        </p:spPr>
      </p:pic>
      <p:pic>
        <p:nvPicPr>
          <p:cNvPr id="33" name="図 32"/>
          <p:cNvPicPr>
            <a:picLocks noChangeAspect="1"/>
          </p:cNvPicPr>
          <p:nvPr/>
        </p:nvPicPr>
        <p:blipFill>
          <a:blip r:embed="rId5"/>
          <a:stretch>
            <a:fillRect/>
          </a:stretch>
        </p:blipFill>
        <p:spPr>
          <a:xfrm rot="2994602">
            <a:off x="2956454" y="2635194"/>
            <a:ext cx="465300" cy="3513235"/>
          </a:xfrm>
          <a:prstGeom prst="rect">
            <a:avLst/>
          </a:prstGeom>
        </p:spPr>
      </p:pic>
      <p:sp>
        <p:nvSpPr>
          <p:cNvPr id="34" name="テキスト ボックス 33"/>
          <p:cNvSpPr txBox="1"/>
          <p:nvPr/>
        </p:nvSpPr>
        <p:spPr>
          <a:xfrm>
            <a:off x="2550749" y="5026004"/>
            <a:ext cx="1588897" cy="369332"/>
          </a:xfrm>
          <a:prstGeom prst="rect">
            <a:avLst/>
          </a:prstGeom>
          <a:noFill/>
        </p:spPr>
        <p:txBody>
          <a:bodyPr wrap="none" rtlCol="0">
            <a:spAutoFit/>
          </a:bodyPr>
          <a:lstStyle/>
          <a:p>
            <a:r>
              <a:rPr lang="en-US" altLang="ja-JP" b="1" dirty="0"/>
              <a:t>100101101100</a:t>
            </a:r>
            <a:endParaRPr lang="ja-JP" altLang="en-US" b="1" dirty="0"/>
          </a:p>
        </p:txBody>
      </p:sp>
      <p:sp>
        <p:nvSpPr>
          <p:cNvPr id="35" name="右矢印 34"/>
          <p:cNvSpPr/>
          <p:nvPr/>
        </p:nvSpPr>
        <p:spPr>
          <a:xfrm>
            <a:off x="2378598" y="3702498"/>
            <a:ext cx="700644" cy="2731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36" name="右矢印 35"/>
          <p:cNvSpPr/>
          <p:nvPr/>
        </p:nvSpPr>
        <p:spPr>
          <a:xfrm>
            <a:off x="3695007" y="4477043"/>
            <a:ext cx="700644" cy="2731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37" name="角丸四角形 36"/>
          <p:cNvSpPr/>
          <p:nvPr/>
        </p:nvSpPr>
        <p:spPr>
          <a:xfrm>
            <a:off x="4566829" y="4298862"/>
            <a:ext cx="1421443" cy="62949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chemeClr val="tx1"/>
                </a:solidFill>
              </a:rPr>
              <a:t>データベース</a:t>
            </a:r>
            <a:endParaRPr lang="en-US" altLang="ja-JP" sz="1600" b="1" dirty="0">
              <a:solidFill>
                <a:schemeClr val="tx1"/>
              </a:solidFill>
            </a:endParaRPr>
          </a:p>
          <a:p>
            <a:pPr algn="ctr"/>
            <a:r>
              <a:rPr lang="ja-JP" altLang="en-US" sz="1600" b="1" dirty="0">
                <a:solidFill>
                  <a:schemeClr val="tx1"/>
                </a:solidFill>
              </a:rPr>
              <a:t>検索</a:t>
            </a:r>
          </a:p>
        </p:txBody>
      </p:sp>
      <p:pic>
        <p:nvPicPr>
          <p:cNvPr id="42" name="図 41"/>
          <p:cNvPicPr>
            <a:picLocks noChangeAspect="1"/>
          </p:cNvPicPr>
          <p:nvPr/>
        </p:nvPicPr>
        <p:blipFill>
          <a:blip r:embed="rId6"/>
          <a:stretch>
            <a:fillRect/>
          </a:stretch>
        </p:blipFill>
        <p:spPr>
          <a:xfrm>
            <a:off x="7310586" y="1102270"/>
            <a:ext cx="1353600" cy="3904770"/>
          </a:xfrm>
          <a:prstGeom prst="rect">
            <a:avLst/>
          </a:prstGeom>
        </p:spPr>
      </p:pic>
      <p:sp>
        <p:nvSpPr>
          <p:cNvPr id="4" name="日付プレースホルダー 3"/>
          <p:cNvSpPr>
            <a:spLocks noGrp="1"/>
          </p:cNvSpPr>
          <p:nvPr>
            <p:ph type="dt" sz="half" idx="10"/>
          </p:nvPr>
        </p:nvSpPr>
        <p:spPr/>
        <p:txBody>
          <a:bodyPr/>
          <a:lstStyle/>
          <a:p>
            <a:fld id="{89F8C701-BA4F-4F66-9307-BC33813462BE}" type="datetime1">
              <a:rPr kumimoji="1" lang="ja-JP" altLang="en-US" smtClean="0"/>
              <a:t>2015/5/27</a:t>
            </a:fld>
            <a:endParaRPr kumimoji="1" lang="ja-JP" altLang="en-US"/>
          </a:p>
        </p:txBody>
      </p:sp>
      <p:sp>
        <p:nvSpPr>
          <p:cNvPr id="14" name="テキスト ボックス 13"/>
          <p:cNvSpPr txBox="1"/>
          <p:nvPr/>
        </p:nvSpPr>
        <p:spPr>
          <a:xfrm>
            <a:off x="976184" y="1272746"/>
            <a:ext cx="7179275" cy="369332"/>
          </a:xfrm>
          <a:prstGeom prst="rect">
            <a:avLst/>
          </a:prstGeom>
          <a:noFill/>
        </p:spPr>
        <p:txBody>
          <a:bodyPr wrap="square" rtlCol="0">
            <a:spAutoFit/>
          </a:bodyPr>
          <a:lstStyle/>
          <a:p>
            <a:endParaRPr kumimoji="1" lang="ja-JP" altLang="en-US" dirty="0"/>
          </a:p>
        </p:txBody>
      </p:sp>
      <p:sp>
        <p:nvSpPr>
          <p:cNvPr id="16" name="テキスト ボックス 15"/>
          <p:cNvSpPr txBox="1"/>
          <p:nvPr/>
        </p:nvSpPr>
        <p:spPr>
          <a:xfrm>
            <a:off x="976184" y="1298989"/>
            <a:ext cx="7179275" cy="369332"/>
          </a:xfrm>
          <a:prstGeom prst="rect">
            <a:avLst/>
          </a:prstGeom>
          <a:noFill/>
        </p:spPr>
        <p:txBody>
          <a:bodyPr wrap="square" rtlCol="0">
            <a:spAutoFit/>
          </a:bodyPr>
          <a:lstStyle/>
          <a:p>
            <a:r>
              <a:rPr lang="en-US" altLang="ja-JP" dirty="0">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CubITS</a:t>
            </a:r>
            <a:r>
              <a:rPr lang="en-US" altLang="ja-JP" dirty="0">
                <a:latin typeface="Times New Roman" panose="02020603050405020304" pitchFamily="18" charset="0"/>
                <a:cs typeface="Times New Roman" panose="02020603050405020304" pitchFamily="18" charset="0"/>
              </a:rPr>
              <a:t>(M-sequence Multimodal Marker for </a:t>
            </a:r>
            <a:r>
              <a:rPr lang="en-US" altLang="ja-JP" dirty="0" smtClean="0">
                <a:latin typeface="Times New Roman" panose="02020603050405020304" pitchFamily="18" charset="0"/>
                <a:cs typeface="Times New Roman" panose="02020603050405020304" pitchFamily="18" charset="0"/>
              </a:rPr>
              <a:t>ITS)</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603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提案手法概要</a:t>
            </a:r>
            <a:r>
              <a:rPr kumimoji="1" lang="en-US" altLang="ja-JP" dirty="0" smtClean="0"/>
              <a:t/>
            </a:r>
            <a:br>
              <a:rPr kumimoji="1" lang="en-US" altLang="ja-JP" dirty="0" smtClean="0"/>
            </a:br>
            <a:endParaRPr kumimoji="1" lang="ja-JP" altLang="en-US" dirty="0"/>
          </a:p>
        </p:txBody>
      </p:sp>
      <p:sp>
        <p:nvSpPr>
          <p:cNvPr id="419" name="スライド番号プレースホルダー 418"/>
          <p:cNvSpPr>
            <a:spLocks noGrp="1"/>
          </p:cNvSpPr>
          <p:nvPr>
            <p:ph type="sldNum" sz="quarter" idx="12"/>
          </p:nvPr>
        </p:nvSpPr>
        <p:spPr/>
        <p:txBody>
          <a:bodyPr/>
          <a:lstStyle/>
          <a:p>
            <a:fld id="{F5826201-1446-4977-8AE2-C24363A12C4A}" type="slidenum">
              <a:rPr kumimoji="1" lang="ja-JP" altLang="en-US" smtClean="0"/>
              <a:t>5</a:t>
            </a:fld>
            <a:endParaRPr kumimoji="1" lang="ja-JP" altLang="en-US"/>
          </a:p>
        </p:txBody>
      </p:sp>
      <p:sp>
        <p:nvSpPr>
          <p:cNvPr id="218" name="円/楕円 217"/>
          <p:cNvSpPr/>
          <p:nvPr/>
        </p:nvSpPr>
        <p:spPr>
          <a:xfrm>
            <a:off x="5507961" y="4301072"/>
            <a:ext cx="1431985" cy="711200"/>
          </a:xfrm>
          <a:prstGeom prst="ellipse">
            <a:avLst/>
          </a:prstGeom>
          <a:solidFill>
            <a:srgbClr val="ED7D31">
              <a:lumMod val="40000"/>
              <a:lumOff val="60000"/>
            </a:srgbClr>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9" name="正方形/長方形 218"/>
          <p:cNvSpPr/>
          <p:nvPr/>
        </p:nvSpPr>
        <p:spPr>
          <a:xfrm>
            <a:off x="5505758" y="704863"/>
            <a:ext cx="1431985" cy="3921347"/>
          </a:xfrm>
          <a:prstGeom prst="rect">
            <a:avLst/>
          </a:prstGeom>
          <a:solidFill>
            <a:srgbClr val="ED7D31">
              <a:lumMod val="40000"/>
              <a:lumOff val="6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20" name="直線コネクタ 219"/>
          <p:cNvCxnSpPr/>
          <p:nvPr/>
        </p:nvCxnSpPr>
        <p:spPr>
          <a:xfrm flipH="1">
            <a:off x="3193152" y="2976333"/>
            <a:ext cx="360764" cy="56327"/>
          </a:xfrm>
          <a:prstGeom prst="line">
            <a:avLst/>
          </a:prstGeom>
          <a:noFill/>
          <a:ln w="31750" cap="flat" cmpd="sng" algn="ctr">
            <a:solidFill>
              <a:sysClr val="windowText" lastClr="000000"/>
            </a:solidFill>
            <a:prstDash val="solid"/>
            <a:miter lim="800000"/>
          </a:ln>
          <a:effectLst/>
        </p:spPr>
      </p:cxnSp>
      <p:cxnSp>
        <p:nvCxnSpPr>
          <p:cNvPr id="221" name="直線コネクタ 220"/>
          <p:cNvCxnSpPr/>
          <p:nvPr/>
        </p:nvCxnSpPr>
        <p:spPr>
          <a:xfrm flipH="1">
            <a:off x="2231268" y="1819509"/>
            <a:ext cx="1428750" cy="0"/>
          </a:xfrm>
          <a:prstGeom prst="line">
            <a:avLst/>
          </a:prstGeom>
          <a:noFill/>
          <a:ln w="38100" cap="flat" cmpd="sng" algn="ctr">
            <a:solidFill>
              <a:sysClr val="windowText" lastClr="000000"/>
            </a:solidFill>
            <a:prstDash val="solid"/>
            <a:miter lim="800000"/>
          </a:ln>
          <a:effectLst/>
        </p:spPr>
      </p:cxnSp>
      <p:cxnSp>
        <p:nvCxnSpPr>
          <p:cNvPr id="222" name="直線コネクタ 221"/>
          <p:cNvCxnSpPr/>
          <p:nvPr/>
        </p:nvCxnSpPr>
        <p:spPr>
          <a:xfrm flipH="1">
            <a:off x="2231268" y="2530709"/>
            <a:ext cx="1028700" cy="0"/>
          </a:xfrm>
          <a:prstGeom prst="line">
            <a:avLst/>
          </a:prstGeom>
          <a:noFill/>
          <a:ln w="38100" cap="flat" cmpd="sng" algn="ctr">
            <a:solidFill>
              <a:sysClr val="windowText" lastClr="000000"/>
            </a:solidFill>
            <a:prstDash val="solid"/>
            <a:miter lim="800000"/>
          </a:ln>
          <a:effectLst/>
        </p:spPr>
      </p:cxnSp>
      <p:cxnSp>
        <p:nvCxnSpPr>
          <p:cNvPr id="223" name="直線コネクタ 222"/>
          <p:cNvCxnSpPr/>
          <p:nvPr/>
        </p:nvCxnSpPr>
        <p:spPr>
          <a:xfrm flipH="1">
            <a:off x="3640968" y="1133710"/>
            <a:ext cx="298450" cy="685799"/>
          </a:xfrm>
          <a:prstGeom prst="line">
            <a:avLst/>
          </a:prstGeom>
          <a:noFill/>
          <a:ln w="38100" cap="flat" cmpd="sng" algn="ctr">
            <a:solidFill>
              <a:sysClr val="windowText" lastClr="000000"/>
            </a:solidFill>
            <a:prstDash val="solid"/>
            <a:miter lim="800000"/>
          </a:ln>
          <a:effectLst/>
        </p:spPr>
      </p:cxnSp>
      <p:cxnSp>
        <p:nvCxnSpPr>
          <p:cNvPr id="224" name="直線コネクタ 223"/>
          <p:cNvCxnSpPr/>
          <p:nvPr/>
        </p:nvCxnSpPr>
        <p:spPr>
          <a:xfrm flipH="1">
            <a:off x="3747330" y="1133710"/>
            <a:ext cx="909639" cy="2095500"/>
          </a:xfrm>
          <a:prstGeom prst="line">
            <a:avLst/>
          </a:prstGeom>
          <a:noFill/>
          <a:ln w="38100" cap="flat" cmpd="sng" algn="ctr">
            <a:solidFill>
              <a:sysClr val="windowText" lastClr="000000"/>
            </a:solidFill>
            <a:prstDash val="solid"/>
            <a:miter lim="800000"/>
          </a:ln>
          <a:effectLst/>
        </p:spPr>
      </p:cxnSp>
      <p:cxnSp>
        <p:nvCxnSpPr>
          <p:cNvPr id="225" name="直線コネクタ 224"/>
          <p:cNvCxnSpPr/>
          <p:nvPr/>
        </p:nvCxnSpPr>
        <p:spPr>
          <a:xfrm flipH="1">
            <a:off x="3747330" y="2530710"/>
            <a:ext cx="301625" cy="698500"/>
          </a:xfrm>
          <a:prstGeom prst="line">
            <a:avLst/>
          </a:prstGeom>
          <a:noFill/>
          <a:ln w="19050" cap="flat" cmpd="sng" algn="ctr">
            <a:solidFill>
              <a:sysClr val="windowText" lastClr="000000"/>
            </a:solidFill>
            <a:prstDash val="solid"/>
            <a:miter lim="800000"/>
          </a:ln>
          <a:effectLst/>
        </p:spPr>
      </p:cxnSp>
      <p:cxnSp>
        <p:nvCxnSpPr>
          <p:cNvPr id="226" name="直線コネクタ 225"/>
          <p:cNvCxnSpPr/>
          <p:nvPr/>
        </p:nvCxnSpPr>
        <p:spPr>
          <a:xfrm flipH="1">
            <a:off x="2370966" y="2543409"/>
            <a:ext cx="876303" cy="2082801"/>
          </a:xfrm>
          <a:prstGeom prst="line">
            <a:avLst/>
          </a:prstGeom>
          <a:noFill/>
          <a:ln w="38100" cap="flat" cmpd="sng" algn="ctr">
            <a:solidFill>
              <a:sysClr val="windowText" lastClr="000000"/>
            </a:solidFill>
            <a:prstDash val="solid"/>
            <a:miter lim="800000"/>
          </a:ln>
          <a:effectLst/>
        </p:spPr>
      </p:cxnSp>
      <p:cxnSp>
        <p:nvCxnSpPr>
          <p:cNvPr id="227" name="直線コネクタ 226"/>
          <p:cNvCxnSpPr/>
          <p:nvPr/>
        </p:nvCxnSpPr>
        <p:spPr>
          <a:xfrm flipH="1">
            <a:off x="3571118" y="3978511"/>
            <a:ext cx="1493838" cy="12695"/>
          </a:xfrm>
          <a:prstGeom prst="line">
            <a:avLst/>
          </a:prstGeom>
          <a:noFill/>
          <a:ln w="38100" cap="flat" cmpd="sng" algn="ctr">
            <a:solidFill>
              <a:sysClr val="windowText" lastClr="000000"/>
            </a:solidFill>
            <a:prstDash val="solid"/>
            <a:miter lim="800000"/>
          </a:ln>
          <a:effectLst/>
        </p:spPr>
      </p:cxnSp>
      <p:cxnSp>
        <p:nvCxnSpPr>
          <p:cNvPr id="228" name="直線コネクタ 227"/>
          <p:cNvCxnSpPr/>
          <p:nvPr/>
        </p:nvCxnSpPr>
        <p:spPr>
          <a:xfrm flipH="1" flipV="1">
            <a:off x="3747330" y="3222860"/>
            <a:ext cx="1317626" cy="6350"/>
          </a:xfrm>
          <a:prstGeom prst="line">
            <a:avLst/>
          </a:prstGeom>
          <a:noFill/>
          <a:ln w="38100" cap="flat" cmpd="sng" algn="ctr">
            <a:solidFill>
              <a:sysClr val="windowText" lastClr="000000"/>
            </a:solidFill>
            <a:prstDash val="solid"/>
            <a:miter lim="800000"/>
          </a:ln>
          <a:effectLst/>
        </p:spPr>
      </p:cxnSp>
      <p:cxnSp>
        <p:nvCxnSpPr>
          <p:cNvPr id="229" name="直線コネクタ 228"/>
          <p:cNvCxnSpPr/>
          <p:nvPr/>
        </p:nvCxnSpPr>
        <p:spPr>
          <a:xfrm flipH="1">
            <a:off x="3334584" y="3978508"/>
            <a:ext cx="236534" cy="711201"/>
          </a:xfrm>
          <a:prstGeom prst="line">
            <a:avLst/>
          </a:prstGeom>
          <a:noFill/>
          <a:ln w="38100" cap="flat" cmpd="sng" algn="ctr">
            <a:solidFill>
              <a:sysClr val="windowText" lastClr="000000"/>
            </a:solidFill>
            <a:prstDash val="solid"/>
            <a:miter lim="800000"/>
          </a:ln>
          <a:effectLst/>
        </p:spPr>
      </p:cxnSp>
      <p:cxnSp>
        <p:nvCxnSpPr>
          <p:cNvPr id="230" name="曲線コネクタ 229"/>
          <p:cNvCxnSpPr/>
          <p:nvPr/>
        </p:nvCxnSpPr>
        <p:spPr>
          <a:xfrm>
            <a:off x="2823405" y="2181458"/>
            <a:ext cx="1495426" cy="1447800"/>
          </a:xfrm>
          <a:prstGeom prst="curvedConnector3">
            <a:avLst/>
          </a:prstGeom>
          <a:noFill/>
          <a:ln w="31750" cap="flat" cmpd="sng" algn="ctr">
            <a:solidFill>
              <a:srgbClr val="ED7D31"/>
            </a:solidFill>
            <a:prstDash val="sysDash"/>
            <a:miter lim="800000"/>
          </a:ln>
          <a:effectLst/>
        </p:spPr>
      </p:cxnSp>
      <p:cxnSp>
        <p:nvCxnSpPr>
          <p:cNvPr id="231" name="直線矢印コネクタ 230"/>
          <p:cNvCxnSpPr/>
          <p:nvPr/>
        </p:nvCxnSpPr>
        <p:spPr>
          <a:xfrm>
            <a:off x="4318831" y="3629258"/>
            <a:ext cx="746125" cy="0"/>
          </a:xfrm>
          <a:prstGeom prst="straightConnector1">
            <a:avLst/>
          </a:prstGeom>
          <a:noFill/>
          <a:ln w="31750" cap="flat" cmpd="sng" algn="ctr">
            <a:solidFill>
              <a:srgbClr val="ED7D31"/>
            </a:solidFill>
            <a:prstDash val="sysDash"/>
            <a:miter lim="800000"/>
            <a:tailEnd type="triangle"/>
          </a:ln>
          <a:effectLst/>
        </p:spPr>
      </p:cxnSp>
      <p:cxnSp>
        <p:nvCxnSpPr>
          <p:cNvPr id="232" name="直線コネクタ 231"/>
          <p:cNvCxnSpPr/>
          <p:nvPr/>
        </p:nvCxnSpPr>
        <p:spPr>
          <a:xfrm>
            <a:off x="2231268" y="2181458"/>
            <a:ext cx="592137" cy="0"/>
          </a:xfrm>
          <a:prstGeom prst="line">
            <a:avLst/>
          </a:prstGeom>
          <a:noFill/>
          <a:ln w="31750" cap="flat" cmpd="sng" algn="ctr">
            <a:solidFill>
              <a:srgbClr val="ED7D31"/>
            </a:solidFill>
            <a:prstDash val="sysDash"/>
            <a:miter lim="800000"/>
          </a:ln>
          <a:effectLst/>
        </p:spPr>
      </p:cxnSp>
      <p:sp>
        <p:nvSpPr>
          <p:cNvPr id="233" name="正方形/長方形 232"/>
          <p:cNvSpPr/>
          <p:nvPr/>
        </p:nvSpPr>
        <p:spPr>
          <a:xfrm>
            <a:off x="2261429" y="2111609"/>
            <a:ext cx="457200" cy="139700"/>
          </a:xfrm>
          <a:prstGeom prst="rect">
            <a:avLst/>
          </a:prstGeom>
          <a:solidFill>
            <a:srgbClr val="ED7D31">
              <a:lumMod val="40000"/>
              <a:lumOff val="60000"/>
            </a:srgbClr>
          </a:solidFill>
          <a:ln w="38100" cap="flat" cmpd="sng" algn="ctr">
            <a:solidFill>
              <a:sysClr val="windowText" lastClr="000000"/>
            </a:solidFill>
            <a:prstDash val="solid"/>
            <a:miter lim="800000"/>
          </a:ln>
          <a:effectLst/>
          <a:scene3d>
            <a:camera prst="orthographicFront">
              <a:rot lat="0" lon="0" rev="54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4" name="正方形/長方形 233"/>
          <p:cNvSpPr/>
          <p:nvPr/>
        </p:nvSpPr>
        <p:spPr>
          <a:xfrm>
            <a:off x="2561842" y="2128862"/>
            <a:ext cx="112623" cy="77158"/>
          </a:xfrm>
          <a:prstGeom prst="rect">
            <a:avLst/>
          </a:prstGeom>
          <a:solidFill>
            <a:srgbClr val="ED7D31">
              <a:lumMod val="40000"/>
              <a:lumOff val="60000"/>
            </a:srgbClr>
          </a:solidFill>
          <a:ln w="38100" cap="flat" cmpd="sng" algn="ctr">
            <a:solidFill>
              <a:sysClr val="windowText" lastClr="000000"/>
            </a:solidFill>
            <a:prstDash val="solid"/>
            <a:miter lim="800000"/>
          </a:ln>
          <a:effectLst/>
          <a:scene3d>
            <a:camera prst="orthographicFront">
              <a:rot lat="0" lon="0" rev="54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5" name="正方形/長方形 234"/>
          <p:cNvSpPr/>
          <p:nvPr/>
        </p:nvSpPr>
        <p:spPr>
          <a:xfrm>
            <a:off x="3113918" y="2348357"/>
            <a:ext cx="457200" cy="139700"/>
          </a:xfrm>
          <a:prstGeom prst="rect">
            <a:avLst/>
          </a:prstGeom>
          <a:solidFill>
            <a:srgbClr val="ED7D31">
              <a:lumMod val="40000"/>
              <a:lumOff val="60000"/>
            </a:srgbClr>
          </a:solidFill>
          <a:ln w="38100" cap="flat" cmpd="sng" algn="ctr">
            <a:solidFill>
              <a:sysClr val="windowText" lastClr="000000"/>
            </a:solidFill>
            <a:prstDash val="solid"/>
            <a:miter lim="800000"/>
          </a:ln>
          <a:effectLst/>
          <a:scene3d>
            <a:camera prst="orthographicFront">
              <a:rot lat="0" lon="0" rev="27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6" name="正方形/長方形 235"/>
          <p:cNvSpPr/>
          <p:nvPr/>
        </p:nvSpPr>
        <p:spPr>
          <a:xfrm>
            <a:off x="3369844" y="2471044"/>
            <a:ext cx="112623" cy="77158"/>
          </a:xfrm>
          <a:prstGeom prst="rect">
            <a:avLst/>
          </a:prstGeom>
          <a:solidFill>
            <a:srgbClr val="ED7D31">
              <a:lumMod val="40000"/>
              <a:lumOff val="60000"/>
            </a:srgbClr>
          </a:solidFill>
          <a:ln w="38100" cap="flat" cmpd="sng" algn="ctr">
            <a:solidFill>
              <a:sysClr val="windowText" lastClr="000000"/>
            </a:solidFill>
            <a:prstDash val="solid"/>
            <a:miter lim="800000"/>
          </a:ln>
          <a:effectLst/>
          <a:scene3d>
            <a:camera prst="orthographicFront">
              <a:rot lat="0" lon="0" rev="27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7" name="正方形/長方形 236"/>
          <p:cNvSpPr/>
          <p:nvPr/>
        </p:nvSpPr>
        <p:spPr>
          <a:xfrm>
            <a:off x="3544340" y="3320986"/>
            <a:ext cx="457200" cy="139700"/>
          </a:xfrm>
          <a:prstGeom prst="rect">
            <a:avLst/>
          </a:prstGeom>
          <a:solidFill>
            <a:srgbClr val="ED7D31">
              <a:lumMod val="40000"/>
              <a:lumOff val="60000"/>
            </a:srgbClr>
          </a:solidFill>
          <a:ln w="38100" cap="flat" cmpd="sng" algn="ctr">
            <a:solidFill>
              <a:sysClr val="windowText" lastClr="000000"/>
            </a:solidFill>
            <a:prstDash val="solid"/>
            <a:miter lim="800000"/>
          </a:ln>
          <a:effectLst/>
          <a:scene3d>
            <a:camera prst="orthographicFront">
              <a:rot lat="0" lon="0" rev="45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8" name="正方形/長方形 237"/>
          <p:cNvSpPr/>
          <p:nvPr/>
        </p:nvSpPr>
        <p:spPr>
          <a:xfrm>
            <a:off x="3848600" y="3399762"/>
            <a:ext cx="112623" cy="77158"/>
          </a:xfrm>
          <a:prstGeom prst="rect">
            <a:avLst/>
          </a:prstGeom>
          <a:solidFill>
            <a:srgbClr val="ED7D31">
              <a:lumMod val="40000"/>
              <a:lumOff val="60000"/>
            </a:srgbClr>
          </a:solidFill>
          <a:ln w="38100" cap="flat" cmpd="sng" algn="ctr">
            <a:solidFill>
              <a:sysClr val="windowText" lastClr="000000"/>
            </a:solidFill>
            <a:prstDash val="solid"/>
            <a:miter lim="800000"/>
          </a:ln>
          <a:effectLst/>
          <a:scene3d>
            <a:camera prst="orthographicFront">
              <a:rot lat="0" lon="0" rev="45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9" name="正方形/長方形 238"/>
          <p:cNvSpPr/>
          <p:nvPr/>
        </p:nvSpPr>
        <p:spPr>
          <a:xfrm>
            <a:off x="4472025" y="3559408"/>
            <a:ext cx="457200" cy="139700"/>
          </a:xfrm>
          <a:prstGeom prst="rect">
            <a:avLst/>
          </a:prstGeom>
          <a:solidFill>
            <a:srgbClr val="ED7D31">
              <a:lumMod val="40000"/>
              <a:lumOff val="60000"/>
            </a:srgbClr>
          </a:solidFill>
          <a:ln w="38100" cap="flat" cmpd="sng" algn="ctr">
            <a:solidFill>
              <a:sysClr val="windowText" lastClr="000000"/>
            </a:solidFill>
            <a:prstDash val="solid"/>
            <a:miter lim="800000"/>
          </a:ln>
          <a:effectLst/>
          <a:scene3d>
            <a:camera prst="orthographicFront">
              <a:rot lat="0" lon="0" rev="54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40" name="正方形/長方形 239"/>
          <p:cNvSpPr/>
          <p:nvPr/>
        </p:nvSpPr>
        <p:spPr>
          <a:xfrm>
            <a:off x="4772438" y="3593914"/>
            <a:ext cx="112623" cy="77158"/>
          </a:xfrm>
          <a:prstGeom prst="rect">
            <a:avLst/>
          </a:prstGeom>
          <a:solidFill>
            <a:srgbClr val="ED7D31">
              <a:lumMod val="40000"/>
              <a:lumOff val="60000"/>
            </a:srgbClr>
          </a:solidFill>
          <a:ln w="38100" cap="flat" cmpd="sng" algn="ctr">
            <a:solidFill>
              <a:sysClr val="windowText" lastClr="000000"/>
            </a:solidFill>
            <a:prstDash val="solid"/>
            <a:miter lim="800000"/>
          </a:ln>
          <a:effectLst/>
          <a:scene3d>
            <a:camera prst="orthographicFront">
              <a:rot lat="0" lon="0" rev="54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41" name="テキスト ボックス 240"/>
          <p:cNvSpPr txBox="1"/>
          <p:nvPr/>
        </p:nvSpPr>
        <p:spPr>
          <a:xfrm>
            <a:off x="2285178" y="1390279"/>
            <a:ext cx="36740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1</a:t>
            </a:r>
            <a:endParaRPr kumimoji="0" lang="ja-JP" altLang="en-US" sz="2800" b="1" i="0" u="none" strike="noStrike" kern="0" cap="none" spc="0" normalizeH="0" baseline="0" noProof="0" dirty="0">
              <a:ln>
                <a:noFill/>
              </a:ln>
              <a:solidFill>
                <a:prstClr val="black"/>
              </a:solidFill>
              <a:effectLst/>
              <a:uLnTx/>
              <a:uFillTx/>
            </a:endParaRPr>
          </a:p>
        </p:txBody>
      </p:sp>
      <p:sp>
        <p:nvSpPr>
          <p:cNvPr id="243" name="テキスト ボックス 242"/>
          <p:cNvSpPr txBox="1"/>
          <p:nvPr/>
        </p:nvSpPr>
        <p:spPr>
          <a:xfrm>
            <a:off x="3883106" y="2727407"/>
            <a:ext cx="37542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3</a:t>
            </a:r>
            <a:endParaRPr kumimoji="0" lang="ja-JP" altLang="en-US" sz="2800" b="1" i="0" u="none" strike="noStrike" kern="0" cap="none" spc="0" normalizeH="0" baseline="0" noProof="0" dirty="0">
              <a:ln>
                <a:noFill/>
              </a:ln>
              <a:solidFill>
                <a:prstClr val="black"/>
              </a:solidFill>
              <a:effectLst/>
              <a:uLnTx/>
              <a:uFillTx/>
            </a:endParaRPr>
          </a:p>
        </p:txBody>
      </p:sp>
      <p:sp>
        <p:nvSpPr>
          <p:cNvPr id="244" name="テキスト ボックス 243"/>
          <p:cNvSpPr txBox="1"/>
          <p:nvPr/>
        </p:nvSpPr>
        <p:spPr>
          <a:xfrm>
            <a:off x="4520061" y="2793292"/>
            <a:ext cx="36740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4</a:t>
            </a:r>
            <a:endParaRPr kumimoji="0" lang="ja-JP" altLang="en-US" sz="2800" b="1" i="0" u="none" strike="noStrike" kern="0" cap="none" spc="0" normalizeH="0" baseline="0" noProof="0" dirty="0">
              <a:ln>
                <a:noFill/>
              </a:ln>
              <a:solidFill>
                <a:prstClr val="black"/>
              </a:solidFill>
              <a:effectLst/>
              <a:uLnTx/>
              <a:uFillTx/>
            </a:endParaRPr>
          </a:p>
        </p:txBody>
      </p:sp>
      <p:sp>
        <p:nvSpPr>
          <p:cNvPr id="245" name="角丸四角形吹き出し 244"/>
          <p:cNvSpPr/>
          <p:nvPr/>
        </p:nvSpPr>
        <p:spPr>
          <a:xfrm>
            <a:off x="963331" y="2766213"/>
            <a:ext cx="1689894" cy="445608"/>
          </a:xfrm>
          <a:prstGeom prst="wedgeRoundRectCallout">
            <a:avLst>
              <a:gd name="adj1" fmla="val 26652"/>
              <a:gd name="adj2" fmla="val -122753"/>
              <a:gd name="adj3" fmla="val 16667"/>
            </a:avLst>
          </a:prstGeom>
          <a:solidFill>
            <a:srgbClr val="ED7D31">
              <a:lumMod val="40000"/>
              <a:lumOff val="60000"/>
            </a:srgbClr>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事前撮影地点</a:t>
            </a:r>
            <a:endParaRPr kumimoji="0" lang="ja-JP" altLang="en-US" sz="18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246" name="円/楕円 245"/>
          <p:cNvSpPr/>
          <p:nvPr/>
        </p:nvSpPr>
        <p:spPr>
          <a:xfrm>
            <a:off x="2938399" y="2823824"/>
            <a:ext cx="337825" cy="636862"/>
          </a:xfrm>
          <a:prstGeom prst="ellipse">
            <a:avLst/>
          </a:prstGeom>
          <a:solidFill>
            <a:srgbClr val="5B9BD5"/>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247" name="円/楕円 246"/>
          <p:cNvSpPr/>
          <p:nvPr/>
        </p:nvSpPr>
        <p:spPr>
          <a:xfrm>
            <a:off x="2938399" y="2629194"/>
            <a:ext cx="337825" cy="358477"/>
          </a:xfrm>
          <a:prstGeom prst="ellipse">
            <a:avLst/>
          </a:prstGeom>
          <a:solidFill>
            <a:srgbClr val="5B9BD5"/>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248" name="直線コネクタ 247"/>
          <p:cNvCxnSpPr>
            <a:stCxn id="246" idx="3"/>
          </p:cNvCxnSpPr>
          <p:nvPr/>
        </p:nvCxnSpPr>
        <p:spPr>
          <a:xfrm>
            <a:off x="2987872" y="3367420"/>
            <a:ext cx="2851" cy="226494"/>
          </a:xfrm>
          <a:prstGeom prst="line">
            <a:avLst/>
          </a:prstGeom>
          <a:noFill/>
          <a:ln w="31750" cap="flat" cmpd="sng" algn="ctr">
            <a:solidFill>
              <a:sysClr val="windowText" lastClr="000000"/>
            </a:solidFill>
            <a:prstDash val="solid"/>
            <a:miter lim="800000"/>
          </a:ln>
          <a:effectLst/>
        </p:spPr>
      </p:cxnSp>
      <p:cxnSp>
        <p:nvCxnSpPr>
          <p:cNvPr id="249" name="直線コネクタ 248"/>
          <p:cNvCxnSpPr>
            <a:stCxn id="246" idx="5"/>
          </p:cNvCxnSpPr>
          <p:nvPr/>
        </p:nvCxnSpPr>
        <p:spPr>
          <a:xfrm>
            <a:off x="3226751" y="3367420"/>
            <a:ext cx="49473" cy="170424"/>
          </a:xfrm>
          <a:prstGeom prst="line">
            <a:avLst/>
          </a:prstGeom>
          <a:noFill/>
          <a:ln w="31750" cap="flat" cmpd="sng" algn="ctr">
            <a:solidFill>
              <a:sysClr val="windowText" lastClr="000000"/>
            </a:solidFill>
            <a:prstDash val="solid"/>
            <a:miter lim="800000"/>
          </a:ln>
          <a:effectLst/>
        </p:spPr>
      </p:cxnSp>
      <p:cxnSp>
        <p:nvCxnSpPr>
          <p:cNvPr id="250" name="直線コネクタ 249"/>
          <p:cNvCxnSpPr>
            <a:stCxn id="246" idx="2"/>
            <a:endCxn id="251" idx="2"/>
          </p:cNvCxnSpPr>
          <p:nvPr/>
        </p:nvCxnSpPr>
        <p:spPr>
          <a:xfrm>
            <a:off x="2938399" y="3142255"/>
            <a:ext cx="628879" cy="30105"/>
          </a:xfrm>
          <a:prstGeom prst="line">
            <a:avLst/>
          </a:prstGeom>
          <a:noFill/>
          <a:ln w="31750" cap="flat" cmpd="sng" algn="ctr">
            <a:solidFill>
              <a:sysClr val="windowText" lastClr="000000"/>
            </a:solidFill>
            <a:prstDash val="solid"/>
            <a:miter lim="800000"/>
          </a:ln>
          <a:effectLst/>
        </p:spPr>
      </p:cxnSp>
      <p:sp>
        <p:nvSpPr>
          <p:cNvPr id="251" name="正方形/長方形 250"/>
          <p:cNvSpPr/>
          <p:nvPr/>
        </p:nvSpPr>
        <p:spPr>
          <a:xfrm>
            <a:off x="3338678" y="3032660"/>
            <a:ext cx="457200" cy="139700"/>
          </a:xfrm>
          <a:prstGeom prst="rect">
            <a:avLst/>
          </a:prstGeom>
          <a:solidFill>
            <a:srgbClr val="5B9BD5">
              <a:lumMod val="40000"/>
              <a:lumOff val="60000"/>
            </a:srgbClr>
          </a:solidFill>
          <a:ln w="38100" cap="flat" cmpd="sng" algn="ctr">
            <a:solidFill>
              <a:sysClr val="windowText" lastClr="000000"/>
            </a:solidFill>
            <a:prstDash val="solid"/>
            <a:miter lim="800000"/>
          </a:ln>
          <a:effectLst/>
          <a:scene3d>
            <a:camera prst="orthographicFront">
              <a:rot lat="0" lon="0" rev="36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52" name="正方形/長方形 251"/>
          <p:cNvSpPr/>
          <p:nvPr/>
        </p:nvSpPr>
        <p:spPr>
          <a:xfrm>
            <a:off x="3613622" y="3142464"/>
            <a:ext cx="112623" cy="77158"/>
          </a:xfrm>
          <a:prstGeom prst="rect">
            <a:avLst/>
          </a:prstGeom>
          <a:solidFill>
            <a:srgbClr val="5B9BD5">
              <a:lumMod val="40000"/>
              <a:lumOff val="60000"/>
            </a:srgbClr>
          </a:solidFill>
          <a:ln w="38100" cap="flat" cmpd="sng" algn="ctr">
            <a:solidFill>
              <a:sysClr val="windowText" lastClr="000000"/>
            </a:solidFill>
            <a:prstDash val="solid"/>
            <a:miter lim="800000"/>
          </a:ln>
          <a:effectLst/>
          <a:scene3d>
            <a:camera prst="orthographicFront">
              <a:rot lat="0" lon="0" rev="36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53" name="直線コネクタ 252"/>
          <p:cNvCxnSpPr/>
          <p:nvPr/>
        </p:nvCxnSpPr>
        <p:spPr>
          <a:xfrm flipV="1">
            <a:off x="3236008" y="2778319"/>
            <a:ext cx="80431" cy="39745"/>
          </a:xfrm>
          <a:prstGeom prst="line">
            <a:avLst/>
          </a:prstGeom>
          <a:noFill/>
          <a:ln w="31750" cap="flat" cmpd="sng" algn="ctr">
            <a:solidFill>
              <a:sysClr val="windowText" lastClr="000000"/>
            </a:solidFill>
            <a:prstDash val="solid"/>
            <a:miter lim="800000"/>
          </a:ln>
          <a:effectLst/>
        </p:spPr>
      </p:cxnSp>
      <p:pic>
        <p:nvPicPr>
          <p:cNvPr id="254" name="図 2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1750" y="1215372"/>
            <a:ext cx="960000" cy="720000"/>
          </a:xfrm>
          <a:prstGeom prst="rect">
            <a:avLst/>
          </a:prstGeom>
          <a:ln w="38100">
            <a:solidFill>
              <a:sysClr val="windowText" lastClr="000000"/>
            </a:solidFill>
          </a:ln>
        </p:spPr>
      </p:pic>
      <p:pic>
        <p:nvPicPr>
          <p:cNvPr id="255" name="図 2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1750" y="2109160"/>
            <a:ext cx="960000" cy="720000"/>
          </a:xfrm>
          <a:prstGeom prst="rect">
            <a:avLst/>
          </a:prstGeom>
          <a:ln w="38100">
            <a:solidFill>
              <a:sysClr val="windowText" lastClr="000000"/>
            </a:solidFill>
          </a:ln>
        </p:spPr>
      </p:pic>
      <p:pic>
        <p:nvPicPr>
          <p:cNvPr id="256" name="図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1750" y="3002948"/>
            <a:ext cx="960000" cy="720000"/>
          </a:xfrm>
          <a:prstGeom prst="rect">
            <a:avLst/>
          </a:prstGeom>
          <a:ln w="38100">
            <a:solidFill>
              <a:sysClr val="windowText" lastClr="000000"/>
            </a:solidFill>
          </a:ln>
        </p:spPr>
      </p:pic>
      <p:cxnSp>
        <p:nvCxnSpPr>
          <p:cNvPr id="257" name="直線矢印コネクタ 256"/>
          <p:cNvCxnSpPr>
            <a:stCxn id="234" idx="3"/>
            <a:endCxn id="254" idx="1"/>
          </p:cNvCxnSpPr>
          <p:nvPr/>
        </p:nvCxnSpPr>
        <p:spPr>
          <a:xfrm flipV="1">
            <a:off x="2674465" y="1575372"/>
            <a:ext cx="3067285" cy="592069"/>
          </a:xfrm>
          <a:prstGeom prst="straightConnector1">
            <a:avLst/>
          </a:prstGeom>
          <a:noFill/>
          <a:ln w="19050" cap="flat" cmpd="sng" algn="ctr">
            <a:solidFill>
              <a:srgbClr val="ED7D31"/>
            </a:solidFill>
            <a:prstDash val="solid"/>
            <a:miter lim="800000"/>
            <a:tailEnd type="triangle"/>
          </a:ln>
          <a:effectLst/>
        </p:spPr>
      </p:cxnSp>
      <p:cxnSp>
        <p:nvCxnSpPr>
          <p:cNvPr id="258" name="直線矢印コネクタ 257"/>
          <p:cNvCxnSpPr>
            <a:stCxn id="238" idx="3"/>
            <a:endCxn id="256" idx="1"/>
          </p:cNvCxnSpPr>
          <p:nvPr/>
        </p:nvCxnSpPr>
        <p:spPr>
          <a:xfrm flipV="1">
            <a:off x="3961223" y="3362948"/>
            <a:ext cx="1780527" cy="75393"/>
          </a:xfrm>
          <a:prstGeom prst="straightConnector1">
            <a:avLst/>
          </a:prstGeom>
          <a:noFill/>
          <a:ln w="19050" cap="flat" cmpd="sng" algn="ctr">
            <a:solidFill>
              <a:srgbClr val="ED7D31"/>
            </a:solidFill>
            <a:prstDash val="solid"/>
            <a:miter lim="800000"/>
            <a:tailEnd type="triangle"/>
          </a:ln>
          <a:effectLst/>
        </p:spPr>
      </p:cxnSp>
      <p:cxnSp>
        <p:nvCxnSpPr>
          <p:cNvPr id="259" name="直線矢印コネクタ 258"/>
          <p:cNvCxnSpPr>
            <a:stCxn id="236" idx="3"/>
            <a:endCxn id="255" idx="1"/>
          </p:cNvCxnSpPr>
          <p:nvPr/>
        </p:nvCxnSpPr>
        <p:spPr>
          <a:xfrm flipV="1">
            <a:off x="3482467" y="2469160"/>
            <a:ext cx="2259283" cy="40463"/>
          </a:xfrm>
          <a:prstGeom prst="straightConnector1">
            <a:avLst/>
          </a:prstGeom>
          <a:noFill/>
          <a:ln w="19050" cap="flat" cmpd="sng" algn="ctr">
            <a:solidFill>
              <a:srgbClr val="ED7D31"/>
            </a:solidFill>
            <a:prstDash val="solid"/>
            <a:miter lim="800000"/>
            <a:tailEnd type="triangle"/>
          </a:ln>
          <a:effectLst/>
        </p:spPr>
      </p:cxnSp>
      <p:cxnSp>
        <p:nvCxnSpPr>
          <p:cNvPr id="260" name="直線矢印コネクタ 259"/>
          <p:cNvCxnSpPr>
            <a:stCxn id="240" idx="3"/>
            <a:endCxn id="265" idx="1"/>
          </p:cNvCxnSpPr>
          <p:nvPr/>
        </p:nvCxnSpPr>
        <p:spPr>
          <a:xfrm>
            <a:off x="4885061" y="3632493"/>
            <a:ext cx="849381" cy="624243"/>
          </a:xfrm>
          <a:prstGeom prst="straightConnector1">
            <a:avLst/>
          </a:prstGeom>
          <a:noFill/>
          <a:ln w="19050" cap="flat" cmpd="sng" algn="ctr">
            <a:solidFill>
              <a:srgbClr val="ED7D31"/>
            </a:solidFill>
            <a:prstDash val="solid"/>
            <a:miter lim="800000"/>
            <a:tailEnd type="triangle"/>
          </a:ln>
          <a:effectLst/>
        </p:spPr>
      </p:cxnSp>
      <p:sp>
        <p:nvSpPr>
          <p:cNvPr id="261" name="角丸四角形吹き出し 260"/>
          <p:cNvSpPr>
            <a:spLocks/>
          </p:cNvSpPr>
          <p:nvPr/>
        </p:nvSpPr>
        <p:spPr>
          <a:xfrm>
            <a:off x="2462934" y="3773365"/>
            <a:ext cx="1260000" cy="1260000"/>
          </a:xfrm>
          <a:prstGeom prst="wedgeRoundRectCallout">
            <a:avLst>
              <a:gd name="adj1" fmla="val 27953"/>
              <a:gd name="adj2" fmla="val -79121"/>
              <a:gd name="adj3" fmla="val 16667"/>
            </a:avLst>
          </a:prstGeom>
          <a:solidFill>
            <a:srgbClr val="5B9BD5">
              <a:lumMod val="40000"/>
              <a:lumOff val="60000"/>
            </a:srgbClr>
          </a:solid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1"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1"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1"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現在位置</a:t>
            </a:r>
            <a:endParaRPr kumimoji="0" lang="ja-JP" altLang="en-US" sz="18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262" name="図 2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7311" y="3897670"/>
            <a:ext cx="960000" cy="720000"/>
          </a:xfrm>
          <a:prstGeom prst="rect">
            <a:avLst/>
          </a:prstGeom>
          <a:ln w="38100">
            <a:solidFill>
              <a:sysClr val="windowText" lastClr="000000"/>
            </a:solidFill>
          </a:ln>
        </p:spPr>
      </p:pic>
      <p:sp>
        <p:nvSpPr>
          <p:cNvPr id="263" name="円/楕円 262"/>
          <p:cNvSpPr/>
          <p:nvPr/>
        </p:nvSpPr>
        <p:spPr>
          <a:xfrm>
            <a:off x="5508470" y="360746"/>
            <a:ext cx="1441973" cy="711200"/>
          </a:xfrm>
          <a:prstGeom prst="ellipse">
            <a:avLst/>
          </a:prstGeom>
          <a:solidFill>
            <a:srgbClr val="ED7D31">
              <a:lumMod val="40000"/>
              <a:lumOff val="60000"/>
            </a:srgbClr>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D</a:t>
            </a:r>
            <a:r>
              <a:rPr kumimoji="0" lang="en-US" altLang="ja-JP" sz="24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B</a:t>
            </a:r>
            <a:endParaRPr kumimoji="0" lang="ja-JP" altLang="en-US" sz="18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264" name="正方形/長方形 263"/>
          <p:cNvSpPr/>
          <p:nvPr/>
        </p:nvSpPr>
        <p:spPr>
          <a:xfrm>
            <a:off x="5523756" y="4604530"/>
            <a:ext cx="1386000" cy="72000"/>
          </a:xfrm>
          <a:prstGeom prst="rect">
            <a:avLst/>
          </a:prstGeom>
          <a:solidFill>
            <a:srgbClr val="ED7D31">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65" name="図 2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4442" y="3896736"/>
            <a:ext cx="960000" cy="720000"/>
          </a:xfrm>
          <a:prstGeom prst="rect">
            <a:avLst/>
          </a:prstGeom>
          <a:ln w="38100">
            <a:solidFill>
              <a:sysClr val="windowText" lastClr="000000"/>
            </a:solidFill>
          </a:ln>
        </p:spPr>
      </p:pic>
      <p:sp>
        <p:nvSpPr>
          <p:cNvPr id="266" name="上カーブ矢印 265"/>
          <p:cNvSpPr/>
          <p:nvPr/>
        </p:nvSpPr>
        <p:spPr>
          <a:xfrm>
            <a:off x="2990723" y="5035258"/>
            <a:ext cx="3423877" cy="741872"/>
          </a:xfrm>
          <a:prstGeom prst="curvedUp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267" name="テキスト ボックス 266"/>
          <p:cNvSpPr txBox="1"/>
          <p:nvPr/>
        </p:nvSpPr>
        <p:spPr>
          <a:xfrm>
            <a:off x="3146482" y="5779564"/>
            <a:ext cx="288948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800" b="1" i="0" u="none" strike="noStrike" kern="0" cap="none" spc="0" normalizeH="0" baseline="0" noProof="0" dirty="0" smtClean="0">
                <a:ln>
                  <a:noFill/>
                </a:ln>
                <a:solidFill>
                  <a:prstClr val="black"/>
                </a:solidFill>
                <a:effectLst/>
                <a:uLnTx/>
                <a:uFillTx/>
              </a:rPr>
              <a:t>データベース検索</a:t>
            </a:r>
            <a:endParaRPr kumimoji="0" lang="ja-JP" altLang="en-US" sz="2800" b="1" i="0" u="none" strike="noStrike" kern="0" cap="none" spc="0" normalizeH="0" baseline="0" noProof="0" dirty="0">
              <a:ln>
                <a:noFill/>
              </a:ln>
              <a:solidFill>
                <a:prstClr val="black"/>
              </a:solidFill>
              <a:effectLst/>
              <a:uLnTx/>
              <a:uFillTx/>
            </a:endParaRPr>
          </a:p>
        </p:txBody>
      </p:sp>
      <p:sp>
        <p:nvSpPr>
          <p:cNvPr id="268" name="角丸四角形吹き出し 267"/>
          <p:cNvSpPr>
            <a:spLocks/>
          </p:cNvSpPr>
          <p:nvPr/>
        </p:nvSpPr>
        <p:spPr>
          <a:xfrm>
            <a:off x="3961223" y="4253087"/>
            <a:ext cx="1260000" cy="1260000"/>
          </a:xfrm>
          <a:prstGeom prst="wedgeRoundRectCallout">
            <a:avLst>
              <a:gd name="adj1" fmla="val -53105"/>
              <a:gd name="adj2" fmla="val -98961"/>
              <a:gd name="adj3" fmla="val 16667"/>
            </a:avLst>
          </a:prstGeom>
          <a:solidFill>
            <a:srgbClr val="ED7D31">
              <a:lumMod val="40000"/>
              <a:lumOff val="60000"/>
            </a:srgbClr>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1" i="0" u="none" strike="noStrike" kern="0" cap="none" spc="0" normalizeH="0" baseline="0" noProof="0" dirty="0" smtClean="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1"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1" i="0" u="none" strike="noStrike" kern="0" cap="none" spc="0" normalizeH="0" baseline="0" noProof="0" dirty="0" smtClean="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1" i="0" u="none" strike="noStrike" kern="0" cap="none" spc="0" normalizeH="0" baseline="0" noProof="0" dirty="0" smtClean="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推定位置</a:t>
            </a:r>
            <a:endParaRPr kumimoji="0" lang="ja-JP" altLang="en-US" sz="14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269" name="図 2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55" y="4371461"/>
            <a:ext cx="960000" cy="720000"/>
          </a:xfrm>
          <a:prstGeom prst="rect">
            <a:avLst/>
          </a:prstGeom>
          <a:ln w="38100">
            <a:solidFill>
              <a:sysClr val="windowText" lastClr="000000"/>
            </a:solidFill>
          </a:ln>
        </p:spPr>
      </p:pic>
      <p:sp>
        <p:nvSpPr>
          <p:cNvPr id="270" name="テキスト ボックス 269"/>
          <p:cNvSpPr txBox="1"/>
          <p:nvPr/>
        </p:nvSpPr>
        <p:spPr>
          <a:xfrm>
            <a:off x="6664917" y="1572972"/>
            <a:ext cx="36740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1</a:t>
            </a:r>
            <a:endParaRPr kumimoji="0" lang="ja-JP" altLang="en-US" sz="2800" b="1" i="0" u="none" strike="noStrike" kern="0" cap="none" spc="0" normalizeH="0" baseline="0" noProof="0" dirty="0">
              <a:ln>
                <a:noFill/>
              </a:ln>
              <a:solidFill>
                <a:prstClr val="black"/>
              </a:solidFill>
              <a:effectLst/>
              <a:uLnTx/>
              <a:uFillTx/>
            </a:endParaRPr>
          </a:p>
        </p:txBody>
      </p:sp>
      <p:sp>
        <p:nvSpPr>
          <p:cNvPr id="271" name="テキスト ボックス 270"/>
          <p:cNvSpPr txBox="1"/>
          <p:nvPr/>
        </p:nvSpPr>
        <p:spPr>
          <a:xfrm>
            <a:off x="6664917" y="2452276"/>
            <a:ext cx="36740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2</a:t>
            </a:r>
            <a:endParaRPr kumimoji="0" lang="ja-JP" altLang="en-US" sz="2800" b="1" i="0" u="none" strike="noStrike" kern="0" cap="none" spc="0" normalizeH="0" baseline="0" noProof="0" dirty="0">
              <a:ln>
                <a:noFill/>
              </a:ln>
              <a:solidFill>
                <a:prstClr val="black"/>
              </a:solidFill>
              <a:effectLst/>
              <a:uLnTx/>
              <a:uFillTx/>
            </a:endParaRPr>
          </a:p>
        </p:txBody>
      </p:sp>
      <p:sp>
        <p:nvSpPr>
          <p:cNvPr id="272" name="テキスト ボックス 271"/>
          <p:cNvSpPr txBox="1"/>
          <p:nvPr/>
        </p:nvSpPr>
        <p:spPr>
          <a:xfrm>
            <a:off x="6666813" y="3364042"/>
            <a:ext cx="36740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3</a:t>
            </a:r>
            <a:endParaRPr kumimoji="0" lang="ja-JP" altLang="en-US" sz="2800" b="1" i="0" u="none" strike="noStrike" kern="0" cap="none" spc="0" normalizeH="0" baseline="0" noProof="0" dirty="0">
              <a:ln>
                <a:noFill/>
              </a:ln>
              <a:solidFill>
                <a:prstClr val="black"/>
              </a:solidFill>
              <a:effectLst/>
              <a:uLnTx/>
              <a:uFillTx/>
            </a:endParaRPr>
          </a:p>
        </p:txBody>
      </p:sp>
      <p:sp>
        <p:nvSpPr>
          <p:cNvPr id="273" name="テキスト ボックス 272"/>
          <p:cNvSpPr txBox="1"/>
          <p:nvPr/>
        </p:nvSpPr>
        <p:spPr>
          <a:xfrm>
            <a:off x="6659004" y="4238935"/>
            <a:ext cx="36740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4</a:t>
            </a:r>
            <a:endParaRPr kumimoji="0" lang="ja-JP" altLang="en-US" sz="2800" b="1" i="0" u="none" strike="noStrike" kern="0" cap="none" spc="0" normalizeH="0" baseline="0" noProof="0" dirty="0">
              <a:ln>
                <a:noFill/>
              </a:ln>
              <a:solidFill>
                <a:prstClr val="black"/>
              </a:solidFill>
              <a:effectLst/>
              <a:uLnTx/>
              <a:uFillTx/>
            </a:endParaRPr>
          </a:p>
        </p:txBody>
      </p:sp>
      <p:sp>
        <p:nvSpPr>
          <p:cNvPr id="242" name="テキスト ボックス 241"/>
          <p:cNvSpPr txBox="1"/>
          <p:nvPr/>
        </p:nvSpPr>
        <p:spPr>
          <a:xfrm>
            <a:off x="3438793" y="1783440"/>
            <a:ext cx="36740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2</a:t>
            </a:r>
            <a:endParaRPr kumimoji="0" lang="ja-JP" altLang="en-US" sz="2800" b="1" i="0" u="none" strike="noStrike" kern="0" cap="none" spc="0" normalizeH="0" baseline="0" noProof="0" dirty="0">
              <a:ln>
                <a:noFill/>
              </a:ln>
              <a:solidFill>
                <a:prstClr val="black"/>
              </a:solidFill>
              <a:effectLst/>
              <a:uLnTx/>
              <a:uFillTx/>
            </a:endParaRPr>
          </a:p>
        </p:txBody>
      </p:sp>
      <p:sp>
        <p:nvSpPr>
          <p:cNvPr id="274" name="下矢印 273"/>
          <p:cNvSpPr/>
          <p:nvPr/>
        </p:nvSpPr>
        <p:spPr>
          <a:xfrm rot="2566147">
            <a:off x="5152107" y="3445423"/>
            <a:ext cx="447172" cy="1235937"/>
          </a:xfrm>
          <a:prstGeom prst="downArrow">
            <a:avLst/>
          </a:prstGeom>
          <a:solidFill>
            <a:srgbClr val="ED7D31">
              <a:lumMod val="40000"/>
              <a:lumOff val="60000"/>
            </a:srgbClr>
          </a:solidFill>
          <a:ln w="28575"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検索結果</a:t>
            </a:r>
            <a:endParaRPr kumimoji="0" lang="ja-JP" altLang="en-US" sz="18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3" name="日付プレースホルダー 2"/>
          <p:cNvSpPr>
            <a:spLocks noGrp="1"/>
          </p:cNvSpPr>
          <p:nvPr>
            <p:ph type="dt" sz="half" idx="10"/>
          </p:nvPr>
        </p:nvSpPr>
        <p:spPr/>
        <p:txBody>
          <a:bodyPr/>
          <a:lstStyle/>
          <a:p>
            <a:fld id="{0DBDCE5D-A4F2-4601-AD64-6E28B91A26D7}" type="datetime1">
              <a:rPr kumimoji="1" lang="ja-JP" altLang="en-US" smtClean="0"/>
              <a:t>2015/5/27</a:t>
            </a:fld>
            <a:endParaRPr kumimoji="1" lang="ja-JP" altLang="en-US"/>
          </a:p>
        </p:txBody>
      </p:sp>
    </p:spTree>
    <p:extLst>
      <p:ext uri="{BB962C8B-B14F-4D97-AF65-F5344CB8AC3E}">
        <p14:creationId xmlns:p14="http://schemas.microsoft.com/office/powerpoint/2010/main" val="3023287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円/楕円 66"/>
          <p:cNvSpPr/>
          <p:nvPr/>
        </p:nvSpPr>
        <p:spPr>
          <a:xfrm>
            <a:off x="7451823" y="4524240"/>
            <a:ext cx="1431985" cy="711200"/>
          </a:xfrm>
          <a:prstGeom prst="ellipse">
            <a:avLst/>
          </a:prstGeom>
          <a:solidFill>
            <a:srgbClr val="ED7D31">
              <a:lumMod val="40000"/>
              <a:lumOff val="60000"/>
            </a:srgbClr>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8" name="正方形/長方形 67"/>
          <p:cNvSpPr/>
          <p:nvPr/>
        </p:nvSpPr>
        <p:spPr>
          <a:xfrm>
            <a:off x="7437098" y="915674"/>
            <a:ext cx="1431985" cy="3921347"/>
          </a:xfrm>
          <a:prstGeom prst="rect">
            <a:avLst/>
          </a:prstGeom>
          <a:solidFill>
            <a:srgbClr val="ED7D31">
              <a:lumMod val="40000"/>
              <a:lumOff val="6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78" name="直線コネクタ 77"/>
          <p:cNvCxnSpPr/>
          <p:nvPr/>
        </p:nvCxnSpPr>
        <p:spPr>
          <a:xfrm flipH="1">
            <a:off x="5265924" y="4189319"/>
            <a:ext cx="236534" cy="711201"/>
          </a:xfrm>
          <a:prstGeom prst="line">
            <a:avLst/>
          </a:prstGeom>
          <a:noFill/>
          <a:ln w="38100" cap="flat" cmpd="sng" algn="ctr">
            <a:solidFill>
              <a:sysClr val="windowText" lastClr="000000"/>
            </a:solidFill>
            <a:prstDash val="solid"/>
            <a:miter lim="800000"/>
          </a:ln>
          <a:effectLst/>
        </p:spPr>
      </p:cxnSp>
      <p:pic>
        <p:nvPicPr>
          <p:cNvPr id="102" name="図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3090" y="1426183"/>
            <a:ext cx="960000" cy="720000"/>
          </a:xfrm>
          <a:prstGeom prst="rect">
            <a:avLst/>
          </a:prstGeom>
          <a:ln w="38100">
            <a:solidFill>
              <a:sysClr val="windowText" lastClr="000000"/>
            </a:solidFill>
          </a:ln>
        </p:spPr>
      </p:pic>
      <p:pic>
        <p:nvPicPr>
          <p:cNvPr id="103" name="図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3090" y="2319971"/>
            <a:ext cx="960000" cy="720000"/>
          </a:xfrm>
          <a:prstGeom prst="rect">
            <a:avLst/>
          </a:prstGeom>
          <a:ln w="38100">
            <a:solidFill>
              <a:sysClr val="windowText" lastClr="000000"/>
            </a:solidFill>
          </a:ln>
        </p:spPr>
      </p:pic>
      <p:pic>
        <p:nvPicPr>
          <p:cNvPr id="104" name="図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3090" y="3213759"/>
            <a:ext cx="960000" cy="720000"/>
          </a:xfrm>
          <a:prstGeom prst="rect">
            <a:avLst/>
          </a:prstGeom>
          <a:ln w="38100">
            <a:solidFill>
              <a:sysClr val="windowText" lastClr="000000"/>
            </a:solidFill>
          </a:ln>
        </p:spPr>
      </p:pic>
      <p:sp>
        <p:nvSpPr>
          <p:cNvPr id="109" name="角丸四角形吹き出し 108"/>
          <p:cNvSpPr>
            <a:spLocks/>
          </p:cNvSpPr>
          <p:nvPr/>
        </p:nvSpPr>
        <p:spPr>
          <a:xfrm>
            <a:off x="4394274" y="3984176"/>
            <a:ext cx="1260000" cy="1260000"/>
          </a:xfrm>
          <a:prstGeom prst="wedgeRoundRectCallout">
            <a:avLst>
              <a:gd name="adj1" fmla="val 23050"/>
              <a:gd name="adj2" fmla="val -46758"/>
              <a:gd name="adj3" fmla="val 16667"/>
            </a:avLst>
          </a:prstGeom>
          <a:solidFill>
            <a:srgbClr val="5B9BD5">
              <a:lumMod val="40000"/>
              <a:lumOff val="60000"/>
            </a:srgbClr>
          </a:solid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1"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1"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1"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現在位置</a:t>
            </a:r>
            <a:endParaRPr kumimoji="0" lang="ja-JP" altLang="en-US" sz="18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110" name="図 10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8651" y="4108481"/>
            <a:ext cx="960000" cy="720000"/>
          </a:xfrm>
          <a:prstGeom prst="rect">
            <a:avLst/>
          </a:prstGeom>
          <a:ln w="38100">
            <a:solidFill>
              <a:sysClr val="windowText" lastClr="000000"/>
            </a:solidFill>
          </a:ln>
        </p:spPr>
      </p:pic>
      <p:sp>
        <p:nvSpPr>
          <p:cNvPr id="111" name="円/楕円 110"/>
          <p:cNvSpPr/>
          <p:nvPr/>
        </p:nvSpPr>
        <p:spPr>
          <a:xfrm>
            <a:off x="7439810" y="571557"/>
            <a:ext cx="1441973" cy="711200"/>
          </a:xfrm>
          <a:prstGeom prst="ellipse">
            <a:avLst/>
          </a:prstGeom>
          <a:solidFill>
            <a:srgbClr val="ED7D31">
              <a:lumMod val="40000"/>
              <a:lumOff val="60000"/>
            </a:srgbClr>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D</a:t>
            </a:r>
            <a:r>
              <a:rPr kumimoji="0" lang="en-US" altLang="ja-JP" sz="24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B</a:t>
            </a:r>
            <a:endParaRPr kumimoji="0" lang="ja-JP" altLang="en-US" sz="18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12" name="正方形/長方形 111"/>
          <p:cNvSpPr/>
          <p:nvPr/>
        </p:nvSpPr>
        <p:spPr>
          <a:xfrm>
            <a:off x="7451823" y="4815341"/>
            <a:ext cx="1389273" cy="62003"/>
          </a:xfrm>
          <a:prstGeom prst="rect">
            <a:avLst/>
          </a:prstGeom>
          <a:solidFill>
            <a:srgbClr val="ED7D31">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13" name="図 1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5782" y="4107547"/>
            <a:ext cx="960000" cy="720000"/>
          </a:xfrm>
          <a:prstGeom prst="rect">
            <a:avLst/>
          </a:prstGeom>
          <a:ln w="38100">
            <a:solidFill>
              <a:sysClr val="windowText" lastClr="000000"/>
            </a:solidFill>
          </a:ln>
        </p:spPr>
      </p:pic>
      <p:sp>
        <p:nvSpPr>
          <p:cNvPr id="114" name="上カーブ矢印 113"/>
          <p:cNvSpPr/>
          <p:nvPr/>
        </p:nvSpPr>
        <p:spPr>
          <a:xfrm>
            <a:off x="4922063" y="5246069"/>
            <a:ext cx="3423877" cy="741872"/>
          </a:xfrm>
          <a:prstGeom prst="curvedUp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15" name="テキスト ボックス 114"/>
          <p:cNvSpPr txBox="1"/>
          <p:nvPr/>
        </p:nvSpPr>
        <p:spPr>
          <a:xfrm>
            <a:off x="5077822" y="5990375"/>
            <a:ext cx="288948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800" b="1" i="0" u="none" strike="noStrike" kern="0" cap="none" spc="0" normalizeH="0" baseline="0" noProof="0" dirty="0" smtClean="0">
                <a:ln>
                  <a:noFill/>
                </a:ln>
                <a:solidFill>
                  <a:prstClr val="black"/>
                </a:solidFill>
                <a:effectLst/>
                <a:uLnTx/>
                <a:uFillTx/>
              </a:rPr>
              <a:t>データベース検索</a:t>
            </a:r>
            <a:endParaRPr kumimoji="0" lang="ja-JP" altLang="en-US" sz="2800" b="1" i="0" u="none" strike="noStrike" kern="0" cap="none" spc="0" normalizeH="0" baseline="0" noProof="0" dirty="0">
              <a:ln>
                <a:noFill/>
              </a:ln>
              <a:solidFill>
                <a:prstClr val="black"/>
              </a:solidFill>
              <a:effectLst/>
              <a:uLnTx/>
              <a:uFillTx/>
            </a:endParaRPr>
          </a:p>
        </p:txBody>
      </p:sp>
      <p:sp>
        <p:nvSpPr>
          <p:cNvPr id="116" name="角丸四角形吹き出し 115"/>
          <p:cNvSpPr>
            <a:spLocks/>
          </p:cNvSpPr>
          <p:nvPr/>
        </p:nvSpPr>
        <p:spPr>
          <a:xfrm>
            <a:off x="5892563" y="4463898"/>
            <a:ext cx="1260000" cy="1260000"/>
          </a:xfrm>
          <a:prstGeom prst="wedgeRoundRectCallout">
            <a:avLst>
              <a:gd name="adj1" fmla="val -9954"/>
              <a:gd name="adj2" fmla="val -46984"/>
              <a:gd name="adj3" fmla="val 16667"/>
            </a:avLst>
          </a:prstGeom>
          <a:solidFill>
            <a:srgbClr val="ED7D31">
              <a:lumMod val="40000"/>
              <a:lumOff val="60000"/>
            </a:srgbClr>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1" i="0" u="none" strike="noStrike" kern="0" cap="none" spc="0" normalizeH="0" baseline="0" noProof="0" dirty="0" smtClean="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1"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1" i="0" u="none" strike="noStrike" kern="0" cap="none" spc="0" normalizeH="0" baseline="0" noProof="0" dirty="0" smtClean="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1" i="0" u="none" strike="noStrike" kern="0" cap="none" spc="0" normalizeH="0" baseline="0" noProof="0" dirty="0" smtClean="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推定位置</a:t>
            </a:r>
            <a:endParaRPr kumimoji="0" lang="ja-JP" altLang="en-US" sz="14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6195" y="4582272"/>
            <a:ext cx="960000" cy="720000"/>
          </a:xfrm>
          <a:prstGeom prst="rect">
            <a:avLst/>
          </a:prstGeom>
          <a:ln w="38100">
            <a:solidFill>
              <a:sysClr val="windowText" lastClr="000000"/>
            </a:solidFill>
          </a:ln>
        </p:spPr>
      </p:pic>
      <p:sp>
        <p:nvSpPr>
          <p:cNvPr id="118" name="テキスト ボックス 117"/>
          <p:cNvSpPr txBox="1"/>
          <p:nvPr/>
        </p:nvSpPr>
        <p:spPr>
          <a:xfrm>
            <a:off x="8596257" y="1783783"/>
            <a:ext cx="36740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1</a:t>
            </a:r>
            <a:endParaRPr kumimoji="0" lang="ja-JP" altLang="en-US" sz="2800" b="1" i="0" u="none" strike="noStrike" kern="0" cap="none" spc="0" normalizeH="0" baseline="0" noProof="0" dirty="0">
              <a:ln>
                <a:noFill/>
              </a:ln>
              <a:solidFill>
                <a:prstClr val="black"/>
              </a:solidFill>
              <a:effectLst/>
              <a:uLnTx/>
              <a:uFillTx/>
            </a:endParaRPr>
          </a:p>
        </p:txBody>
      </p:sp>
      <p:sp>
        <p:nvSpPr>
          <p:cNvPr id="119" name="テキスト ボックス 118"/>
          <p:cNvSpPr txBox="1"/>
          <p:nvPr/>
        </p:nvSpPr>
        <p:spPr>
          <a:xfrm>
            <a:off x="8596257" y="2663087"/>
            <a:ext cx="36740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2</a:t>
            </a:r>
            <a:endParaRPr kumimoji="0" lang="ja-JP" altLang="en-US" sz="2800" b="1" i="0" u="none" strike="noStrike" kern="0" cap="none" spc="0" normalizeH="0" baseline="0" noProof="0" dirty="0">
              <a:ln>
                <a:noFill/>
              </a:ln>
              <a:solidFill>
                <a:prstClr val="black"/>
              </a:solidFill>
              <a:effectLst/>
              <a:uLnTx/>
              <a:uFillTx/>
            </a:endParaRPr>
          </a:p>
        </p:txBody>
      </p:sp>
      <p:sp>
        <p:nvSpPr>
          <p:cNvPr id="120" name="テキスト ボックス 119"/>
          <p:cNvSpPr txBox="1"/>
          <p:nvPr/>
        </p:nvSpPr>
        <p:spPr>
          <a:xfrm>
            <a:off x="8598153" y="3574853"/>
            <a:ext cx="36740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3</a:t>
            </a:r>
            <a:endParaRPr kumimoji="0" lang="ja-JP" altLang="en-US" sz="2800" b="1" i="0" u="none" strike="noStrike" kern="0" cap="none" spc="0" normalizeH="0" baseline="0" noProof="0" dirty="0">
              <a:ln>
                <a:noFill/>
              </a:ln>
              <a:solidFill>
                <a:prstClr val="black"/>
              </a:solidFill>
              <a:effectLst/>
              <a:uLnTx/>
              <a:uFillTx/>
            </a:endParaRPr>
          </a:p>
        </p:txBody>
      </p:sp>
      <p:sp>
        <p:nvSpPr>
          <p:cNvPr id="121" name="テキスト ボックス 120"/>
          <p:cNvSpPr txBox="1"/>
          <p:nvPr/>
        </p:nvSpPr>
        <p:spPr>
          <a:xfrm>
            <a:off x="8590344" y="4449746"/>
            <a:ext cx="36740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none" strike="noStrike" kern="0" cap="none" spc="0" normalizeH="0" baseline="0" noProof="0" dirty="0" smtClean="0">
                <a:ln>
                  <a:noFill/>
                </a:ln>
                <a:solidFill>
                  <a:prstClr val="black"/>
                </a:solidFill>
                <a:effectLst/>
                <a:uLnTx/>
                <a:uFillTx/>
              </a:rPr>
              <a:t>4</a:t>
            </a:r>
            <a:endParaRPr kumimoji="0" lang="ja-JP" altLang="en-US" sz="2800" b="1" i="0" u="none" strike="noStrike" kern="0" cap="none" spc="0" normalizeH="0" baseline="0" noProof="0" dirty="0">
              <a:ln>
                <a:noFill/>
              </a:ln>
              <a:solidFill>
                <a:prstClr val="black"/>
              </a:solidFill>
              <a:effectLst/>
              <a:uLnTx/>
              <a:uFillTx/>
            </a:endParaRPr>
          </a:p>
        </p:txBody>
      </p:sp>
      <p:sp>
        <p:nvSpPr>
          <p:cNvPr id="2" name="タイトル 1"/>
          <p:cNvSpPr>
            <a:spLocks noGrp="1"/>
          </p:cNvSpPr>
          <p:nvPr>
            <p:ph type="title"/>
          </p:nvPr>
        </p:nvSpPr>
        <p:spPr/>
        <p:txBody>
          <a:bodyPr>
            <a:normAutofit/>
          </a:bodyPr>
          <a:lstStyle/>
          <a:p>
            <a:r>
              <a:rPr lang="ja-JP" altLang="en-US" dirty="0"/>
              <a:t>類似画像</a:t>
            </a:r>
            <a:r>
              <a:rPr lang="ja-JP" altLang="en-US" dirty="0" smtClean="0"/>
              <a:t>検索</a:t>
            </a:r>
            <a:r>
              <a:rPr lang="en-US" altLang="ja-JP" dirty="0" smtClean="0"/>
              <a:t/>
            </a:r>
            <a:br>
              <a:rPr lang="en-US" altLang="ja-JP" dirty="0" smtClean="0"/>
            </a:br>
            <a:endParaRPr lang="en-US" altLang="ja-JP" dirty="0"/>
          </a:p>
        </p:txBody>
      </p:sp>
      <p:sp>
        <p:nvSpPr>
          <p:cNvPr id="318" name="コンテンツ プレースホルダー 317"/>
          <p:cNvSpPr>
            <a:spLocks noGrp="1"/>
          </p:cNvSpPr>
          <p:nvPr>
            <p:ph idx="1"/>
          </p:nvPr>
        </p:nvSpPr>
        <p:spPr/>
        <p:txBody>
          <a:bodyPr>
            <a:normAutofit/>
          </a:bodyPr>
          <a:lstStyle/>
          <a:p>
            <a:pPr lvl="1">
              <a:buFont typeface="Wingdings" panose="05000000000000000000" pitchFamily="2" charset="2"/>
              <a:buChar char="l"/>
            </a:pPr>
            <a:r>
              <a:rPr kumimoji="1" lang="ja-JP" altLang="en-US" sz="3000" dirty="0" smtClean="0"/>
              <a:t>特徴点の取得</a:t>
            </a:r>
            <a:endParaRPr kumimoji="1" lang="en-US" altLang="ja-JP" sz="3000" dirty="0" smtClean="0"/>
          </a:p>
          <a:p>
            <a:pPr lvl="1">
              <a:buFont typeface="Wingdings" panose="05000000000000000000" pitchFamily="2" charset="2"/>
              <a:buChar char="l"/>
            </a:pPr>
            <a:r>
              <a:rPr lang="ja-JP" altLang="en-US" sz="3000" dirty="0" smtClean="0"/>
              <a:t>特徴</a:t>
            </a:r>
            <a:r>
              <a:rPr lang="ja-JP" altLang="en-US" sz="3000" dirty="0"/>
              <a:t>点</a:t>
            </a:r>
            <a:r>
              <a:rPr lang="ja-JP" altLang="en-US" sz="3000" dirty="0" smtClean="0"/>
              <a:t>のマッチング</a:t>
            </a:r>
            <a:endParaRPr lang="en-US" altLang="ja-JP" sz="3000" dirty="0" smtClean="0"/>
          </a:p>
          <a:p>
            <a:pPr lvl="1">
              <a:buFont typeface="Wingdings" panose="05000000000000000000" pitchFamily="2" charset="2"/>
              <a:buChar char="l"/>
            </a:pPr>
            <a:r>
              <a:rPr kumimoji="1" lang="en-US" altLang="ja-JP" sz="3000" dirty="0" smtClean="0"/>
              <a:t>Key</a:t>
            </a:r>
            <a:r>
              <a:rPr kumimoji="1" lang="ja-JP" altLang="en-US" sz="3000" dirty="0" smtClean="0"/>
              <a:t>ペアの個数による検索</a:t>
            </a:r>
            <a:endParaRPr kumimoji="1" lang="ja-JP" altLang="en-US" sz="3000" dirty="0"/>
          </a:p>
        </p:txBody>
      </p:sp>
      <p:sp>
        <p:nvSpPr>
          <p:cNvPr id="3" name="スライド番号プレースホルダー 2"/>
          <p:cNvSpPr>
            <a:spLocks noGrp="1"/>
          </p:cNvSpPr>
          <p:nvPr>
            <p:ph type="sldNum" sz="quarter" idx="12"/>
          </p:nvPr>
        </p:nvSpPr>
        <p:spPr/>
        <p:txBody>
          <a:bodyPr/>
          <a:lstStyle/>
          <a:p>
            <a:fld id="{F5826201-1446-4977-8AE2-C24363A12C4A}" type="slidenum">
              <a:rPr kumimoji="1" lang="ja-JP" altLang="en-US" smtClean="0"/>
              <a:t>6</a:t>
            </a:fld>
            <a:endParaRPr kumimoji="1" lang="ja-JP" altLang="en-US"/>
          </a:p>
        </p:txBody>
      </p:sp>
      <p:sp>
        <p:nvSpPr>
          <p:cNvPr id="143" name="円/楕円 142"/>
          <p:cNvSpPr/>
          <p:nvPr/>
        </p:nvSpPr>
        <p:spPr>
          <a:xfrm>
            <a:off x="5186907" y="4171217"/>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44" name="円/楕円 143"/>
          <p:cNvSpPr/>
          <p:nvPr/>
        </p:nvSpPr>
        <p:spPr>
          <a:xfrm>
            <a:off x="4648907" y="4318534"/>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45" name="円/楕円 144"/>
          <p:cNvSpPr/>
          <p:nvPr/>
        </p:nvSpPr>
        <p:spPr>
          <a:xfrm>
            <a:off x="4878313" y="4219810"/>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46" name="円/楕円 145"/>
          <p:cNvSpPr/>
          <p:nvPr/>
        </p:nvSpPr>
        <p:spPr>
          <a:xfrm>
            <a:off x="4909353" y="4586912"/>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47" name="円/楕円 146"/>
          <p:cNvSpPr/>
          <p:nvPr/>
        </p:nvSpPr>
        <p:spPr>
          <a:xfrm>
            <a:off x="5216026" y="4630077"/>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48" name="円/楕円 147"/>
          <p:cNvSpPr/>
          <p:nvPr/>
        </p:nvSpPr>
        <p:spPr>
          <a:xfrm>
            <a:off x="4998212" y="4376422"/>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49" name="円/楕円 148"/>
          <p:cNvSpPr/>
          <p:nvPr/>
        </p:nvSpPr>
        <p:spPr>
          <a:xfrm>
            <a:off x="4634807" y="4571712"/>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0" name="円/楕円 149"/>
          <p:cNvSpPr/>
          <p:nvPr/>
        </p:nvSpPr>
        <p:spPr>
          <a:xfrm>
            <a:off x="4816171" y="4419587"/>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1" name="円/楕円 150"/>
          <p:cNvSpPr/>
          <p:nvPr/>
        </p:nvSpPr>
        <p:spPr>
          <a:xfrm>
            <a:off x="5120839" y="4485382"/>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2" name="円/楕円 151"/>
          <p:cNvSpPr/>
          <p:nvPr/>
        </p:nvSpPr>
        <p:spPr>
          <a:xfrm>
            <a:off x="4703412" y="4715819"/>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3" name="円/楕円 152"/>
          <p:cNvSpPr/>
          <p:nvPr/>
        </p:nvSpPr>
        <p:spPr>
          <a:xfrm>
            <a:off x="5247269" y="4362715"/>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4" name="円/楕円 153"/>
          <p:cNvSpPr/>
          <p:nvPr/>
        </p:nvSpPr>
        <p:spPr>
          <a:xfrm>
            <a:off x="7975766" y="1598349"/>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5" name="円/楕円 154"/>
          <p:cNvSpPr/>
          <p:nvPr/>
        </p:nvSpPr>
        <p:spPr>
          <a:xfrm>
            <a:off x="8328404" y="2473855"/>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6" name="円/楕円 155"/>
          <p:cNvSpPr/>
          <p:nvPr/>
        </p:nvSpPr>
        <p:spPr>
          <a:xfrm>
            <a:off x="8289187" y="3724848"/>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7" name="円/楕円 156"/>
          <p:cNvSpPr/>
          <p:nvPr/>
        </p:nvSpPr>
        <p:spPr>
          <a:xfrm>
            <a:off x="8264485" y="3274152"/>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8" name="円/楕円 157"/>
          <p:cNvSpPr/>
          <p:nvPr/>
        </p:nvSpPr>
        <p:spPr>
          <a:xfrm>
            <a:off x="7954366" y="3317656"/>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9" name="円/楕円 158"/>
          <p:cNvSpPr/>
          <p:nvPr/>
        </p:nvSpPr>
        <p:spPr>
          <a:xfrm>
            <a:off x="7958058" y="3676253"/>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0" name="円/楕円 159"/>
          <p:cNvSpPr/>
          <p:nvPr/>
        </p:nvSpPr>
        <p:spPr>
          <a:xfrm>
            <a:off x="7932903" y="2802344"/>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1" name="円/楕円 160"/>
          <p:cNvSpPr/>
          <p:nvPr/>
        </p:nvSpPr>
        <p:spPr>
          <a:xfrm>
            <a:off x="8304460" y="1895765"/>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2" name="円/楕円 161"/>
          <p:cNvSpPr/>
          <p:nvPr/>
        </p:nvSpPr>
        <p:spPr>
          <a:xfrm>
            <a:off x="7930189" y="4619531"/>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3" name="円/楕円 162"/>
          <p:cNvSpPr/>
          <p:nvPr/>
        </p:nvSpPr>
        <p:spPr>
          <a:xfrm>
            <a:off x="8283404" y="4219810"/>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4" name="円/楕円 163"/>
          <p:cNvSpPr/>
          <p:nvPr/>
        </p:nvSpPr>
        <p:spPr>
          <a:xfrm>
            <a:off x="8128483" y="3514318"/>
            <a:ext cx="85725" cy="86330"/>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5" name="円/楕円 164"/>
          <p:cNvSpPr/>
          <p:nvPr/>
        </p:nvSpPr>
        <p:spPr>
          <a:xfrm>
            <a:off x="8240541" y="1607267"/>
            <a:ext cx="85725" cy="86330"/>
          </a:xfrm>
          <a:prstGeom prst="ellipse">
            <a:avLst/>
          </a:prstGeom>
          <a:noFill/>
          <a:ln w="127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6" name="円/楕円 165"/>
          <p:cNvSpPr/>
          <p:nvPr/>
        </p:nvSpPr>
        <p:spPr>
          <a:xfrm>
            <a:off x="8040091" y="1864481"/>
            <a:ext cx="85725" cy="86330"/>
          </a:xfrm>
          <a:prstGeom prst="ellipse">
            <a:avLst/>
          </a:prstGeom>
          <a:noFill/>
          <a:ln w="127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7" name="円/楕円 166"/>
          <p:cNvSpPr/>
          <p:nvPr/>
        </p:nvSpPr>
        <p:spPr>
          <a:xfrm>
            <a:off x="7973051" y="2560185"/>
            <a:ext cx="85725" cy="86330"/>
          </a:xfrm>
          <a:prstGeom prst="ellipse">
            <a:avLst/>
          </a:prstGeom>
          <a:noFill/>
          <a:ln w="127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8" name="円/楕円 167"/>
          <p:cNvSpPr/>
          <p:nvPr/>
        </p:nvSpPr>
        <p:spPr>
          <a:xfrm>
            <a:off x="8335932" y="2873896"/>
            <a:ext cx="85725" cy="86330"/>
          </a:xfrm>
          <a:prstGeom prst="ellipse">
            <a:avLst/>
          </a:prstGeom>
          <a:noFill/>
          <a:ln w="127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9" name="円/楕円 168"/>
          <p:cNvSpPr/>
          <p:nvPr/>
        </p:nvSpPr>
        <p:spPr>
          <a:xfrm>
            <a:off x="7870117" y="3518269"/>
            <a:ext cx="85725" cy="86330"/>
          </a:xfrm>
          <a:prstGeom prst="ellipse">
            <a:avLst/>
          </a:prstGeom>
          <a:noFill/>
          <a:ln w="127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70" name="円/楕円 169"/>
          <p:cNvSpPr/>
          <p:nvPr/>
        </p:nvSpPr>
        <p:spPr>
          <a:xfrm>
            <a:off x="7926040" y="4234721"/>
            <a:ext cx="85725" cy="86330"/>
          </a:xfrm>
          <a:prstGeom prst="ellipse">
            <a:avLst/>
          </a:prstGeom>
          <a:noFill/>
          <a:ln w="127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71" name="円/楕円 170"/>
          <p:cNvSpPr/>
          <p:nvPr/>
        </p:nvSpPr>
        <p:spPr>
          <a:xfrm>
            <a:off x="8335898" y="4607092"/>
            <a:ext cx="85725" cy="86330"/>
          </a:xfrm>
          <a:prstGeom prst="ellipse">
            <a:avLst/>
          </a:prstGeom>
          <a:noFill/>
          <a:ln w="127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72" name="円/楕円 171"/>
          <p:cNvSpPr/>
          <p:nvPr/>
        </p:nvSpPr>
        <p:spPr>
          <a:xfrm>
            <a:off x="8075828" y="4462752"/>
            <a:ext cx="85725" cy="86330"/>
          </a:xfrm>
          <a:prstGeom prst="ellipse">
            <a:avLst/>
          </a:prstGeom>
          <a:noFill/>
          <a:ln w="127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73" name="直線コネクタ 172"/>
          <p:cNvCxnSpPr>
            <a:endCxn id="145" idx="7"/>
          </p:cNvCxnSpPr>
          <p:nvPr/>
        </p:nvCxnSpPr>
        <p:spPr>
          <a:xfrm flipH="1">
            <a:off x="4951484" y="3371901"/>
            <a:ext cx="2996865" cy="860552"/>
          </a:xfrm>
          <a:prstGeom prst="line">
            <a:avLst/>
          </a:prstGeom>
          <a:noFill/>
          <a:ln w="6350" cap="flat" cmpd="sng" algn="ctr">
            <a:solidFill>
              <a:srgbClr val="FF0000"/>
            </a:solidFill>
            <a:prstDash val="lgDash"/>
            <a:miter lim="800000"/>
          </a:ln>
          <a:effectLst/>
        </p:spPr>
      </p:cxnSp>
      <p:cxnSp>
        <p:nvCxnSpPr>
          <p:cNvPr id="174" name="直線コネクタ 173"/>
          <p:cNvCxnSpPr>
            <a:stCxn id="157" idx="2"/>
            <a:endCxn id="143" idx="6"/>
          </p:cNvCxnSpPr>
          <p:nvPr/>
        </p:nvCxnSpPr>
        <p:spPr>
          <a:xfrm flipH="1">
            <a:off x="5272632" y="3317317"/>
            <a:ext cx="2991853" cy="897065"/>
          </a:xfrm>
          <a:prstGeom prst="line">
            <a:avLst/>
          </a:prstGeom>
          <a:noFill/>
          <a:ln w="6350" cap="flat" cmpd="sng" algn="ctr">
            <a:solidFill>
              <a:srgbClr val="FF0000"/>
            </a:solidFill>
            <a:prstDash val="lgDash"/>
            <a:miter lim="800000"/>
          </a:ln>
          <a:effectLst/>
        </p:spPr>
      </p:cxnSp>
      <p:cxnSp>
        <p:nvCxnSpPr>
          <p:cNvPr id="175" name="直線コネクタ 174"/>
          <p:cNvCxnSpPr>
            <a:stCxn id="161" idx="3"/>
            <a:endCxn id="153" idx="7"/>
          </p:cNvCxnSpPr>
          <p:nvPr/>
        </p:nvCxnSpPr>
        <p:spPr>
          <a:xfrm flipH="1">
            <a:off x="5320440" y="1969452"/>
            <a:ext cx="2996574" cy="2405906"/>
          </a:xfrm>
          <a:prstGeom prst="line">
            <a:avLst/>
          </a:prstGeom>
          <a:noFill/>
          <a:ln w="6350" cap="flat" cmpd="sng" algn="ctr">
            <a:solidFill>
              <a:srgbClr val="FF0000"/>
            </a:solidFill>
            <a:prstDash val="lgDash"/>
            <a:miter lim="800000"/>
          </a:ln>
          <a:effectLst/>
        </p:spPr>
      </p:cxnSp>
      <p:cxnSp>
        <p:nvCxnSpPr>
          <p:cNvPr id="176" name="直線コネクタ 175"/>
          <p:cNvCxnSpPr>
            <a:stCxn id="159" idx="3"/>
            <a:endCxn id="146" idx="7"/>
          </p:cNvCxnSpPr>
          <p:nvPr/>
        </p:nvCxnSpPr>
        <p:spPr>
          <a:xfrm flipH="1">
            <a:off x="4982524" y="3749940"/>
            <a:ext cx="2988088" cy="849615"/>
          </a:xfrm>
          <a:prstGeom prst="line">
            <a:avLst/>
          </a:prstGeom>
          <a:noFill/>
          <a:ln w="6350" cap="flat" cmpd="sng" algn="ctr">
            <a:solidFill>
              <a:srgbClr val="FF0000"/>
            </a:solidFill>
            <a:prstDash val="lgDash"/>
            <a:miter lim="800000"/>
          </a:ln>
          <a:effectLst/>
        </p:spPr>
      </p:cxnSp>
      <p:cxnSp>
        <p:nvCxnSpPr>
          <p:cNvPr id="177" name="直線コネクタ 176"/>
          <p:cNvCxnSpPr/>
          <p:nvPr/>
        </p:nvCxnSpPr>
        <p:spPr>
          <a:xfrm>
            <a:off x="4730521" y="4625807"/>
            <a:ext cx="3199668" cy="36889"/>
          </a:xfrm>
          <a:prstGeom prst="line">
            <a:avLst/>
          </a:prstGeom>
          <a:noFill/>
          <a:ln w="6350" cap="flat" cmpd="sng" algn="ctr">
            <a:solidFill>
              <a:srgbClr val="FF0000"/>
            </a:solidFill>
            <a:prstDash val="lgDash"/>
            <a:miter lim="800000"/>
          </a:ln>
          <a:effectLst/>
        </p:spPr>
      </p:cxnSp>
      <p:cxnSp>
        <p:nvCxnSpPr>
          <p:cNvPr id="178" name="直線コネクタ 177"/>
          <p:cNvCxnSpPr>
            <a:stCxn id="160" idx="3"/>
            <a:endCxn id="152" idx="7"/>
          </p:cNvCxnSpPr>
          <p:nvPr/>
        </p:nvCxnSpPr>
        <p:spPr>
          <a:xfrm flipH="1">
            <a:off x="4776583" y="2876031"/>
            <a:ext cx="3168874" cy="1852431"/>
          </a:xfrm>
          <a:prstGeom prst="line">
            <a:avLst/>
          </a:prstGeom>
          <a:noFill/>
          <a:ln w="6350" cap="flat" cmpd="sng" algn="ctr">
            <a:solidFill>
              <a:srgbClr val="FF0000"/>
            </a:solidFill>
            <a:prstDash val="lgDash"/>
            <a:miter lim="800000"/>
          </a:ln>
          <a:effectLst/>
        </p:spPr>
      </p:cxnSp>
      <p:cxnSp>
        <p:nvCxnSpPr>
          <p:cNvPr id="179" name="直線コネクタ 178"/>
          <p:cNvCxnSpPr>
            <a:stCxn id="164" idx="3"/>
            <a:endCxn id="148" idx="7"/>
          </p:cNvCxnSpPr>
          <p:nvPr/>
        </p:nvCxnSpPr>
        <p:spPr>
          <a:xfrm flipH="1">
            <a:off x="5071383" y="3588005"/>
            <a:ext cx="3069654" cy="801060"/>
          </a:xfrm>
          <a:prstGeom prst="line">
            <a:avLst/>
          </a:prstGeom>
          <a:noFill/>
          <a:ln w="6350" cap="flat" cmpd="sng" algn="ctr">
            <a:solidFill>
              <a:srgbClr val="FF0000"/>
            </a:solidFill>
            <a:prstDash val="lgDash"/>
            <a:miter lim="800000"/>
          </a:ln>
          <a:effectLst/>
        </p:spPr>
      </p:cxnSp>
      <p:cxnSp>
        <p:nvCxnSpPr>
          <p:cNvPr id="180" name="直線コネクタ 179"/>
          <p:cNvCxnSpPr>
            <a:stCxn id="156" idx="2"/>
            <a:endCxn id="147" idx="7"/>
          </p:cNvCxnSpPr>
          <p:nvPr/>
        </p:nvCxnSpPr>
        <p:spPr>
          <a:xfrm flipH="1">
            <a:off x="5289197" y="3768013"/>
            <a:ext cx="2999990" cy="874707"/>
          </a:xfrm>
          <a:prstGeom prst="line">
            <a:avLst/>
          </a:prstGeom>
          <a:noFill/>
          <a:ln w="6350" cap="flat" cmpd="sng" algn="ctr">
            <a:solidFill>
              <a:srgbClr val="FF0000"/>
            </a:solidFill>
            <a:prstDash val="lgDash"/>
            <a:miter lim="800000"/>
          </a:ln>
          <a:effectLst/>
        </p:spPr>
      </p:cxnSp>
      <p:cxnSp>
        <p:nvCxnSpPr>
          <p:cNvPr id="181" name="直線コネクタ 180"/>
          <p:cNvCxnSpPr>
            <a:stCxn id="154" idx="3"/>
            <a:endCxn id="144" idx="7"/>
          </p:cNvCxnSpPr>
          <p:nvPr/>
        </p:nvCxnSpPr>
        <p:spPr>
          <a:xfrm flipH="1">
            <a:off x="4722078" y="1672036"/>
            <a:ext cx="3266242" cy="2659141"/>
          </a:xfrm>
          <a:prstGeom prst="line">
            <a:avLst/>
          </a:prstGeom>
          <a:noFill/>
          <a:ln w="6350" cap="flat" cmpd="sng" algn="ctr">
            <a:solidFill>
              <a:srgbClr val="FF0000"/>
            </a:solidFill>
            <a:prstDash val="lgDash"/>
            <a:miter lim="800000"/>
          </a:ln>
          <a:effectLst/>
        </p:spPr>
      </p:cxnSp>
      <p:cxnSp>
        <p:nvCxnSpPr>
          <p:cNvPr id="182" name="直線コネクタ 181"/>
          <p:cNvCxnSpPr>
            <a:stCxn id="163" idx="3"/>
            <a:endCxn id="150" idx="6"/>
          </p:cNvCxnSpPr>
          <p:nvPr/>
        </p:nvCxnSpPr>
        <p:spPr>
          <a:xfrm flipH="1">
            <a:off x="4901896" y="4293497"/>
            <a:ext cx="3394062" cy="169255"/>
          </a:xfrm>
          <a:prstGeom prst="line">
            <a:avLst/>
          </a:prstGeom>
          <a:noFill/>
          <a:ln w="6350" cap="flat" cmpd="sng" algn="ctr">
            <a:solidFill>
              <a:srgbClr val="FF0000"/>
            </a:solidFill>
            <a:prstDash val="lgDash"/>
            <a:miter lim="800000"/>
          </a:ln>
          <a:effectLst/>
        </p:spPr>
      </p:cxnSp>
      <p:cxnSp>
        <p:nvCxnSpPr>
          <p:cNvPr id="183" name="直線コネクタ 182"/>
          <p:cNvCxnSpPr>
            <a:stCxn id="155" idx="3"/>
            <a:endCxn id="151" idx="6"/>
          </p:cNvCxnSpPr>
          <p:nvPr/>
        </p:nvCxnSpPr>
        <p:spPr>
          <a:xfrm flipH="1">
            <a:off x="5206564" y="2547542"/>
            <a:ext cx="3134394" cy="1981005"/>
          </a:xfrm>
          <a:prstGeom prst="line">
            <a:avLst/>
          </a:prstGeom>
          <a:noFill/>
          <a:ln w="6350" cap="flat" cmpd="sng" algn="ctr">
            <a:solidFill>
              <a:srgbClr val="FF0000"/>
            </a:solidFill>
            <a:prstDash val="lgDash"/>
            <a:miter lim="800000"/>
          </a:ln>
          <a:effectLst/>
        </p:spPr>
      </p:cxnSp>
      <p:sp>
        <p:nvSpPr>
          <p:cNvPr id="184" name="角丸四角形吹き出し 183"/>
          <p:cNvSpPr/>
          <p:nvPr/>
        </p:nvSpPr>
        <p:spPr>
          <a:xfrm>
            <a:off x="3257624" y="3903739"/>
            <a:ext cx="1063479" cy="267478"/>
          </a:xfrm>
          <a:prstGeom prst="wedgeRoundRectCallout">
            <a:avLst>
              <a:gd name="adj1" fmla="val 68248"/>
              <a:gd name="adj2" fmla="val 174336"/>
              <a:gd name="adj3" fmla="val 16667"/>
            </a:avLst>
          </a:prstGeom>
          <a:noFill/>
          <a:ln w="381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特徴点</a:t>
            </a:r>
            <a:endParaRPr kumimoji="0" lang="ja-JP" altLang="en-US" sz="18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5" name="角丸四角形吹き出し 184"/>
          <p:cNvSpPr/>
          <p:nvPr/>
        </p:nvSpPr>
        <p:spPr>
          <a:xfrm>
            <a:off x="5892563" y="2307003"/>
            <a:ext cx="1021076" cy="218366"/>
          </a:xfrm>
          <a:prstGeom prst="wedgeRoundRectCallout">
            <a:avLst>
              <a:gd name="adj1" fmla="val 32204"/>
              <a:gd name="adj2" fmla="val 96986"/>
              <a:gd name="adj3" fmla="val 16667"/>
            </a:avLst>
          </a:prstGeom>
          <a:noFill/>
          <a:ln w="381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Key</a:t>
            </a:r>
            <a:r>
              <a:rPr kumimoji="0" lang="ja-JP" altLang="en-US"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ペア</a:t>
            </a:r>
            <a:endParaRPr kumimoji="0" lang="ja-JP" altLang="en-US"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23" name="下矢印 122"/>
          <p:cNvSpPr/>
          <p:nvPr/>
        </p:nvSpPr>
        <p:spPr>
          <a:xfrm rot="2566147">
            <a:off x="7083447" y="3656234"/>
            <a:ext cx="447172" cy="1235937"/>
          </a:xfrm>
          <a:prstGeom prst="downArrow">
            <a:avLst/>
          </a:prstGeom>
          <a:solidFill>
            <a:srgbClr val="ED7D31">
              <a:lumMod val="40000"/>
              <a:lumOff val="60000"/>
            </a:srgbClr>
          </a:solidFill>
          <a:ln w="28575"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検索結果</a:t>
            </a:r>
            <a:endParaRPr kumimoji="0" lang="ja-JP" altLang="en-US" sz="1800" b="1"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4" name="日付プレースホルダー 3"/>
          <p:cNvSpPr>
            <a:spLocks noGrp="1"/>
          </p:cNvSpPr>
          <p:nvPr>
            <p:ph type="dt" sz="half" idx="10"/>
          </p:nvPr>
        </p:nvSpPr>
        <p:spPr/>
        <p:txBody>
          <a:bodyPr/>
          <a:lstStyle/>
          <a:p>
            <a:fld id="{7E18DDEE-2AA2-4E0E-8BF9-C2674ED785FE}" type="datetime1">
              <a:rPr kumimoji="1" lang="ja-JP" altLang="en-US" smtClean="0"/>
              <a:t>2015/5/27</a:t>
            </a:fld>
            <a:endParaRPr kumimoji="1" lang="ja-JP" altLang="en-US"/>
          </a:p>
        </p:txBody>
      </p:sp>
      <p:sp>
        <p:nvSpPr>
          <p:cNvPr id="69" name="テキスト ボックス 68"/>
          <p:cNvSpPr txBox="1"/>
          <p:nvPr/>
        </p:nvSpPr>
        <p:spPr>
          <a:xfrm>
            <a:off x="976184" y="1272746"/>
            <a:ext cx="7179275" cy="369332"/>
          </a:xfrm>
          <a:prstGeom prst="rect">
            <a:avLst/>
          </a:prstGeom>
          <a:noFill/>
        </p:spPr>
        <p:txBody>
          <a:bodyPr wrap="square" rtlCol="0">
            <a:spAutoFit/>
          </a:bodyPr>
          <a:lstStyle/>
          <a:p>
            <a:endParaRPr kumimoji="1" lang="ja-JP" altLang="en-US" dirty="0"/>
          </a:p>
        </p:txBody>
      </p:sp>
      <p:sp>
        <p:nvSpPr>
          <p:cNvPr id="70" name="テキスト ボックス 69"/>
          <p:cNvSpPr txBox="1"/>
          <p:nvPr/>
        </p:nvSpPr>
        <p:spPr>
          <a:xfrm>
            <a:off x="976184" y="1298989"/>
            <a:ext cx="7179275" cy="369332"/>
          </a:xfrm>
          <a:prstGeom prst="rect">
            <a:avLst/>
          </a:prstGeom>
          <a:noFill/>
        </p:spPr>
        <p:txBody>
          <a:bodyPr wrap="square" rtlCol="0">
            <a:spAutoFit/>
          </a:bodyPr>
          <a:lstStyle/>
          <a:p>
            <a:r>
              <a:rPr lang="en-US" altLang="ja-JP" dirty="0">
                <a:latin typeface="Times New Roman" panose="02020603050405020304" pitchFamily="18" charset="0"/>
                <a:cs typeface="Times New Roman" panose="02020603050405020304" pitchFamily="18" charset="0"/>
              </a:rPr>
              <a:t>f</a:t>
            </a:r>
            <a:r>
              <a:rPr lang="en-US" altLang="ja-JP" dirty="0" smtClean="0">
                <a:latin typeface="Times New Roman" panose="02020603050405020304" pitchFamily="18" charset="0"/>
                <a:cs typeface="Times New Roman" panose="02020603050405020304" pitchFamily="18" charset="0"/>
              </a:rPr>
              <a:t>eatures</a:t>
            </a:r>
            <a:r>
              <a:rPr lang="ja-JP" altLang="en-US" dirty="0" smtClean="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detector</a:t>
            </a:r>
            <a:r>
              <a:rPr lang="ja-JP" altLang="en-US" dirty="0" err="1" smtClean="0">
                <a:latin typeface="Times New Roman" panose="02020603050405020304" pitchFamily="18" charset="0"/>
                <a:cs typeface="Times New Roman" panose="02020603050405020304" pitchFamily="18" charset="0"/>
              </a:rPr>
              <a:t>，</a:t>
            </a:r>
            <a:r>
              <a:rPr lang="en-US" altLang="ja-JP" dirty="0" smtClean="0">
                <a:latin typeface="Times New Roman" panose="02020603050405020304" pitchFamily="18" charset="0"/>
                <a:cs typeface="Times New Roman" panose="02020603050405020304" pitchFamily="18" charset="0"/>
              </a:rPr>
              <a:t>matching</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142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移動方向の決定</a:t>
            </a:r>
            <a:r>
              <a:rPr kumimoji="1" lang="en-US" altLang="ja-JP" dirty="0" smtClean="0"/>
              <a:t/>
            </a:r>
            <a:br>
              <a:rPr kumimoji="1" lang="en-US" altLang="ja-JP" dirty="0" smtClean="0"/>
            </a:br>
            <a:endParaRPr kumimoji="1" lang="ja-JP" altLang="en-US" dirty="0"/>
          </a:p>
        </p:txBody>
      </p:sp>
      <p:sp>
        <p:nvSpPr>
          <p:cNvPr id="318" name="コンテンツ プレースホルダー 317"/>
          <p:cNvSpPr>
            <a:spLocks noGrp="1"/>
          </p:cNvSpPr>
          <p:nvPr>
            <p:ph idx="1"/>
          </p:nvPr>
        </p:nvSpPr>
        <p:spPr/>
        <p:txBody>
          <a:bodyPr>
            <a:normAutofit/>
          </a:bodyPr>
          <a:lstStyle/>
          <a:p>
            <a:pPr lvl="1">
              <a:buFont typeface="Wingdings" panose="05000000000000000000" pitchFamily="2" charset="2"/>
              <a:buChar char="l"/>
            </a:pPr>
            <a:r>
              <a:rPr kumimoji="1" lang="ja-JP" altLang="en-US" sz="3000" dirty="0" smtClean="0"/>
              <a:t>平行移動要素</a:t>
            </a:r>
            <a:endParaRPr kumimoji="1" lang="en-US" altLang="ja-JP" sz="3000" dirty="0" smtClean="0"/>
          </a:p>
          <a:p>
            <a:pPr lvl="1">
              <a:buFont typeface="Wingdings" panose="05000000000000000000" pitchFamily="2" charset="2"/>
              <a:buChar char="l"/>
            </a:pPr>
            <a:r>
              <a:rPr lang="ja-JP" altLang="en-US" sz="3000" dirty="0" smtClean="0"/>
              <a:t>回転移動</a:t>
            </a:r>
            <a:r>
              <a:rPr lang="ja-JP" altLang="en-US" sz="3000" dirty="0"/>
              <a:t>要素</a:t>
            </a:r>
            <a:endParaRPr kumimoji="1" lang="en-US" altLang="ja-JP" sz="3000" dirty="0" smtClean="0"/>
          </a:p>
        </p:txBody>
      </p:sp>
      <p:sp>
        <p:nvSpPr>
          <p:cNvPr id="13" name="スライド番号プレースホルダー 12"/>
          <p:cNvSpPr>
            <a:spLocks noGrp="1"/>
          </p:cNvSpPr>
          <p:nvPr>
            <p:ph type="sldNum" sz="quarter" idx="12"/>
          </p:nvPr>
        </p:nvSpPr>
        <p:spPr/>
        <p:txBody>
          <a:bodyPr/>
          <a:lstStyle/>
          <a:p>
            <a:fld id="{F5826201-1446-4977-8AE2-C24363A12C4A}" type="slidenum">
              <a:rPr kumimoji="1" lang="ja-JP" altLang="en-US" smtClean="0"/>
              <a:t>7</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254" y="2973867"/>
            <a:ext cx="2400000" cy="1800000"/>
          </a:xfrm>
          <a:prstGeom prst="rect">
            <a:avLst/>
          </a:prstGeom>
          <a:ln w="38100">
            <a:solidFill>
              <a:schemeClr val="accent1">
                <a:lumMod val="60000"/>
                <a:lumOff val="40000"/>
              </a:schemeClr>
            </a:solidFill>
          </a:ln>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6205" y="2973867"/>
            <a:ext cx="2400000" cy="1800000"/>
          </a:xfrm>
          <a:prstGeom prst="rect">
            <a:avLst/>
          </a:prstGeom>
          <a:ln w="38100">
            <a:solidFill>
              <a:schemeClr val="bg2">
                <a:lumMod val="50000"/>
              </a:schemeClr>
            </a:solidFill>
          </a:ln>
        </p:spPr>
      </p:pic>
      <p:sp>
        <p:nvSpPr>
          <p:cNvPr id="8" name="下矢印 7"/>
          <p:cNvSpPr/>
          <p:nvPr/>
        </p:nvSpPr>
        <p:spPr>
          <a:xfrm>
            <a:off x="5115697" y="4978209"/>
            <a:ext cx="2063578" cy="548564"/>
          </a:xfrm>
          <a:prstGeom prst="down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5422768" y="5635146"/>
            <a:ext cx="1449436" cy="707886"/>
          </a:xfrm>
          <a:prstGeom prst="rect">
            <a:avLst/>
          </a:prstGeom>
          <a:noFill/>
        </p:spPr>
        <p:txBody>
          <a:bodyPr wrap="none" rtlCol="0">
            <a:spAutoFit/>
          </a:bodyPr>
          <a:lstStyle/>
          <a:p>
            <a:r>
              <a:rPr kumimoji="1" lang="en-US" altLang="ja-JP" sz="4000" b="1" dirty="0" smtClean="0"/>
              <a:t>F</a:t>
            </a:r>
            <a:r>
              <a:rPr kumimoji="1" lang="ja-JP" altLang="en-US" sz="4000" b="1" dirty="0" smtClean="0"/>
              <a:t>行列</a:t>
            </a:r>
            <a:endParaRPr kumimoji="1" lang="ja-JP" altLang="en-US" b="1" dirty="0"/>
          </a:p>
        </p:txBody>
      </p:sp>
      <p:sp>
        <p:nvSpPr>
          <p:cNvPr id="12" name="テキスト ボックス 11"/>
          <p:cNvSpPr txBox="1"/>
          <p:nvPr/>
        </p:nvSpPr>
        <p:spPr>
          <a:xfrm>
            <a:off x="4302207" y="2604535"/>
            <a:ext cx="1107996" cy="369332"/>
          </a:xfrm>
          <a:prstGeom prst="rect">
            <a:avLst/>
          </a:prstGeom>
          <a:noFill/>
        </p:spPr>
        <p:txBody>
          <a:bodyPr wrap="none" rtlCol="0">
            <a:spAutoFit/>
          </a:bodyPr>
          <a:lstStyle/>
          <a:p>
            <a:r>
              <a:rPr kumimoji="1" lang="ja-JP" altLang="en-US" b="1" dirty="0" smtClean="0"/>
              <a:t>現在位置</a:t>
            </a:r>
            <a:endParaRPr kumimoji="1" lang="ja-JP" altLang="en-US" b="1" dirty="0"/>
          </a:p>
        </p:txBody>
      </p:sp>
      <p:sp>
        <p:nvSpPr>
          <p:cNvPr id="81" name="テキスト ボックス 80"/>
          <p:cNvSpPr txBox="1"/>
          <p:nvPr/>
        </p:nvSpPr>
        <p:spPr>
          <a:xfrm>
            <a:off x="6993256" y="2604535"/>
            <a:ext cx="1114408" cy="369332"/>
          </a:xfrm>
          <a:prstGeom prst="rect">
            <a:avLst/>
          </a:prstGeom>
          <a:noFill/>
        </p:spPr>
        <p:txBody>
          <a:bodyPr wrap="none" rtlCol="0">
            <a:spAutoFit/>
          </a:bodyPr>
          <a:lstStyle/>
          <a:p>
            <a:r>
              <a:rPr lang="ja-JP" altLang="en-US" b="1" dirty="0"/>
              <a:t>推定</a:t>
            </a:r>
            <a:r>
              <a:rPr kumimoji="1" lang="ja-JP" altLang="en-US" b="1" dirty="0" smtClean="0"/>
              <a:t>位置</a:t>
            </a:r>
            <a:endParaRPr kumimoji="1" lang="ja-JP" altLang="en-US" b="1" dirty="0"/>
          </a:p>
        </p:txBody>
      </p:sp>
      <p:sp>
        <p:nvSpPr>
          <p:cNvPr id="3" name="日付プレースホルダー 2"/>
          <p:cNvSpPr>
            <a:spLocks noGrp="1"/>
          </p:cNvSpPr>
          <p:nvPr>
            <p:ph type="dt" sz="half" idx="10"/>
          </p:nvPr>
        </p:nvSpPr>
        <p:spPr/>
        <p:txBody>
          <a:bodyPr/>
          <a:lstStyle/>
          <a:p>
            <a:fld id="{D1F0D5B0-31A0-440B-8DBA-7D79D8629D68}" type="datetime1">
              <a:rPr kumimoji="1" lang="ja-JP" altLang="en-US" smtClean="0"/>
              <a:t>2015/5/27</a:t>
            </a:fld>
            <a:endParaRPr kumimoji="1" lang="ja-JP" altLang="en-US"/>
          </a:p>
        </p:txBody>
      </p:sp>
      <p:sp>
        <p:nvSpPr>
          <p:cNvPr id="14" name="テキスト ボックス 13"/>
          <p:cNvSpPr txBox="1"/>
          <p:nvPr/>
        </p:nvSpPr>
        <p:spPr>
          <a:xfrm>
            <a:off x="976184" y="1272746"/>
            <a:ext cx="7179275" cy="369332"/>
          </a:xfrm>
          <a:prstGeom prst="rect">
            <a:avLst/>
          </a:prstGeom>
          <a:noFill/>
        </p:spPr>
        <p:txBody>
          <a:bodyPr wrap="square" rtlCol="0">
            <a:spAutoFit/>
          </a:bodyPr>
          <a:lstStyle/>
          <a:p>
            <a:endParaRPr kumimoji="1" lang="ja-JP" altLang="en-US" dirty="0"/>
          </a:p>
        </p:txBody>
      </p:sp>
      <p:sp>
        <p:nvSpPr>
          <p:cNvPr id="15" name="テキスト ボックス 14"/>
          <p:cNvSpPr txBox="1"/>
          <p:nvPr/>
        </p:nvSpPr>
        <p:spPr>
          <a:xfrm>
            <a:off x="976184" y="1298989"/>
            <a:ext cx="7179275" cy="369332"/>
          </a:xfrm>
          <a:prstGeom prst="rect">
            <a:avLst/>
          </a:prstGeom>
          <a:noFill/>
        </p:spPr>
        <p:txBody>
          <a:bodyPr wrap="square" rtlCol="0">
            <a:spAutoFit/>
          </a:bodyPr>
          <a:lstStyle/>
          <a:p>
            <a:r>
              <a:rPr lang="en-US" altLang="ja-JP" dirty="0">
                <a:latin typeface="Times New Roman" panose="02020603050405020304" pitchFamily="18" charset="0"/>
                <a:cs typeface="Times New Roman" panose="02020603050405020304" pitchFamily="18" charset="0"/>
              </a:rPr>
              <a:t>fundamental matrix</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610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p:cNvCxnSpPr/>
          <p:nvPr/>
        </p:nvCxnSpPr>
        <p:spPr>
          <a:xfrm>
            <a:off x="6103306" y="3430138"/>
            <a:ext cx="592137" cy="0"/>
          </a:xfrm>
          <a:prstGeom prst="line">
            <a:avLst/>
          </a:prstGeom>
          <a:noFill/>
          <a:ln w="31750" cap="flat" cmpd="sng" algn="ctr">
            <a:solidFill>
              <a:srgbClr val="ED7D31"/>
            </a:solidFill>
            <a:prstDash val="sysDash"/>
            <a:miter lim="800000"/>
          </a:ln>
          <a:effectLst/>
        </p:spPr>
      </p:cxnSp>
      <p:cxnSp>
        <p:nvCxnSpPr>
          <p:cNvPr id="54" name="曲線コネクタ 53"/>
          <p:cNvCxnSpPr/>
          <p:nvPr/>
        </p:nvCxnSpPr>
        <p:spPr>
          <a:xfrm>
            <a:off x="6695443" y="3430138"/>
            <a:ext cx="1495426" cy="1447800"/>
          </a:xfrm>
          <a:prstGeom prst="curvedConnector3">
            <a:avLst/>
          </a:prstGeom>
          <a:noFill/>
          <a:ln w="31750" cap="flat" cmpd="sng" algn="ctr">
            <a:solidFill>
              <a:srgbClr val="ED7D31"/>
            </a:solidFill>
            <a:prstDash val="sysDash"/>
            <a:miter lim="800000"/>
          </a:ln>
          <a:effectLst/>
        </p:spPr>
      </p:cxnSp>
      <p:sp>
        <p:nvSpPr>
          <p:cNvPr id="2" name="タイトル 1"/>
          <p:cNvSpPr>
            <a:spLocks noGrp="1"/>
          </p:cNvSpPr>
          <p:nvPr>
            <p:ph type="title"/>
          </p:nvPr>
        </p:nvSpPr>
        <p:spPr/>
        <p:txBody>
          <a:bodyPr>
            <a:normAutofit/>
          </a:bodyPr>
          <a:lstStyle/>
          <a:p>
            <a:r>
              <a:rPr kumimoji="1" lang="ja-JP" altLang="en-US" dirty="0" smtClean="0"/>
              <a:t>音声ナビゲーション</a:t>
            </a:r>
            <a:r>
              <a:rPr kumimoji="1" lang="en-US" altLang="ja-JP" dirty="0" smtClean="0"/>
              <a:t/>
            </a:r>
            <a:br>
              <a:rPr kumimoji="1" lang="en-US" altLang="ja-JP" dirty="0" smtClean="0"/>
            </a:br>
            <a:endParaRPr kumimoji="1" lang="ja-JP" altLang="en-US" dirty="0"/>
          </a:p>
        </p:txBody>
      </p:sp>
      <p:sp>
        <p:nvSpPr>
          <p:cNvPr id="318" name="コンテンツ プレースホルダー 317"/>
          <p:cNvSpPr>
            <a:spLocks noGrp="1"/>
          </p:cNvSpPr>
          <p:nvPr>
            <p:ph idx="1"/>
          </p:nvPr>
        </p:nvSpPr>
        <p:spPr/>
        <p:txBody>
          <a:bodyPr>
            <a:normAutofit/>
          </a:bodyPr>
          <a:lstStyle/>
          <a:p>
            <a:pPr lvl="1">
              <a:buFont typeface="Wingdings" panose="05000000000000000000" pitchFamily="2" charset="2"/>
              <a:buChar char="l"/>
            </a:pPr>
            <a:r>
              <a:rPr kumimoji="1" lang="ja-JP" altLang="en-US" sz="3000" dirty="0" smtClean="0"/>
              <a:t>移動方向</a:t>
            </a:r>
            <a:endParaRPr kumimoji="1" lang="en-US" altLang="ja-JP" sz="3000" dirty="0" smtClean="0"/>
          </a:p>
          <a:p>
            <a:pPr lvl="1">
              <a:buFont typeface="Wingdings" panose="05000000000000000000" pitchFamily="2" charset="2"/>
              <a:buChar char="l"/>
            </a:pPr>
            <a:r>
              <a:rPr lang="ja-JP" altLang="en-US" sz="3000" dirty="0" smtClean="0"/>
              <a:t>現在位置</a:t>
            </a:r>
            <a:endParaRPr lang="en-US" altLang="ja-JP" sz="3000" dirty="0" smtClean="0"/>
          </a:p>
          <a:p>
            <a:pPr lvl="1">
              <a:buFont typeface="Wingdings" panose="05000000000000000000" pitchFamily="2" charset="2"/>
              <a:buChar char="l"/>
            </a:pPr>
            <a:r>
              <a:rPr lang="ja-JP" altLang="en-US" sz="3000" dirty="0" smtClean="0"/>
              <a:t>交差点</a:t>
            </a:r>
            <a:r>
              <a:rPr lang="ja-JP" altLang="en-US" sz="3000" dirty="0"/>
              <a:t>等</a:t>
            </a:r>
            <a:r>
              <a:rPr lang="ja-JP" altLang="en-US" sz="3000" dirty="0" smtClean="0"/>
              <a:t>の情報</a:t>
            </a:r>
            <a:endParaRPr lang="en-US" altLang="ja-JP" sz="3000" dirty="0" smtClean="0"/>
          </a:p>
          <a:p>
            <a:pPr lvl="1">
              <a:buFont typeface="Wingdings" panose="05000000000000000000" pitchFamily="2" charset="2"/>
              <a:buChar char="l"/>
            </a:pPr>
            <a:r>
              <a:rPr lang="ja-JP" altLang="en-US" sz="3000" dirty="0" smtClean="0"/>
              <a:t>移動</a:t>
            </a:r>
            <a:r>
              <a:rPr lang="ja-JP" altLang="en-US" sz="3000" dirty="0"/>
              <a:t>方向</a:t>
            </a:r>
            <a:r>
              <a:rPr lang="ja-JP" altLang="en-US" sz="3000" dirty="0" smtClean="0"/>
              <a:t>および現在位置</a:t>
            </a:r>
            <a:endParaRPr lang="en-US" altLang="ja-JP" sz="3000" dirty="0" smtClean="0"/>
          </a:p>
          <a:p>
            <a:pPr marL="201168" lvl="1" indent="0">
              <a:buNone/>
            </a:pPr>
            <a:r>
              <a:rPr lang="ja-JP" altLang="en-US" sz="3000" dirty="0"/>
              <a:t>　</a:t>
            </a:r>
            <a:r>
              <a:rPr lang="ja-JP" altLang="en-US" sz="3000" dirty="0" smtClean="0"/>
              <a:t>が適切であるか</a:t>
            </a:r>
            <a:endParaRPr lang="en-US" altLang="ja-JP" sz="3000" dirty="0" smtClean="0"/>
          </a:p>
        </p:txBody>
      </p:sp>
      <p:sp>
        <p:nvSpPr>
          <p:cNvPr id="13" name="スライド番号プレースホルダー 12"/>
          <p:cNvSpPr>
            <a:spLocks noGrp="1"/>
          </p:cNvSpPr>
          <p:nvPr>
            <p:ph type="sldNum" sz="quarter" idx="12"/>
          </p:nvPr>
        </p:nvSpPr>
        <p:spPr/>
        <p:txBody>
          <a:bodyPr/>
          <a:lstStyle/>
          <a:p>
            <a:fld id="{F5826201-1446-4977-8AE2-C24363A12C4A}" type="slidenum">
              <a:rPr kumimoji="1" lang="ja-JP" altLang="en-US" smtClean="0"/>
              <a:t>8</a:t>
            </a:fld>
            <a:endParaRPr kumimoji="1" lang="ja-JP" altLang="en-US"/>
          </a:p>
        </p:txBody>
      </p:sp>
      <p:cxnSp>
        <p:nvCxnSpPr>
          <p:cNvPr id="14" name="直線コネクタ 13"/>
          <p:cNvCxnSpPr/>
          <p:nvPr/>
        </p:nvCxnSpPr>
        <p:spPr>
          <a:xfrm flipH="1">
            <a:off x="6078229" y="2986196"/>
            <a:ext cx="1428750" cy="0"/>
          </a:xfrm>
          <a:prstGeom prst="line">
            <a:avLst/>
          </a:prstGeom>
          <a:noFill/>
          <a:ln w="38100" cap="flat" cmpd="sng" algn="ctr">
            <a:solidFill>
              <a:sysClr val="windowText" lastClr="000000"/>
            </a:solidFill>
            <a:prstDash val="solid"/>
            <a:miter lim="800000"/>
          </a:ln>
          <a:effectLst/>
        </p:spPr>
      </p:cxnSp>
      <p:cxnSp>
        <p:nvCxnSpPr>
          <p:cNvPr id="15" name="直線コネクタ 14"/>
          <p:cNvCxnSpPr/>
          <p:nvPr/>
        </p:nvCxnSpPr>
        <p:spPr>
          <a:xfrm flipH="1">
            <a:off x="6078229" y="3697396"/>
            <a:ext cx="1028700" cy="0"/>
          </a:xfrm>
          <a:prstGeom prst="line">
            <a:avLst/>
          </a:prstGeom>
          <a:noFill/>
          <a:ln w="38100" cap="flat" cmpd="sng" algn="ctr">
            <a:solidFill>
              <a:sysClr val="windowText" lastClr="000000"/>
            </a:solidFill>
            <a:prstDash val="solid"/>
            <a:miter lim="800000"/>
          </a:ln>
          <a:effectLst/>
        </p:spPr>
      </p:cxnSp>
      <p:cxnSp>
        <p:nvCxnSpPr>
          <p:cNvPr id="16" name="直線コネクタ 15"/>
          <p:cNvCxnSpPr/>
          <p:nvPr/>
        </p:nvCxnSpPr>
        <p:spPr>
          <a:xfrm flipH="1">
            <a:off x="7487929" y="2300397"/>
            <a:ext cx="298450" cy="685799"/>
          </a:xfrm>
          <a:prstGeom prst="line">
            <a:avLst/>
          </a:prstGeom>
          <a:noFill/>
          <a:ln w="38100" cap="flat" cmpd="sng" algn="ctr">
            <a:solidFill>
              <a:sysClr val="windowText" lastClr="000000"/>
            </a:solidFill>
            <a:prstDash val="solid"/>
            <a:miter lim="800000"/>
          </a:ln>
          <a:effectLst/>
        </p:spPr>
      </p:cxnSp>
      <p:cxnSp>
        <p:nvCxnSpPr>
          <p:cNvPr id="17" name="直線コネクタ 16"/>
          <p:cNvCxnSpPr/>
          <p:nvPr/>
        </p:nvCxnSpPr>
        <p:spPr>
          <a:xfrm flipH="1">
            <a:off x="7594291" y="2300397"/>
            <a:ext cx="909639" cy="2095500"/>
          </a:xfrm>
          <a:prstGeom prst="line">
            <a:avLst/>
          </a:prstGeom>
          <a:noFill/>
          <a:ln w="38100" cap="flat" cmpd="sng" algn="ctr">
            <a:solidFill>
              <a:sysClr val="windowText" lastClr="000000"/>
            </a:solidFill>
            <a:prstDash val="solid"/>
            <a:miter lim="800000"/>
          </a:ln>
          <a:effectLst/>
        </p:spPr>
      </p:cxnSp>
      <p:cxnSp>
        <p:nvCxnSpPr>
          <p:cNvPr id="18" name="直線コネクタ 17"/>
          <p:cNvCxnSpPr/>
          <p:nvPr/>
        </p:nvCxnSpPr>
        <p:spPr>
          <a:xfrm flipH="1">
            <a:off x="6217927" y="3710096"/>
            <a:ext cx="876303" cy="2082801"/>
          </a:xfrm>
          <a:prstGeom prst="line">
            <a:avLst/>
          </a:prstGeom>
          <a:noFill/>
          <a:ln w="38100" cap="flat" cmpd="sng" algn="ctr">
            <a:solidFill>
              <a:sysClr val="windowText" lastClr="000000"/>
            </a:solidFill>
            <a:prstDash val="solid"/>
            <a:miter lim="800000"/>
          </a:ln>
          <a:effectLst/>
        </p:spPr>
      </p:cxnSp>
      <p:cxnSp>
        <p:nvCxnSpPr>
          <p:cNvPr id="19" name="直線コネクタ 18"/>
          <p:cNvCxnSpPr/>
          <p:nvPr/>
        </p:nvCxnSpPr>
        <p:spPr>
          <a:xfrm flipH="1">
            <a:off x="7418079" y="5145198"/>
            <a:ext cx="1493838" cy="12695"/>
          </a:xfrm>
          <a:prstGeom prst="line">
            <a:avLst/>
          </a:prstGeom>
          <a:noFill/>
          <a:ln w="38100" cap="flat" cmpd="sng" algn="ctr">
            <a:solidFill>
              <a:sysClr val="windowText" lastClr="000000"/>
            </a:solidFill>
            <a:prstDash val="solid"/>
            <a:miter lim="800000"/>
          </a:ln>
          <a:effectLst/>
        </p:spPr>
      </p:cxnSp>
      <p:cxnSp>
        <p:nvCxnSpPr>
          <p:cNvPr id="20" name="直線コネクタ 19"/>
          <p:cNvCxnSpPr/>
          <p:nvPr/>
        </p:nvCxnSpPr>
        <p:spPr>
          <a:xfrm flipH="1" flipV="1">
            <a:off x="7594291" y="4389547"/>
            <a:ext cx="1317626" cy="6350"/>
          </a:xfrm>
          <a:prstGeom prst="line">
            <a:avLst/>
          </a:prstGeom>
          <a:noFill/>
          <a:ln w="38100" cap="flat" cmpd="sng" algn="ctr">
            <a:solidFill>
              <a:sysClr val="windowText" lastClr="000000"/>
            </a:solidFill>
            <a:prstDash val="solid"/>
            <a:miter lim="800000"/>
          </a:ln>
          <a:effectLst/>
        </p:spPr>
      </p:cxnSp>
      <p:cxnSp>
        <p:nvCxnSpPr>
          <p:cNvPr id="35" name="直線コネクタ 34"/>
          <p:cNvCxnSpPr/>
          <p:nvPr/>
        </p:nvCxnSpPr>
        <p:spPr>
          <a:xfrm flipV="1">
            <a:off x="6078229" y="2975298"/>
            <a:ext cx="161655" cy="144106"/>
          </a:xfrm>
          <a:prstGeom prst="line">
            <a:avLst/>
          </a:prstGeom>
          <a:noFill/>
          <a:ln w="31750" cap="flat" cmpd="sng" algn="ctr">
            <a:solidFill>
              <a:sysClr val="windowText" lastClr="000000"/>
            </a:solidFill>
            <a:prstDash val="solid"/>
            <a:miter lim="800000"/>
          </a:ln>
          <a:effectLst/>
        </p:spPr>
      </p:cxnSp>
      <p:cxnSp>
        <p:nvCxnSpPr>
          <p:cNvPr id="36" name="直線コネクタ 35"/>
          <p:cNvCxnSpPr/>
          <p:nvPr/>
        </p:nvCxnSpPr>
        <p:spPr>
          <a:xfrm flipH="1">
            <a:off x="6259242" y="3179964"/>
            <a:ext cx="47096" cy="347118"/>
          </a:xfrm>
          <a:prstGeom prst="line">
            <a:avLst/>
          </a:prstGeom>
          <a:noFill/>
          <a:ln w="31750" cap="flat" cmpd="sng" algn="ctr">
            <a:solidFill>
              <a:sysClr val="windowText" lastClr="000000"/>
            </a:solidFill>
            <a:prstDash val="solid"/>
            <a:miter lim="800000"/>
          </a:ln>
          <a:effectLst/>
        </p:spPr>
      </p:cxnSp>
      <p:cxnSp>
        <p:nvCxnSpPr>
          <p:cNvPr id="37" name="直線コネクタ 36"/>
          <p:cNvCxnSpPr/>
          <p:nvPr/>
        </p:nvCxnSpPr>
        <p:spPr>
          <a:xfrm>
            <a:off x="6346554" y="3119404"/>
            <a:ext cx="110919" cy="318025"/>
          </a:xfrm>
          <a:prstGeom prst="line">
            <a:avLst/>
          </a:prstGeom>
          <a:noFill/>
          <a:ln w="31750" cap="flat" cmpd="sng" algn="ctr">
            <a:solidFill>
              <a:sysClr val="windowText" lastClr="000000"/>
            </a:solidFill>
            <a:prstDash val="solid"/>
            <a:miter lim="800000"/>
          </a:ln>
          <a:effectLst/>
        </p:spPr>
      </p:cxnSp>
      <p:sp>
        <p:nvSpPr>
          <p:cNvPr id="40" name="円/楕円 39"/>
          <p:cNvSpPr/>
          <p:nvPr/>
        </p:nvSpPr>
        <p:spPr>
          <a:xfrm>
            <a:off x="6159864" y="2695590"/>
            <a:ext cx="337825" cy="636862"/>
          </a:xfrm>
          <a:prstGeom prst="ellipse">
            <a:avLst/>
          </a:prstGeom>
          <a:solidFill>
            <a:srgbClr val="5B9BD5"/>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41" name="円/楕円 40"/>
          <p:cNvSpPr/>
          <p:nvPr/>
        </p:nvSpPr>
        <p:spPr>
          <a:xfrm>
            <a:off x="6159864" y="2500960"/>
            <a:ext cx="337825" cy="358477"/>
          </a:xfrm>
          <a:prstGeom prst="ellipse">
            <a:avLst/>
          </a:prstGeom>
          <a:solidFill>
            <a:srgbClr val="5B9BD5"/>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38" name="直線コネクタ 37"/>
          <p:cNvCxnSpPr/>
          <p:nvPr/>
        </p:nvCxnSpPr>
        <p:spPr>
          <a:xfrm>
            <a:off x="6346554" y="3004871"/>
            <a:ext cx="189434" cy="175093"/>
          </a:xfrm>
          <a:prstGeom prst="line">
            <a:avLst/>
          </a:prstGeom>
          <a:noFill/>
          <a:ln w="31750" cap="flat" cmpd="sng" algn="ctr">
            <a:solidFill>
              <a:sysClr val="windowText" lastClr="000000"/>
            </a:solidFill>
            <a:prstDash val="solid"/>
            <a:miter lim="800000"/>
          </a:ln>
          <a:effectLst/>
        </p:spPr>
      </p:cxnSp>
      <p:cxnSp>
        <p:nvCxnSpPr>
          <p:cNvPr id="39" name="直線コネクタ 38"/>
          <p:cNvCxnSpPr/>
          <p:nvPr/>
        </p:nvCxnSpPr>
        <p:spPr>
          <a:xfrm flipV="1">
            <a:off x="6457473" y="2650085"/>
            <a:ext cx="80431" cy="39745"/>
          </a:xfrm>
          <a:prstGeom prst="line">
            <a:avLst/>
          </a:prstGeom>
          <a:noFill/>
          <a:ln w="31750" cap="flat" cmpd="sng" algn="ctr">
            <a:solidFill>
              <a:sysClr val="windowText" lastClr="000000"/>
            </a:solidFill>
            <a:prstDash val="solid"/>
            <a:miter lim="800000"/>
          </a:ln>
          <a:effectLst/>
        </p:spPr>
      </p:cxnSp>
      <p:cxnSp>
        <p:nvCxnSpPr>
          <p:cNvPr id="52" name="直線コネクタ 51"/>
          <p:cNvCxnSpPr/>
          <p:nvPr/>
        </p:nvCxnSpPr>
        <p:spPr>
          <a:xfrm flipH="1">
            <a:off x="7181545" y="5157893"/>
            <a:ext cx="236534" cy="711201"/>
          </a:xfrm>
          <a:prstGeom prst="line">
            <a:avLst/>
          </a:prstGeom>
          <a:noFill/>
          <a:ln w="38100" cap="flat" cmpd="sng" algn="ctr">
            <a:solidFill>
              <a:sysClr val="windowText" lastClr="000000"/>
            </a:solidFill>
            <a:prstDash val="solid"/>
            <a:miter lim="800000"/>
          </a:ln>
          <a:effectLst/>
        </p:spPr>
      </p:cxnSp>
      <p:sp>
        <p:nvSpPr>
          <p:cNvPr id="50" name="角丸四角形吹き出し 49"/>
          <p:cNvSpPr/>
          <p:nvPr/>
        </p:nvSpPr>
        <p:spPr>
          <a:xfrm>
            <a:off x="5512482" y="3945270"/>
            <a:ext cx="1594447" cy="499930"/>
          </a:xfrm>
          <a:prstGeom prst="wedgeRoundRectCallout">
            <a:avLst>
              <a:gd name="adj1" fmla="val 20552"/>
              <a:gd name="adj2" fmla="val -164765"/>
              <a:gd name="adj3" fmla="val 16667"/>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この先</a:t>
            </a:r>
            <a:r>
              <a:rPr kumimoji="1" lang="en-US" altLang="ja-JP" b="1" dirty="0" smtClean="0">
                <a:solidFill>
                  <a:schemeClr val="tx1"/>
                </a:solidFill>
              </a:rPr>
              <a:t>10</a:t>
            </a:r>
            <a:r>
              <a:rPr kumimoji="1" lang="ja-JP" altLang="en-US" b="1" dirty="0" err="1" smtClean="0">
                <a:solidFill>
                  <a:schemeClr val="tx1"/>
                </a:solidFill>
              </a:rPr>
              <a:t>ｍ</a:t>
            </a:r>
            <a:r>
              <a:rPr kumimoji="1" lang="ja-JP" altLang="en-US" b="1" dirty="0" smtClean="0">
                <a:solidFill>
                  <a:schemeClr val="tx1"/>
                </a:solidFill>
              </a:rPr>
              <a:t>で</a:t>
            </a:r>
            <a:endParaRPr kumimoji="1" lang="en-US" altLang="ja-JP" b="1" dirty="0" smtClean="0">
              <a:solidFill>
                <a:schemeClr val="tx1"/>
              </a:solidFill>
            </a:endParaRPr>
          </a:p>
          <a:p>
            <a:pPr algn="ctr"/>
            <a:r>
              <a:rPr kumimoji="1" lang="ja-JP" altLang="en-US" b="1" dirty="0" smtClean="0">
                <a:solidFill>
                  <a:schemeClr val="tx1"/>
                </a:solidFill>
              </a:rPr>
              <a:t>右折です</a:t>
            </a:r>
            <a:endParaRPr kumimoji="1" lang="ja-JP" altLang="en-US" b="1" dirty="0">
              <a:solidFill>
                <a:schemeClr val="tx1"/>
              </a:solidFill>
            </a:endParaRPr>
          </a:p>
        </p:txBody>
      </p:sp>
      <p:cxnSp>
        <p:nvCxnSpPr>
          <p:cNvPr id="55" name="直線矢印コネクタ 54"/>
          <p:cNvCxnSpPr/>
          <p:nvPr/>
        </p:nvCxnSpPr>
        <p:spPr>
          <a:xfrm>
            <a:off x="8190869" y="4877938"/>
            <a:ext cx="746125" cy="0"/>
          </a:xfrm>
          <a:prstGeom prst="straightConnector1">
            <a:avLst/>
          </a:prstGeom>
          <a:noFill/>
          <a:ln w="31750" cap="flat" cmpd="sng" algn="ctr">
            <a:solidFill>
              <a:srgbClr val="ED7D31"/>
            </a:solidFill>
            <a:prstDash val="sysDash"/>
            <a:miter lim="800000"/>
            <a:tailEnd type="triangle"/>
          </a:ln>
          <a:effectLst/>
        </p:spPr>
      </p:cxnSp>
      <p:sp>
        <p:nvSpPr>
          <p:cNvPr id="57" name="角丸四角形吹き出し 56"/>
          <p:cNvSpPr/>
          <p:nvPr/>
        </p:nvSpPr>
        <p:spPr>
          <a:xfrm>
            <a:off x="4290699" y="2621884"/>
            <a:ext cx="1560735" cy="606207"/>
          </a:xfrm>
          <a:prstGeom prst="wedgeRoundRectCallout">
            <a:avLst>
              <a:gd name="adj1" fmla="val 90334"/>
              <a:gd name="adj2" fmla="val 44837"/>
              <a:gd name="adj3" fmla="val 16667"/>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現在</a:t>
            </a:r>
            <a:r>
              <a:rPr kumimoji="1" lang="en-US" altLang="ja-JP" b="1" dirty="0" smtClean="0">
                <a:solidFill>
                  <a:schemeClr val="tx1"/>
                </a:solidFill>
              </a:rPr>
              <a:t>X</a:t>
            </a:r>
            <a:r>
              <a:rPr lang="ja-JP" altLang="en-US" b="1" dirty="0" smtClean="0">
                <a:solidFill>
                  <a:schemeClr val="tx1"/>
                </a:solidFill>
              </a:rPr>
              <a:t>個目の</a:t>
            </a:r>
            <a:endParaRPr lang="en-US" altLang="ja-JP" b="1" dirty="0" smtClean="0">
              <a:solidFill>
                <a:schemeClr val="tx1"/>
              </a:solidFill>
            </a:endParaRPr>
          </a:p>
          <a:p>
            <a:pPr algn="ctr"/>
            <a:r>
              <a:rPr lang="ja-JP" altLang="en-US" b="1" dirty="0" smtClean="0">
                <a:solidFill>
                  <a:schemeClr val="tx1"/>
                </a:solidFill>
              </a:rPr>
              <a:t>交差点です</a:t>
            </a:r>
            <a:endParaRPr kumimoji="1" lang="ja-JP" altLang="en-US" b="1" dirty="0">
              <a:solidFill>
                <a:schemeClr val="tx1"/>
              </a:solidFill>
            </a:endParaRPr>
          </a:p>
        </p:txBody>
      </p:sp>
      <p:sp>
        <p:nvSpPr>
          <p:cNvPr id="58" name="角丸四角形吹き出し 57"/>
          <p:cNvSpPr/>
          <p:nvPr/>
        </p:nvSpPr>
        <p:spPr>
          <a:xfrm>
            <a:off x="6884226" y="2401006"/>
            <a:ext cx="1726374" cy="538107"/>
          </a:xfrm>
          <a:prstGeom prst="wedgeRoundRectCallout">
            <a:avLst>
              <a:gd name="adj1" fmla="val -57147"/>
              <a:gd name="adj2" fmla="val 90753"/>
              <a:gd name="adj3" fmla="val 16667"/>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少し左方向に</a:t>
            </a:r>
            <a:endParaRPr kumimoji="1" lang="en-US" altLang="ja-JP" b="1" dirty="0" smtClean="0">
              <a:solidFill>
                <a:schemeClr val="tx1"/>
              </a:solidFill>
            </a:endParaRPr>
          </a:p>
          <a:p>
            <a:pPr algn="ctr"/>
            <a:r>
              <a:rPr kumimoji="1" lang="ja-JP" altLang="en-US" b="1" dirty="0" smtClean="0">
                <a:solidFill>
                  <a:schemeClr val="tx1"/>
                </a:solidFill>
              </a:rPr>
              <a:t>進んでください</a:t>
            </a:r>
            <a:endParaRPr kumimoji="1" lang="ja-JP" altLang="en-US" b="1" dirty="0">
              <a:solidFill>
                <a:schemeClr val="tx1"/>
              </a:solidFill>
            </a:endParaRPr>
          </a:p>
        </p:txBody>
      </p:sp>
      <p:sp>
        <p:nvSpPr>
          <p:cNvPr id="3" name="日付プレースホルダー 2"/>
          <p:cNvSpPr>
            <a:spLocks noGrp="1"/>
          </p:cNvSpPr>
          <p:nvPr>
            <p:ph type="dt" sz="half" idx="10"/>
          </p:nvPr>
        </p:nvSpPr>
        <p:spPr/>
        <p:txBody>
          <a:bodyPr/>
          <a:lstStyle/>
          <a:p>
            <a:fld id="{AC1CD1FD-3851-45D4-B99E-8B1D34CECC80}" type="datetime1">
              <a:rPr kumimoji="1" lang="ja-JP" altLang="en-US" smtClean="0"/>
              <a:t>2015/5/27</a:t>
            </a:fld>
            <a:endParaRPr kumimoji="1" lang="ja-JP" altLang="en-US"/>
          </a:p>
        </p:txBody>
      </p:sp>
      <p:sp>
        <p:nvSpPr>
          <p:cNvPr id="28" name="正方形/長方形 27"/>
          <p:cNvSpPr/>
          <p:nvPr/>
        </p:nvSpPr>
        <p:spPr>
          <a:xfrm>
            <a:off x="6375451" y="3090128"/>
            <a:ext cx="457200" cy="139700"/>
          </a:xfrm>
          <a:prstGeom prst="rect">
            <a:avLst/>
          </a:prstGeom>
          <a:solidFill>
            <a:srgbClr val="5B9BD5">
              <a:lumMod val="40000"/>
              <a:lumOff val="60000"/>
            </a:srgbClr>
          </a:solidFill>
          <a:ln w="38100" cap="flat" cmpd="sng" algn="ctr">
            <a:solidFill>
              <a:sysClr val="windowText" lastClr="000000"/>
            </a:solidFill>
            <a:prstDash val="solid"/>
            <a:miter lim="800000"/>
          </a:ln>
          <a:effectLst/>
          <a:scene3d>
            <a:camera prst="orthographicFront">
              <a:rot lat="0" lon="0" rev="36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9" name="正方形/長方形 28"/>
          <p:cNvSpPr/>
          <p:nvPr/>
        </p:nvSpPr>
        <p:spPr>
          <a:xfrm>
            <a:off x="6650395" y="3199932"/>
            <a:ext cx="112623" cy="77158"/>
          </a:xfrm>
          <a:prstGeom prst="rect">
            <a:avLst/>
          </a:prstGeom>
          <a:solidFill>
            <a:srgbClr val="5B9BD5">
              <a:lumMod val="40000"/>
              <a:lumOff val="60000"/>
            </a:srgbClr>
          </a:solidFill>
          <a:ln w="38100" cap="flat" cmpd="sng" algn="ctr">
            <a:solidFill>
              <a:sysClr val="windowText" lastClr="000000"/>
            </a:solidFill>
            <a:prstDash val="solid"/>
            <a:miter lim="800000"/>
          </a:ln>
          <a:effectLst/>
          <a:scene3d>
            <a:camera prst="orthographicFront">
              <a:rot lat="0" lon="0" rev="36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0" name="テキスト ボックス 29"/>
          <p:cNvSpPr txBox="1"/>
          <p:nvPr/>
        </p:nvSpPr>
        <p:spPr>
          <a:xfrm>
            <a:off x="976184" y="1272746"/>
            <a:ext cx="7179275"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3893911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今後</a:t>
            </a:r>
            <a:r>
              <a:rPr lang="ja-JP" altLang="en-US" dirty="0" smtClean="0"/>
              <a:t>の</a:t>
            </a:r>
            <a:r>
              <a:rPr lang="ja-JP" altLang="en-US" dirty="0"/>
              <a:t>予定</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a:xfrm>
            <a:off x="822959" y="1845734"/>
            <a:ext cx="7729914" cy="4614052"/>
          </a:xfrm>
        </p:spPr>
        <p:txBody>
          <a:bodyPr>
            <a:normAutofit/>
          </a:bodyPr>
          <a:lstStyle/>
          <a:p>
            <a:pPr>
              <a:buFont typeface="Wingdings" panose="05000000000000000000" pitchFamily="2" charset="2"/>
              <a:buChar char="l"/>
            </a:pPr>
            <a:r>
              <a:rPr kumimoji="1" lang="en-US" altLang="ja-JP" sz="2400" dirty="0" smtClean="0"/>
              <a:t>F</a:t>
            </a:r>
            <a:r>
              <a:rPr kumimoji="1" lang="ja-JP" altLang="en-US" sz="2400" dirty="0" smtClean="0"/>
              <a:t>行列の取得とそれを利用した移動方向の指示</a:t>
            </a:r>
            <a:endParaRPr kumimoji="1" lang="en-US" altLang="ja-JP" sz="2400" dirty="0" smtClean="0"/>
          </a:p>
          <a:p>
            <a:pPr lvl="1">
              <a:buFont typeface="Wingdings" panose="05000000000000000000" pitchFamily="2" charset="2"/>
              <a:buChar char="l"/>
            </a:pPr>
            <a:r>
              <a:rPr lang="ja-JP" altLang="en-US" sz="2200" dirty="0" smtClean="0"/>
              <a:t>平行移動要素と回転移動要素</a:t>
            </a:r>
            <a:endParaRPr kumimoji="1" lang="en-US" altLang="ja-JP" sz="2200" dirty="0" smtClean="0"/>
          </a:p>
          <a:p>
            <a:pPr>
              <a:buFont typeface="Wingdings" panose="05000000000000000000" pitchFamily="2" charset="2"/>
              <a:buChar char="l"/>
            </a:pPr>
            <a:r>
              <a:rPr kumimoji="1" lang="ja-JP" altLang="en-US" sz="2400" dirty="0" smtClean="0"/>
              <a:t>リアルタイムに取得した画像に対しての位置推定</a:t>
            </a:r>
            <a:endParaRPr kumimoji="1" lang="en-US" altLang="ja-JP" sz="2400" dirty="0" smtClean="0"/>
          </a:p>
          <a:p>
            <a:pPr lvl="1">
              <a:buFont typeface="Wingdings" panose="05000000000000000000" pitchFamily="2" charset="2"/>
              <a:buChar char="l"/>
            </a:pPr>
            <a:r>
              <a:rPr kumimoji="1" lang="ja-JP" altLang="en-US" sz="2000" dirty="0" smtClean="0"/>
              <a:t>カメラからの画像取得方法</a:t>
            </a:r>
            <a:endParaRPr kumimoji="1" lang="en-US" altLang="ja-JP" sz="2000" dirty="0" smtClean="0"/>
          </a:p>
          <a:p>
            <a:pPr>
              <a:buFont typeface="Wingdings" panose="05000000000000000000" pitchFamily="2" charset="2"/>
              <a:buChar char="l"/>
            </a:pPr>
            <a:r>
              <a:rPr lang="ja-JP" altLang="en-US" sz="2400" dirty="0" smtClean="0"/>
              <a:t>位置</a:t>
            </a:r>
            <a:r>
              <a:rPr lang="ja-JP" altLang="en-US" sz="2400" dirty="0"/>
              <a:t>推定</a:t>
            </a:r>
            <a:r>
              <a:rPr lang="ja-JP" altLang="en-US" sz="2400" dirty="0" smtClean="0"/>
              <a:t>の精度および速度の検証と改良</a:t>
            </a:r>
            <a:endParaRPr lang="en-US" altLang="ja-JP" sz="2400" dirty="0" smtClean="0"/>
          </a:p>
          <a:p>
            <a:pPr lvl="1">
              <a:buFont typeface="Wingdings" panose="05000000000000000000" pitchFamily="2" charset="2"/>
              <a:buChar char="l"/>
            </a:pPr>
            <a:r>
              <a:rPr kumimoji="1" lang="ja-JP" altLang="en-US" sz="2000" dirty="0"/>
              <a:t>使用</a:t>
            </a:r>
            <a:r>
              <a:rPr kumimoji="1" lang="ja-JP" altLang="en-US" sz="2000" dirty="0" smtClean="0"/>
              <a:t>する特徴量</a:t>
            </a:r>
            <a:endParaRPr kumimoji="1" lang="en-US" altLang="ja-JP" sz="2000" dirty="0" smtClean="0"/>
          </a:p>
          <a:p>
            <a:pPr lvl="1">
              <a:buFont typeface="Wingdings" panose="05000000000000000000" pitchFamily="2" charset="2"/>
              <a:buChar char="l"/>
            </a:pPr>
            <a:r>
              <a:rPr lang="ja-JP" altLang="en-US" sz="2000" dirty="0" smtClean="0"/>
              <a:t>検索アルゴリズム</a:t>
            </a:r>
            <a:endParaRPr lang="en-US" altLang="ja-JP" sz="2000" dirty="0" smtClean="0"/>
          </a:p>
          <a:p>
            <a:pPr>
              <a:buFont typeface="Wingdings" panose="05000000000000000000" pitchFamily="2" charset="2"/>
              <a:buChar char="l"/>
            </a:pPr>
            <a:r>
              <a:rPr kumimoji="1" lang="ja-JP" altLang="en-US" sz="2400" dirty="0" smtClean="0"/>
              <a:t>音声</a:t>
            </a:r>
            <a:r>
              <a:rPr kumimoji="1" lang="ja-JP" altLang="en-US" sz="2400" dirty="0"/>
              <a:t>ナビゲーション</a:t>
            </a:r>
            <a:r>
              <a:rPr kumimoji="1" lang="ja-JP" altLang="en-US" sz="2400" dirty="0" smtClean="0"/>
              <a:t>の実装</a:t>
            </a:r>
            <a:endParaRPr kumimoji="1" lang="en-US" altLang="ja-JP" sz="2400" dirty="0" smtClean="0"/>
          </a:p>
          <a:p>
            <a:pPr>
              <a:buFont typeface="Wingdings" panose="05000000000000000000" pitchFamily="2" charset="2"/>
              <a:buChar char="l"/>
            </a:pPr>
            <a:r>
              <a:rPr kumimoji="1" lang="ja-JP" altLang="en-US" sz="2400" dirty="0" smtClean="0"/>
              <a:t>視覚障害者に適したインタフェース実装</a:t>
            </a:r>
            <a:endParaRPr kumimoji="1" lang="en-US" altLang="ja-JP" sz="2400" dirty="0" smtClean="0"/>
          </a:p>
          <a:p>
            <a:pPr>
              <a:buFont typeface="Wingdings" panose="05000000000000000000" pitchFamily="2" charset="2"/>
              <a:buChar char="l"/>
            </a:pPr>
            <a:r>
              <a:rPr lang="ja-JP" altLang="en-US" sz="2400" dirty="0" smtClean="0"/>
              <a:t>実験および検証</a:t>
            </a:r>
            <a:endParaRPr kumimoji="1" lang="ja-JP" altLang="en-US" sz="2400" dirty="0"/>
          </a:p>
        </p:txBody>
      </p:sp>
      <p:sp>
        <p:nvSpPr>
          <p:cNvPr id="4" name="スライド番号プレースホルダー 3"/>
          <p:cNvSpPr>
            <a:spLocks noGrp="1"/>
          </p:cNvSpPr>
          <p:nvPr>
            <p:ph type="sldNum" sz="quarter" idx="12"/>
          </p:nvPr>
        </p:nvSpPr>
        <p:spPr/>
        <p:txBody>
          <a:bodyPr/>
          <a:lstStyle/>
          <a:p>
            <a:fld id="{F5826201-1446-4977-8AE2-C24363A12C4A}" type="slidenum">
              <a:rPr kumimoji="1" lang="ja-JP" altLang="en-US" smtClean="0"/>
              <a:t>9</a:t>
            </a:fld>
            <a:endParaRPr kumimoji="1" lang="ja-JP" altLang="en-US"/>
          </a:p>
        </p:txBody>
      </p:sp>
      <p:sp>
        <p:nvSpPr>
          <p:cNvPr id="5" name="日付プレースホルダー 4"/>
          <p:cNvSpPr>
            <a:spLocks noGrp="1"/>
          </p:cNvSpPr>
          <p:nvPr>
            <p:ph type="dt" sz="half" idx="10"/>
          </p:nvPr>
        </p:nvSpPr>
        <p:spPr/>
        <p:txBody>
          <a:bodyPr/>
          <a:lstStyle/>
          <a:p>
            <a:fld id="{D2C006F4-70F2-47FC-A50D-D61033AEA34C}" type="datetime1">
              <a:rPr kumimoji="1" lang="ja-JP" altLang="en-US" smtClean="0"/>
              <a:t>2015/5/27</a:t>
            </a:fld>
            <a:endParaRPr kumimoji="1" lang="ja-JP" altLang="en-US"/>
          </a:p>
        </p:txBody>
      </p:sp>
    </p:spTree>
    <p:extLst>
      <p:ext uri="{BB962C8B-B14F-4D97-AF65-F5344CB8AC3E}">
        <p14:creationId xmlns:p14="http://schemas.microsoft.com/office/powerpoint/2010/main" val="3968382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1265</TotalTime>
  <Words>1493</Words>
  <Application>Microsoft Office PowerPoint</Application>
  <PresentationFormat>画面に合わせる (4:3)</PresentationFormat>
  <Paragraphs>300</Paragraphs>
  <Slides>21</Slides>
  <Notes>9</Notes>
  <HiddenSlides>12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ＭＳ Ｐゴシック</vt:lpstr>
      <vt:lpstr>Calibri</vt:lpstr>
      <vt:lpstr>Calibri Light</vt:lpstr>
      <vt:lpstr>Times New Roman</vt:lpstr>
      <vt:lpstr>Wingdings</vt:lpstr>
      <vt:lpstr>レトロスペクト</vt:lpstr>
      <vt:lpstr>類似画像検索による 位置推定を用いた 視覚障害者の 歩行ナビゲーションシステム</vt:lpstr>
      <vt:lpstr>目次 </vt:lpstr>
      <vt:lpstr>研究背景 </vt:lpstr>
      <vt:lpstr>先行研究 </vt:lpstr>
      <vt:lpstr>提案手法概要 </vt:lpstr>
      <vt:lpstr>類似画像検索 </vt:lpstr>
      <vt:lpstr>移動方向の決定 </vt:lpstr>
      <vt:lpstr>音声ナビゲーション </vt:lpstr>
      <vt:lpstr>今後の予定 </vt:lpstr>
      <vt:lpstr>速度</vt:lpstr>
      <vt:lpstr>精度</vt:lpstr>
      <vt:lpstr>データベース化</vt:lpstr>
      <vt:lpstr> GPS</vt:lpstr>
      <vt:lpstr>[1]</vt:lpstr>
      <vt:lpstr>[1]</vt:lpstr>
      <vt:lpstr>[2]</vt:lpstr>
      <vt:lpstr>[3]</vt:lpstr>
      <vt:lpstr>[4]</vt:lpstr>
      <vt:lpstr>[5]</vt:lpstr>
      <vt:lpstr>[8]</vt:lpstr>
      <vt:lpstr>[9][10]</vt:lpstr>
    </vt:vector>
  </TitlesOfParts>
  <Company>筑波大学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類似画像検索による位置推定を用いた 視覚障碍者の歩行ナビゲーションシステム</dc:title>
  <dc:creator>kazuho kamasaka</dc:creator>
  <cp:lastModifiedBy>kazuho kamasaka</cp:lastModifiedBy>
  <cp:revision>470</cp:revision>
  <dcterms:created xsi:type="dcterms:W3CDTF">2015-05-25T00:53:38Z</dcterms:created>
  <dcterms:modified xsi:type="dcterms:W3CDTF">2015-05-27T00:04:26Z</dcterms:modified>
</cp:coreProperties>
</file>