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79" r:id="rId1"/>
  </p:sldMasterIdLst>
  <p:notesMasterIdLst>
    <p:notesMasterId r:id="rId23"/>
  </p:notesMasterIdLst>
  <p:sldIdLst>
    <p:sldId id="257" r:id="rId2"/>
    <p:sldId id="260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76" r:id="rId12"/>
    <p:sldId id="277" r:id="rId13"/>
    <p:sldId id="269" r:id="rId14"/>
    <p:sldId id="280" r:id="rId15"/>
    <p:sldId id="270" r:id="rId16"/>
    <p:sldId id="271" r:id="rId17"/>
    <p:sldId id="279" r:id="rId18"/>
    <p:sldId id="272" r:id="rId19"/>
    <p:sldId id="268" r:id="rId20"/>
    <p:sldId id="275" r:id="rId21"/>
    <p:sldId id="278" r:id="rId2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776" autoAdjust="0"/>
  </p:normalViewPr>
  <p:slideViewPr>
    <p:cSldViewPr snapToGrid="0">
      <p:cViewPr varScale="1">
        <p:scale>
          <a:sx n="79" d="100"/>
          <a:sy n="79" d="100"/>
        </p:scale>
        <p:origin x="9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6A202-BB22-4750-9A42-CFA129630AE9}" type="datetimeFigureOut">
              <a:rPr kumimoji="1" lang="ja-JP" altLang="en-US" smtClean="0"/>
              <a:t>2015/5/26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690D6-CBCF-4ACB-A4A1-D0C051189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535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類似画像検索における位置推定を用いた視覚障害者の歩行ナビゲーションシステムと題して，</a:t>
            </a:r>
            <a:r>
              <a:rPr kumimoji="1" lang="en-US" altLang="ja-JP" dirty="0" smtClean="0"/>
              <a:t>MRO</a:t>
            </a:r>
            <a:r>
              <a:rPr kumimoji="1" lang="ja-JP" altLang="en-US" dirty="0" smtClean="0"/>
              <a:t>チーム</a:t>
            </a:r>
            <a:r>
              <a:rPr kumimoji="1" lang="en-US" altLang="ja-JP" dirty="0" smtClean="0"/>
              <a:t>B4</a:t>
            </a:r>
            <a:r>
              <a:rPr kumimoji="1" lang="ja-JP" altLang="en-US" dirty="0" smtClean="0"/>
              <a:t>の釜坂が発表させていただきます．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690D6-CBCF-4ACB-A4A1-D0C051189A0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204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目次です．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研究背景，先行研究，提案手法，研究計画の順に述べます．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690D6-CBCF-4ACB-A4A1-D0C051189A0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651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研究背景です．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厚生労働省の報告によれば，日本における視覚障害者数は約三十万人と推定されています．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視覚障害者の外出には</a:t>
            </a:r>
            <a:r>
              <a:rPr kumimoji="1" lang="ja-JP" altLang="en-US" dirty="0" smtClean="0"/>
              <a:t>困難や</a:t>
            </a:r>
            <a:r>
              <a:rPr kumimoji="1" lang="ja-JP" altLang="en-US" dirty="0" smtClean="0"/>
              <a:t>不満が多数あり，単独歩行の補助として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使い方が簡単どこでも利用可能な音声ナビゲーションが求められています．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既に</a:t>
            </a:r>
            <a:r>
              <a:rPr kumimoji="1" lang="en-US" altLang="ja-JP" dirty="0" smtClean="0"/>
              <a:t>GPS</a:t>
            </a:r>
            <a:r>
              <a:rPr kumimoji="1" lang="ja-JP" altLang="en-US" dirty="0" smtClean="0"/>
              <a:t>によるナビゲーションシステムは存在していますが，使用が困難な場所があったり，</a:t>
            </a:r>
            <a:endParaRPr kumimoji="1" lang="en-US" altLang="ja-JP" dirty="0" smtClean="0"/>
          </a:p>
          <a:p>
            <a:r>
              <a:rPr kumimoji="1" lang="ja-JP" altLang="en-US" dirty="0" smtClean="0"/>
              <a:t>歩行者の向きまでわかるわけではないという問題を抱えています．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そこで，</a:t>
            </a:r>
            <a:r>
              <a:rPr kumimoji="1" lang="en-US" altLang="ja-JP" dirty="0" smtClean="0"/>
              <a:t>GPS</a:t>
            </a:r>
            <a:r>
              <a:rPr kumimoji="1" lang="ja-JP" altLang="en-US" dirty="0" smtClean="0"/>
              <a:t>とは別の位置推定方法を用いることで，さらに詳細かつ広範囲で利用可能な</a:t>
            </a:r>
            <a:endParaRPr kumimoji="1" lang="en-US" altLang="ja-JP" dirty="0" smtClean="0"/>
          </a:p>
          <a:p>
            <a:r>
              <a:rPr kumimoji="1" lang="ja-JP" altLang="en-US" dirty="0" smtClean="0"/>
              <a:t>ナビゲーションシステムの実現が期待されます．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690D6-CBCF-4ACB-A4A1-D0C051189A0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766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先行研究です．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GPS</a:t>
            </a:r>
            <a:r>
              <a:rPr kumimoji="1" lang="ja-JP" altLang="en-US" dirty="0" smtClean="0"/>
              <a:t>を用いないナビゲーションシステムはすでにいくつか研究されています．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庄司らの研究では，ナビゲーションを行う空間内に，事前にマーカーを設置し，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それを検出して位置推定を行う手法が提案されています．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また，山下らの研究では，視覚障害者誘導用ブロックに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このような</a:t>
            </a:r>
            <a:r>
              <a:rPr kumimoji="1" lang="en-US" altLang="ja-JP" dirty="0" smtClean="0"/>
              <a:t>)0/1</a:t>
            </a:r>
            <a:r>
              <a:rPr kumimoji="1" lang="ja-JP" altLang="en-US" dirty="0" smtClean="0"/>
              <a:t>の情報を持つマーカーを設置し，</a:t>
            </a:r>
            <a:endParaRPr kumimoji="1" lang="en-US" altLang="ja-JP" dirty="0" smtClean="0"/>
          </a:p>
          <a:p>
            <a:r>
              <a:rPr kumimoji="1" lang="ja-JP" altLang="en-US" dirty="0" smtClean="0"/>
              <a:t>検出されたビット列をデータベースと比較して位置推定を行う手法が提案されています．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690D6-CBCF-4ACB-A4A1-D0C051189A0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041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本研究ではマーカーなどの設置を行わない手法を提案します．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システムの概要図は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このように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なります．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事前にナビゲーション経路に沿って撮影された一人称画像群によるデータベースを作成します．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現在位置で取得された一人称画像と最も類似する画像をデータベースから検索し，</a:t>
            </a:r>
            <a:endParaRPr kumimoji="1" lang="en-US" altLang="ja-JP" dirty="0" smtClean="0"/>
          </a:p>
          <a:p>
            <a:r>
              <a:rPr kumimoji="1" lang="ja-JP" altLang="en-US" dirty="0" smtClean="0"/>
              <a:t>検索結果をなった画像が得られた地点を推定位置とします．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また，現在位置と推定位置の差異については，画像間の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行列を求めることで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690D6-CBCF-4ACB-A4A1-D0C051189A0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198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690D6-CBCF-4ACB-A4A1-D0C051189A0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701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690D6-CBCF-4ACB-A4A1-D0C051189A0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018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5027-5E2D-4435-B699-363E422F1F1A}" type="datetime1">
              <a:rPr kumimoji="1" lang="ja-JP" altLang="en-US" smtClean="0"/>
              <a:t>2015/5/26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6201-1446-4977-8AE2-C24363A12C4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27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A0A7-8CAC-4F48-925B-E7FB4BA86376}" type="datetime1">
              <a:rPr kumimoji="1" lang="ja-JP" altLang="en-US" smtClean="0"/>
              <a:t>2015/5/26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6201-1446-4977-8AE2-C24363A12C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43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9423-F791-4349-88F4-E2E72B4B3F90}" type="datetime1">
              <a:rPr kumimoji="1" lang="ja-JP" altLang="en-US" smtClean="0"/>
              <a:t>2015/5/26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6201-1446-4977-8AE2-C24363A12C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4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D0116E91-619F-4AE4-ACDC-4A1345F0D154}" type="datetime1">
              <a:rPr lang="ja-JP" altLang="en-US" smtClean="0"/>
              <a:pPr/>
              <a:t>2015/5/26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F5826201-1446-4977-8AE2-C24363A12C4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495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1C8F-C359-44B3-BA81-32D556BAE52E}" type="datetime1">
              <a:rPr kumimoji="1" lang="ja-JP" altLang="en-US" smtClean="0"/>
              <a:t>2015/5/26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6201-1446-4977-8AE2-C24363A12C4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026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99BA9B54-5416-4A0B-9B81-3D12B279B9E1}" type="datetime1">
              <a:rPr lang="ja-JP" altLang="en-US" smtClean="0"/>
              <a:pPr/>
              <a:t>2015/5/26</a:t>
            </a:fld>
            <a:endParaRPr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F5826201-1446-4977-8AE2-C24363A12C4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8689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0719-0C87-46AB-9160-7F43984354B9}" type="datetime1">
              <a:rPr kumimoji="1" lang="ja-JP" altLang="en-US" smtClean="0"/>
              <a:t>2015/5/26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6201-1446-4977-8AE2-C24363A12C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15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38F3-B9D7-4F92-B4A0-C8B482F5674F}" type="datetime1">
              <a:rPr kumimoji="1" lang="ja-JP" altLang="en-US" smtClean="0"/>
              <a:t>2015/5/26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6201-1446-4977-8AE2-C24363A12C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31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2979-7B5D-4F56-A5A5-00E7671F3262}" type="datetime1">
              <a:rPr kumimoji="1" lang="ja-JP" altLang="en-US" smtClean="0"/>
              <a:t>2015/5/26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6201-1446-4977-8AE2-C24363A12C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22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F7D822B-6933-4FB0-B541-66DE8FC271F2}" type="datetime1">
              <a:rPr kumimoji="1" lang="ja-JP" altLang="en-US" smtClean="0"/>
              <a:t>2015/5/26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826201-1446-4977-8AE2-C24363A12C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63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B014-7A88-495D-892C-BEF1B97E0A79}" type="datetime1">
              <a:rPr kumimoji="1" lang="ja-JP" altLang="en-US" smtClean="0"/>
              <a:t>2015/5/26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6201-1446-4977-8AE2-C24363A12C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7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010F8B-DD64-4B69-929B-00FF928BD6AF}" type="datetime1">
              <a:rPr kumimoji="1" lang="ja-JP" altLang="en-US" smtClean="0"/>
              <a:t>2015/5/26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826201-1446-4977-8AE2-C24363A12C4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22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89" r:id="rId10"/>
    <p:sldLayoutId id="2147484090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47135" y="758952"/>
            <a:ext cx="8649730" cy="356616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sz="6000" dirty="0"/>
              <a:t>類似画像検索による</a:t>
            </a:r>
            <a:r>
              <a:rPr lang="en-US" altLang="ja-JP" sz="6000" dirty="0"/>
              <a:t/>
            </a:r>
            <a:br>
              <a:rPr lang="en-US" altLang="ja-JP" sz="6000" dirty="0"/>
            </a:br>
            <a:r>
              <a:rPr lang="ja-JP" altLang="en-US" sz="6000" dirty="0"/>
              <a:t>位置推定を用いた</a:t>
            </a:r>
            <a:r>
              <a:rPr lang="en-US" altLang="ja-JP" sz="6000" dirty="0"/>
              <a:t/>
            </a:r>
            <a:br>
              <a:rPr lang="en-US" altLang="ja-JP" sz="6000" dirty="0"/>
            </a:br>
            <a:r>
              <a:rPr lang="ja-JP" altLang="en-US" sz="6000" dirty="0" smtClean="0"/>
              <a:t>視覚障害者</a:t>
            </a:r>
            <a:r>
              <a:rPr lang="ja-JP" altLang="en-US" sz="6000" dirty="0"/>
              <a:t>の</a:t>
            </a:r>
            <a:r>
              <a:rPr lang="en-US" altLang="ja-JP" sz="6000" dirty="0"/>
              <a:t/>
            </a:r>
            <a:br>
              <a:rPr lang="en-US" altLang="ja-JP" sz="6000" dirty="0"/>
            </a:br>
            <a:r>
              <a:rPr lang="ja-JP" altLang="en-US" sz="6000" dirty="0"/>
              <a:t>歩行ナビゲーションシステム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＜所信表明＞</a:t>
            </a:r>
            <a:endParaRPr kumimoji="1" lang="en-US" altLang="ja-JP" dirty="0" smtClean="0"/>
          </a:p>
          <a:p>
            <a:pPr algn="r"/>
            <a:r>
              <a:rPr kumimoji="1" lang="en-US" altLang="ja-JP" dirty="0" smtClean="0"/>
              <a:t>MRO</a:t>
            </a:r>
            <a:r>
              <a:rPr kumimoji="1" lang="ja-JP" altLang="en-US" dirty="0" smtClean="0"/>
              <a:t>チーム　</a:t>
            </a:r>
            <a:r>
              <a:rPr lang="en-US" altLang="ja-JP" dirty="0" smtClean="0"/>
              <a:t>B4</a:t>
            </a:r>
            <a:r>
              <a:rPr lang="ja-JP" altLang="en-US" dirty="0" smtClean="0"/>
              <a:t>　釜坂一歩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332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4400" dirty="0"/>
              <a:t>御静聴ありがとう</a:t>
            </a:r>
            <a:r>
              <a:rPr lang="ja-JP" altLang="en-US" sz="4400" dirty="0" smtClean="0"/>
              <a:t>ございました</a:t>
            </a:r>
            <a:endParaRPr kumimoji="1" lang="ja-JP" altLang="en-US" sz="4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6201-1446-4977-8AE2-C24363A12C4A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AAAB-4903-4997-A108-CB4CE391C748}" type="datetime1">
              <a:rPr kumimoji="1" lang="ja-JP" altLang="en-US" smtClean="0"/>
              <a:t>2015/5/26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95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速度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sz="2800" dirty="0"/>
              <a:t>Query(1</a:t>
            </a:r>
            <a:r>
              <a:rPr lang="ja-JP" altLang="en-US" sz="2800" dirty="0"/>
              <a:t>枚</a:t>
            </a:r>
            <a:r>
              <a:rPr lang="en-US" altLang="ja-JP" sz="2800" dirty="0" smtClean="0"/>
              <a:t>)</a:t>
            </a:r>
          </a:p>
          <a:p>
            <a:pPr algn="r"/>
            <a:r>
              <a:rPr lang="ja-JP" altLang="en-US" sz="2100" dirty="0" smtClean="0"/>
              <a:t>検索時間</a:t>
            </a:r>
            <a:r>
              <a:rPr lang="en-US" altLang="ja-JP" sz="2100" dirty="0" smtClean="0"/>
              <a:t>0.136</a:t>
            </a:r>
            <a:r>
              <a:rPr lang="ja-JP" altLang="en-US" sz="2100" dirty="0"/>
              <a:t>秒</a:t>
            </a:r>
            <a:endParaRPr lang="en-US" altLang="ja-JP" sz="2100" dirty="0"/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sz="half" idx="2"/>
          </p:nvPr>
        </p:nvSpPr>
        <p:spPr>
          <a:xfrm>
            <a:off x="822960" y="2582333"/>
            <a:ext cx="3703320" cy="38774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画像</a:t>
            </a:r>
            <a:r>
              <a:rPr lang="ja-JP" altLang="en-US" dirty="0"/>
              <a:t>読み込み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 smtClean="0"/>
              <a:t>0.031sec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特徴点取得</a:t>
            </a:r>
            <a:r>
              <a:rPr lang="en-US" altLang="ja-JP" dirty="0"/>
              <a:t>(SIFT)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 smtClean="0"/>
              <a:t>0.036sec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特徴量取得</a:t>
            </a:r>
            <a:r>
              <a:rPr lang="en-US" altLang="ja-JP" dirty="0" smtClean="0"/>
              <a:t>(SIFT)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 smtClean="0"/>
              <a:t>0.044</a:t>
            </a:r>
            <a:r>
              <a:rPr lang="en-US" altLang="ja-JP" dirty="0"/>
              <a:t>sec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マッチング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FlannBased</a:t>
            </a:r>
            <a:r>
              <a:rPr lang="en-US" altLang="ja-JP" dirty="0" smtClean="0"/>
              <a:t>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 smtClean="0"/>
              <a:t>0.024sec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 smtClean="0"/>
              <a:t>Key</a:t>
            </a:r>
            <a:r>
              <a:rPr lang="ja-JP" altLang="en-US" dirty="0" smtClean="0"/>
              <a:t>ペア数取得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 smtClean="0"/>
              <a:t>0.001sec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sz="2600" dirty="0"/>
              <a:t>Train(3450</a:t>
            </a:r>
            <a:r>
              <a:rPr lang="ja-JP" altLang="en-US" sz="2600" dirty="0"/>
              <a:t>枚</a:t>
            </a:r>
            <a:r>
              <a:rPr lang="en-US" altLang="ja-JP" sz="2600" dirty="0" smtClean="0"/>
              <a:t>)</a:t>
            </a:r>
          </a:p>
          <a:p>
            <a:pPr algn="r"/>
            <a:r>
              <a:rPr lang="ja-JP" altLang="en-US" sz="1900" dirty="0" smtClean="0"/>
              <a:t>データベース作成時間</a:t>
            </a:r>
            <a:r>
              <a:rPr lang="en-US" altLang="ja-JP" sz="1900" dirty="0" smtClean="0"/>
              <a:t>248.081</a:t>
            </a:r>
            <a:r>
              <a:rPr lang="ja-JP" altLang="en-US" sz="1900" dirty="0" smtClean="0"/>
              <a:t>秒</a:t>
            </a:r>
            <a:endParaRPr lang="en-US" altLang="ja-JP" sz="1900" dirty="0"/>
          </a:p>
        </p:txBody>
      </p:sp>
      <p:sp>
        <p:nvSpPr>
          <p:cNvPr id="15" name="コンテンツ プレースホルダー 14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8774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画像読み込み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 smtClean="0"/>
              <a:t>27.543sec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特徴点取得</a:t>
            </a:r>
            <a:r>
              <a:rPr lang="en-US" altLang="ja-JP" dirty="0"/>
              <a:t>(SIFT)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 smtClean="0"/>
              <a:t>78.829sec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特徴量取得</a:t>
            </a:r>
            <a:r>
              <a:rPr lang="en-US" altLang="ja-JP" dirty="0"/>
              <a:t>(SIFT)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 smtClean="0"/>
              <a:t>120.439sec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インデキシング</a:t>
            </a:r>
            <a:r>
              <a:rPr lang="en-US" altLang="ja-JP" dirty="0" smtClean="0"/>
              <a:t>(</a:t>
            </a:r>
            <a:r>
              <a:rPr lang="en-US" altLang="ja-JP" dirty="0" err="1"/>
              <a:t>FlannBased</a:t>
            </a:r>
            <a:r>
              <a:rPr lang="en-US" altLang="ja-JP" dirty="0"/>
              <a:t>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 smtClean="0"/>
              <a:t>12.554sec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データベース作成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 smtClean="0"/>
              <a:t>8.716sec</a:t>
            </a:r>
            <a:endParaRPr lang="ja-JP" altLang="en-US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6201-1446-4977-8AE2-C24363A12C4A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B99F-04DD-4937-9593-3B84797ECFE3}" type="datetime1">
              <a:rPr kumimoji="1" lang="ja-JP" altLang="en-US" smtClean="0"/>
              <a:t>2015/5/26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14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精度</a:t>
            </a:r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624" y="464711"/>
            <a:ext cx="7222471" cy="5625661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6201-1446-4977-8AE2-C24363A12C4A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24A4-A1E6-49FC-B498-81313BE10280}" type="datetime1">
              <a:rPr kumimoji="1" lang="ja-JP" altLang="en-US" smtClean="0"/>
              <a:t>2015/5/26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90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</a:t>
            </a:r>
            <a:endParaRPr kumimoji="1" lang="ja-JP" altLang="en-US" dirty="0"/>
          </a:p>
        </p:txBody>
      </p:sp>
      <p:pic>
        <p:nvPicPr>
          <p:cNvPr id="6" name="コンテンツ プレースホルダー 5" descr="画面の領域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059" y="80920"/>
            <a:ext cx="4201111" cy="3848637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6201-1446-4977-8AE2-C24363A12C4A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7" name="図 6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61" y="4047110"/>
            <a:ext cx="5677416" cy="2206470"/>
          </a:xfrm>
          <a:prstGeom prst="rect">
            <a:avLst/>
          </a:prstGeom>
        </p:spPr>
      </p:pic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F539-9EF7-4A8F-B48A-B00A63F7A1A7}" type="datetime1">
              <a:rPr kumimoji="1" lang="ja-JP" altLang="en-US" smtClean="0"/>
              <a:t>2015/5/26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58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データベース化</a:t>
            </a:r>
            <a:endParaRPr kumimoji="1" lang="ja-JP" altLang="en-US" dirty="0"/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検索の効率化と精度向上に関して</a:t>
            </a:r>
            <a:endParaRPr kumimoji="1" lang="en-US" altLang="ja-JP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2600" dirty="0" smtClean="0"/>
              <a:t>Bug-of-</a:t>
            </a:r>
            <a:r>
              <a:rPr lang="en-US" altLang="ja-JP" sz="2600" dirty="0" err="1" smtClean="0"/>
              <a:t>VisualWords</a:t>
            </a:r>
            <a:endParaRPr lang="en-US" altLang="ja-JP" sz="2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2600" dirty="0" smtClean="0"/>
              <a:t>類似度，マッチング数による閾値処理</a:t>
            </a:r>
            <a:endParaRPr kumimoji="1" lang="en-US" altLang="ja-JP" sz="2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2600" dirty="0" smtClean="0"/>
              <a:t>第一位検索画像棄却</a:t>
            </a:r>
            <a:r>
              <a:rPr lang="en-US" altLang="ja-JP" sz="2600" dirty="0"/>
              <a:t>[5</a:t>
            </a:r>
            <a:r>
              <a:rPr lang="en-US" altLang="ja-JP" sz="2600" dirty="0" smtClean="0"/>
              <a:t>]</a:t>
            </a:r>
            <a:endParaRPr kumimoji="1" lang="en-US" altLang="ja-JP" sz="2600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ja-JP" sz="2600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個人情報の問題</a:t>
            </a:r>
            <a:endParaRPr kumimoji="1" lang="en-US" altLang="ja-JP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600" dirty="0" smtClean="0"/>
              <a:t>人物</a:t>
            </a:r>
            <a:r>
              <a:rPr lang="ja-JP" altLang="en-US" sz="2600" dirty="0"/>
              <a:t>領域</a:t>
            </a:r>
            <a:r>
              <a:rPr lang="ja-JP" altLang="en-US" sz="2600" dirty="0" smtClean="0"/>
              <a:t>から抽出された特徴量は不要</a:t>
            </a:r>
            <a:endParaRPr lang="en-US" altLang="ja-JP" sz="2600" dirty="0" smtClean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sz="2200" dirty="0"/>
              <a:t>HOG(Histogram of Oriented Gradient),</a:t>
            </a:r>
            <a:r>
              <a:rPr lang="en-US" altLang="ja-JP" sz="2200" dirty="0" smtClean="0"/>
              <a:t>SV</a:t>
            </a:r>
            <a:r>
              <a:rPr kumimoji="1" lang="en-US" altLang="ja-JP" sz="2200" dirty="0" smtClean="0"/>
              <a:t>M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sz="2200" dirty="0" err="1"/>
              <a:t>Haar</a:t>
            </a:r>
            <a:r>
              <a:rPr lang="en-US" altLang="ja-JP" sz="2200" dirty="0"/>
              <a:t>-Like</a:t>
            </a:r>
            <a:r>
              <a:rPr lang="ja-JP" altLang="en-US" sz="2200" dirty="0"/>
              <a:t>カスケード</a:t>
            </a:r>
            <a:endParaRPr kumimoji="1" lang="en-US" altLang="ja-JP" sz="2200" dirty="0" smtClean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6201-1446-4977-8AE2-C24363A12C4A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5424-19E9-4929-AF9B-0B37168E8DDF}" type="datetime1">
              <a:rPr kumimoji="1" lang="ja-JP" altLang="en-US" smtClean="0"/>
              <a:t>2015/5/26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0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6201-1446-4977-8AE2-C24363A12C4A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8" name="図 7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913" y="286604"/>
            <a:ext cx="5235893" cy="5947036"/>
          </a:xfrm>
          <a:prstGeom prst="rect">
            <a:avLst/>
          </a:prstGeom>
        </p:spPr>
      </p:pic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F571-FEFA-493D-9D99-D25FED257F1B}" type="datetime1">
              <a:rPr kumimoji="1" lang="ja-JP" altLang="en-US" smtClean="0"/>
              <a:t>2015/5/26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50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6201-1446-4977-8AE2-C24363A12C4A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3" name="図 2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66" y="1298309"/>
            <a:ext cx="2819794" cy="4858428"/>
          </a:xfrm>
          <a:prstGeom prst="rect">
            <a:avLst/>
          </a:prstGeom>
        </p:spPr>
      </p:pic>
      <p:pic>
        <p:nvPicPr>
          <p:cNvPr id="5" name="図 4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774" y="3624185"/>
            <a:ext cx="2781688" cy="2486372"/>
          </a:xfrm>
          <a:prstGeom prst="rect">
            <a:avLst/>
          </a:prstGeom>
        </p:spPr>
      </p:pic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B909-5AD3-43D4-973A-63D43CD9E85F}" type="datetime1">
              <a:rPr kumimoji="1" lang="ja-JP" altLang="en-US" smtClean="0"/>
              <a:t>2015/5/26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23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 smtClean="0"/>
              <a:t>[3]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2800" dirty="0"/>
              <a:t>GPS</a:t>
            </a:r>
            <a:r>
              <a:rPr lang="ja-JP" altLang="en-US" sz="2800" dirty="0" smtClean="0"/>
              <a:t>精度</a:t>
            </a:r>
            <a:endParaRPr lang="en-US" altLang="ja-JP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2600" dirty="0" smtClean="0"/>
              <a:t>概ね</a:t>
            </a:r>
            <a:r>
              <a:rPr kumimoji="1" lang="en-US" altLang="ja-JP" sz="2600" dirty="0" smtClean="0"/>
              <a:t>50m</a:t>
            </a:r>
            <a:r>
              <a:rPr kumimoji="1" lang="ja-JP" altLang="en-US" sz="2600" dirty="0" smtClean="0"/>
              <a:t>未満</a:t>
            </a:r>
            <a:endParaRPr kumimoji="1" lang="ja-JP" altLang="en-US" sz="2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6201-1446-4977-8AE2-C24363A12C4A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5" name="図 4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49" y="3184046"/>
            <a:ext cx="6230219" cy="182905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160217" y="5000669"/>
            <a:ext cx="4869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https://www.nttdocomo.co.jp/service/safety/search/usage/gps/</a:t>
            </a:r>
            <a:endParaRPr kumimoji="1" lang="ja-JP" altLang="en-US" sz="1400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AC4C-0505-49F2-9AD7-B32EA21AD292}" type="datetime1">
              <a:rPr kumimoji="1" lang="ja-JP" altLang="en-US" smtClean="0"/>
              <a:t>2015/5/26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20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[4]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822959" y="1845734"/>
            <a:ext cx="5006725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返答</a:t>
            </a:r>
            <a:r>
              <a:rPr lang="ja-JP" altLang="en-US" sz="2800" dirty="0"/>
              <a:t>率</a:t>
            </a:r>
            <a:r>
              <a:rPr lang="ja-JP" altLang="en-US" sz="2800" dirty="0" smtClean="0"/>
              <a:t>と誤認識率</a:t>
            </a: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類似度係数</a:t>
            </a:r>
            <a:endParaRPr lang="en-US" altLang="ja-JP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400" dirty="0" smtClean="0"/>
              <a:t>最尤キーへの距離と</a:t>
            </a:r>
            <a:endParaRPr lang="en-US" altLang="ja-JP" sz="2400" dirty="0" smtClean="0"/>
          </a:p>
          <a:p>
            <a:pPr marL="201168" lvl="1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第二位キーへの距離の比</a:t>
            </a:r>
            <a:endParaRPr lang="en-US" altLang="ja-JP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800" dirty="0" smtClean="0"/>
              <a:t>KD-tree</a:t>
            </a:r>
            <a:r>
              <a:rPr lang="ja-JP" altLang="en-US" sz="2800" dirty="0" smtClean="0"/>
              <a:t>探索</a:t>
            </a:r>
            <a:endParaRPr lang="en-US" altLang="ja-JP" sz="2800" dirty="0" smtClean="0"/>
          </a:p>
          <a:p>
            <a:pPr lvl="1"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6201-1446-4977-8AE2-C24363A12C4A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5" name="図 4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684" y="286604"/>
            <a:ext cx="3191320" cy="6230219"/>
          </a:xfrm>
          <a:prstGeom prst="rect">
            <a:avLst/>
          </a:prstGeom>
        </p:spPr>
      </p:pic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B15B-44CF-4E5F-A706-FCBA4F0D0E1F}" type="datetime1">
              <a:rPr kumimoji="1" lang="ja-JP" altLang="en-US" smtClean="0"/>
              <a:t>2015/5/26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41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[5]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8173259" cy="44534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類似画像検索で得られた</a:t>
            </a:r>
            <a:r>
              <a:rPr kumimoji="1" lang="en-US" altLang="ja-JP" sz="2800" dirty="0" smtClean="0"/>
              <a:t>Key</a:t>
            </a:r>
            <a:r>
              <a:rPr kumimoji="1" lang="ja-JP" altLang="en-US" sz="2800" dirty="0" smtClean="0"/>
              <a:t>ペアの個数が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lang="ja-JP" altLang="en-US" sz="2800" dirty="0"/>
              <a:t>　</a:t>
            </a:r>
            <a:r>
              <a:rPr kumimoji="1" lang="ja-JP" altLang="en-US" sz="2800" dirty="0" smtClean="0"/>
              <a:t>少ない場合の第一候補画像の決定および棄却</a:t>
            </a:r>
            <a:endParaRPr kumimoji="1" lang="en-US" altLang="ja-JP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400" dirty="0" smtClean="0"/>
              <a:t>最低ペア数による棄却</a:t>
            </a:r>
            <a:endParaRPr lang="en-US" altLang="ja-JP" sz="2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400" dirty="0" smtClean="0"/>
              <a:t>キーサイズの比較</a:t>
            </a:r>
            <a:r>
              <a:rPr lang="en-US" altLang="ja-JP" sz="2400" dirty="0" smtClean="0"/>
              <a:t>		</a:t>
            </a:r>
            <a:r>
              <a:rPr lang="ja-JP" altLang="en-US" sz="2400" dirty="0" smtClean="0"/>
              <a:t>正規化</a:t>
            </a:r>
            <a:endParaRPr lang="en-US" altLang="ja-JP" sz="2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2400" dirty="0" smtClean="0"/>
              <a:t>キー角度の比較</a:t>
            </a:r>
            <a:r>
              <a:rPr kumimoji="1" lang="en-US" altLang="ja-JP" sz="2400" dirty="0" smtClean="0"/>
              <a:t>			</a:t>
            </a:r>
            <a:r>
              <a:rPr kumimoji="1" lang="ja-JP" altLang="en-US" sz="2400" dirty="0" smtClean="0"/>
              <a:t>正規化</a:t>
            </a:r>
            <a:endParaRPr kumimoji="1" lang="en-US" altLang="ja-JP" sz="2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2400" dirty="0" smtClean="0"/>
              <a:t>2</a:t>
            </a:r>
            <a:r>
              <a:rPr lang="ja-JP" altLang="en-US" sz="2400" dirty="0" smtClean="0"/>
              <a:t>次元アフィン拘束</a:t>
            </a:r>
            <a:r>
              <a:rPr lang="en-US" altLang="ja-JP" sz="2400" dirty="0" smtClean="0"/>
              <a:t>		</a:t>
            </a:r>
            <a:r>
              <a:rPr lang="ja-JP" altLang="en-US" sz="2400" dirty="0" smtClean="0"/>
              <a:t>再投影誤差総和</a:t>
            </a:r>
            <a:endParaRPr lang="en-US" altLang="ja-JP" sz="2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400" dirty="0" smtClean="0"/>
              <a:t>被</a:t>
            </a:r>
            <a:r>
              <a:rPr lang="ja-JP" altLang="en-US" sz="2400" dirty="0"/>
              <a:t>覆</a:t>
            </a:r>
            <a:r>
              <a:rPr lang="ja-JP" altLang="en-US" sz="2400" dirty="0" smtClean="0"/>
              <a:t>領域面積</a:t>
            </a:r>
            <a:endParaRPr lang="en-US" altLang="ja-JP" sz="2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2400" dirty="0" smtClean="0"/>
              <a:t>二次元アフィン</a:t>
            </a:r>
            <a:r>
              <a:rPr kumimoji="1" lang="ja-JP" altLang="en-US" sz="2400" dirty="0"/>
              <a:t>行列</a:t>
            </a:r>
            <a:r>
              <a:rPr kumimoji="1" lang="ja-JP" altLang="en-US" sz="2400" dirty="0" smtClean="0"/>
              <a:t>の整合性</a:t>
            </a:r>
            <a:r>
              <a:rPr kumimoji="1" lang="en-US" altLang="ja-JP" sz="2400" dirty="0" smtClean="0"/>
              <a:t>	</a:t>
            </a:r>
            <a:r>
              <a:rPr kumimoji="1" lang="ja-JP" altLang="en-US" sz="2400" dirty="0" smtClean="0"/>
              <a:t>光軸の回転角度と鏡像反転</a:t>
            </a:r>
            <a:endParaRPr kumimoji="1" lang="en-US" altLang="ja-JP" sz="2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400" dirty="0" smtClean="0"/>
              <a:t>三角形</a:t>
            </a:r>
            <a:r>
              <a:rPr lang="ja-JP" altLang="en-US" sz="2400" dirty="0"/>
              <a:t>領域</a:t>
            </a:r>
            <a:r>
              <a:rPr lang="ja-JP" altLang="en-US" sz="2400" dirty="0" smtClean="0"/>
              <a:t>の方向性合成</a:t>
            </a:r>
            <a:r>
              <a:rPr lang="en-US" altLang="ja-JP" sz="2400" dirty="0" smtClean="0"/>
              <a:t>	</a:t>
            </a:r>
            <a:r>
              <a:rPr lang="ja-JP" altLang="en-US" sz="2400" dirty="0" smtClean="0"/>
              <a:t>対応辺の回転角度</a:t>
            </a:r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6201-1446-4977-8AE2-C24363A12C4A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18-28F8-4A1C-B4AD-C4FFFDB05BCA}" type="datetime1">
              <a:rPr kumimoji="1" lang="ja-JP" altLang="en-US" smtClean="0"/>
              <a:t>2015/5/26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42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8000" dirty="0"/>
              <a:t>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/>
              <a:t>研究背景</a:t>
            </a:r>
            <a:endParaRPr lang="en-US" altLang="ja-JP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/>
              <a:t>先行研究</a:t>
            </a:r>
            <a:endParaRPr lang="en-US" altLang="ja-JP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/>
              <a:t>提案手法</a:t>
            </a:r>
            <a:endParaRPr lang="en-US" altLang="ja-JP" sz="32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システム概要</a:t>
            </a:r>
            <a:endParaRPr lang="en-US" altLang="ja-JP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類似</a:t>
            </a:r>
            <a:r>
              <a:rPr lang="ja-JP" altLang="en-US" sz="2800" dirty="0"/>
              <a:t>画像検索</a:t>
            </a:r>
            <a:endParaRPr lang="en-US" altLang="ja-JP" sz="2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800" dirty="0"/>
              <a:t>位置推定</a:t>
            </a:r>
            <a:endParaRPr lang="en-US" altLang="ja-JP" sz="2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800" dirty="0"/>
              <a:t>音声ナビゲーション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/>
              <a:t>研究計画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6201-1446-4977-8AE2-C24363A12C4A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0B2C-4E83-485D-B8CF-F0B5CE8E4AF8}" type="datetime1">
              <a:rPr kumimoji="1" lang="ja-JP" altLang="en-US" smtClean="0"/>
              <a:t>2015/5/26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8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[8]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sz="2400" dirty="0" smtClean="0"/>
              <a:t>M-</a:t>
            </a:r>
            <a:r>
              <a:rPr kumimoji="1" lang="en-US" altLang="ja-JP" sz="2400" dirty="0" err="1" smtClean="0"/>
              <a:t>CubITS</a:t>
            </a:r>
            <a:r>
              <a:rPr kumimoji="1" lang="en-US" altLang="ja-JP" sz="2400" dirty="0" smtClean="0"/>
              <a:t>(M-sequence Multimodal Marker for ITS)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000" dirty="0"/>
              <a:t>路上</a:t>
            </a:r>
            <a:r>
              <a:rPr lang="ja-JP" altLang="en-US" sz="2000" dirty="0" smtClean="0"/>
              <a:t>に設置されたマーカ素子をユーザの持つカメラで取り込み，</a:t>
            </a:r>
            <a:endParaRPr lang="en-US" altLang="ja-JP" sz="2000" dirty="0" smtClean="0"/>
          </a:p>
          <a:p>
            <a:pPr marL="201168" lvl="1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マーカのもつ情報をもとにポジショニングを行うシステム</a:t>
            </a:r>
            <a:endParaRPr lang="en-US" altLang="ja-JP" sz="2000" dirty="0" smtClean="0"/>
          </a:p>
          <a:p>
            <a:pPr marL="201168" lvl="1" indent="0">
              <a:buNone/>
            </a:pPr>
            <a:endParaRPr lang="en-US" altLang="ja-JP" sz="20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200" dirty="0" smtClean="0"/>
              <a:t>マーカ素子に視覚障害者誘導用ブロック</a:t>
            </a:r>
            <a:endParaRPr lang="en-US" altLang="ja-JP" sz="22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 smtClean="0"/>
              <a:t>白杖を使用して視覚障害者が歩行する状況に即している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 smtClean="0"/>
              <a:t>塗装を施すだけで，本来の役割を損なわずマーカとして用いることができる</a:t>
            </a:r>
            <a:endParaRPr lang="en-US" altLang="ja-JP" dirty="0" smtClean="0"/>
          </a:p>
          <a:p>
            <a:pPr marL="201168" lvl="1" indent="0">
              <a:buNone/>
            </a:pPr>
            <a:endParaRPr kumimoji="1" lang="en-US" altLang="ja-JP" sz="2000" dirty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6201-1446-4977-8AE2-C24363A12C4A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8C2D-B7C4-409B-8083-3A291725E608}" type="datetime1">
              <a:rPr kumimoji="1" lang="ja-JP" altLang="en-US" smtClean="0"/>
              <a:t>2015/5/26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09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[9][10]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 smtClean="0"/>
              <a:t>指示する分のはじめには，必ず</a:t>
            </a:r>
            <a:r>
              <a:rPr lang="ja-JP" altLang="en-US" dirty="0" smtClean="0"/>
              <a:t>「この先・・・」という語句を入れる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空間</a:t>
            </a:r>
            <a:r>
              <a:rPr kumimoji="1" lang="ja-JP" altLang="en-US" dirty="0" smtClean="0"/>
              <a:t>を認知させ，方角を確認するために，文の中に指示語を入れる</a:t>
            </a:r>
            <a:endParaRPr kumimoji="1"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 smtClean="0"/>
              <a:t>視覚障害者が方向を誤った場合，最も近くのウェイト</a:t>
            </a:r>
            <a:r>
              <a:rPr lang="ja-JP" altLang="en-US" dirty="0" smtClean="0"/>
              <a:t>ポイントを指示し，自己のメンタルマップを再構築させる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 smtClean="0"/>
              <a:t>視覚障害者が空間認知を安全に，効率よく，敏捷性に優れた歩行を行うために，「この先</a:t>
            </a:r>
            <a:r>
              <a:rPr lang="ja-JP" altLang="en-US" dirty="0"/>
              <a:t>・・</a:t>
            </a:r>
            <a:r>
              <a:rPr lang="ja-JP" altLang="en-US" dirty="0" smtClean="0"/>
              <a:t>・</a:t>
            </a:r>
            <a:r>
              <a:rPr kumimoji="1" lang="ja-JP" altLang="en-US" dirty="0" smtClean="0"/>
              <a:t>」「前方に・・・」「右に・・・」「左に・・・」という，空間を安心して認知できることが大切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6201-1446-4977-8AE2-C24363A12C4A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F913-E9E8-494E-8F6A-739D75E29920}" type="datetime1">
              <a:rPr kumimoji="1" lang="ja-JP" altLang="en-US" smtClean="0"/>
              <a:t>2015/5/26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253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8000" dirty="0"/>
              <a:t>研究背景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6857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日本に約</a:t>
            </a:r>
            <a:r>
              <a:rPr lang="en-US" altLang="ja-JP" sz="2800" dirty="0"/>
              <a:t>310,000</a:t>
            </a:r>
            <a:r>
              <a:rPr lang="ja-JP" altLang="en-US" sz="2800" dirty="0"/>
              <a:t>人存在するという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視覚障碍者のため</a:t>
            </a:r>
            <a:r>
              <a:rPr lang="ja-JP" altLang="en-US" sz="2800" dirty="0" smtClean="0"/>
              <a:t>のナビゲーション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システム</a:t>
            </a:r>
            <a:r>
              <a:rPr lang="ja-JP" altLang="en-US" sz="2800" dirty="0"/>
              <a:t>の需要</a:t>
            </a:r>
            <a:endParaRPr lang="en-US" altLang="ja-JP" sz="2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400" dirty="0"/>
              <a:t>使い方が簡単</a:t>
            </a:r>
            <a:endParaRPr lang="en-US" altLang="ja-JP" sz="24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400" dirty="0"/>
              <a:t>どこでも利用可能</a:t>
            </a:r>
            <a:endParaRPr lang="en-US" altLang="ja-JP" sz="24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400" dirty="0"/>
              <a:t>一人で</a:t>
            </a:r>
            <a:r>
              <a:rPr lang="ja-JP" altLang="en-US" sz="2400" dirty="0" smtClean="0"/>
              <a:t>行ける</a:t>
            </a:r>
            <a:endParaRPr lang="en-US" altLang="ja-JP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既</a:t>
            </a:r>
            <a:r>
              <a:rPr lang="ja-JP" altLang="en-US" sz="2800" dirty="0"/>
              <a:t>に</a:t>
            </a:r>
            <a:r>
              <a:rPr lang="en-US" altLang="ja-JP" sz="2800" dirty="0"/>
              <a:t>GPS</a:t>
            </a:r>
            <a:r>
              <a:rPr lang="ja-JP" altLang="en-US" sz="2800" dirty="0"/>
              <a:t>によるナビゲーションシステムは</a:t>
            </a:r>
            <a:r>
              <a:rPr lang="ja-JP" altLang="en-US" sz="2800" dirty="0" smtClean="0"/>
              <a:t>存在</a:t>
            </a:r>
            <a:endParaRPr lang="en-US" altLang="ja-JP" sz="2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400" dirty="0"/>
              <a:t>電波の届かない場所での使用が困難という</a:t>
            </a:r>
            <a:r>
              <a:rPr lang="ja-JP" altLang="en-US" sz="2400" dirty="0" smtClean="0"/>
              <a:t>問題</a:t>
            </a:r>
            <a:endParaRPr lang="en-US" altLang="ja-JP" sz="2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2400" dirty="0" smtClean="0"/>
              <a:t>GPS</a:t>
            </a:r>
            <a:r>
              <a:rPr lang="ja-JP" altLang="en-US" sz="2400" dirty="0" smtClean="0"/>
              <a:t>とは別の位置推定による相互補完</a:t>
            </a:r>
            <a:endParaRPr lang="ja-JP" altLang="en-US" sz="24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6201-1446-4977-8AE2-C24363A12C4A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29264" y="4312145"/>
            <a:ext cx="3348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http://www.au.kddi.com/mobile/service</a:t>
            </a:r>
            <a:r>
              <a:rPr lang="en-US" altLang="ja-JP" sz="1400" dirty="0" smtClean="0"/>
              <a:t>/</a:t>
            </a:r>
          </a:p>
          <a:p>
            <a:r>
              <a:rPr lang="en-US" altLang="ja-JP" sz="1400" dirty="0" smtClean="0"/>
              <a:t>smartphone/life-support/</a:t>
            </a:r>
            <a:r>
              <a:rPr lang="en-US" altLang="ja-JP" sz="1400" dirty="0" err="1" smtClean="0"/>
              <a:t>naviwalk</a:t>
            </a:r>
            <a:r>
              <a:rPr lang="en-US" altLang="ja-JP" sz="1400" dirty="0" smtClean="0"/>
              <a:t>/master</a:t>
            </a:r>
            <a:r>
              <a:rPr lang="en-US" altLang="ja-JP" sz="1400" dirty="0"/>
              <a:t>/</a:t>
            </a:r>
            <a:endParaRPr lang="ja-JP" altLang="en-US" sz="1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799" y="807539"/>
            <a:ext cx="2047381" cy="3498280"/>
          </a:xfrm>
          <a:prstGeom prst="rect">
            <a:avLst/>
          </a:prstGeom>
        </p:spPr>
      </p:pic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52EB-8783-4BB2-9D20-51B446DE21F0}" type="datetime1">
              <a:rPr kumimoji="1" lang="ja-JP" altLang="en-US" smtClean="0"/>
              <a:t>2015/5/26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51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8000" dirty="0"/>
              <a:t>先行研究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1799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3000" dirty="0"/>
              <a:t>空間内に設置されたマーカーを検出</a:t>
            </a:r>
            <a:r>
              <a:rPr lang="ja-JP" altLang="en-US" sz="3000" dirty="0" smtClean="0"/>
              <a:t>し</a:t>
            </a:r>
            <a:endParaRPr lang="en-US" altLang="ja-JP" sz="3000" dirty="0" smtClean="0"/>
          </a:p>
          <a:p>
            <a:pPr marL="0" indent="0">
              <a:buNone/>
            </a:pPr>
            <a:r>
              <a:rPr lang="ja-JP" altLang="en-US" sz="3000" dirty="0"/>
              <a:t>　</a:t>
            </a:r>
            <a:r>
              <a:rPr lang="ja-JP" altLang="en-US" sz="3000" dirty="0" smtClean="0"/>
              <a:t>位置</a:t>
            </a:r>
            <a:r>
              <a:rPr lang="ja-JP" altLang="en-US" sz="3000" dirty="0"/>
              <a:t>推定</a:t>
            </a:r>
            <a:r>
              <a:rPr lang="ja-JP" altLang="en-US" sz="3000" dirty="0" smtClean="0"/>
              <a:t>を行う</a:t>
            </a:r>
            <a:r>
              <a:rPr lang="ja-JP" altLang="en-US" sz="3000" dirty="0"/>
              <a:t>手法</a:t>
            </a:r>
            <a:r>
              <a:rPr lang="en-US" altLang="ja-JP" sz="3000" dirty="0"/>
              <a:t>[7</a:t>
            </a:r>
            <a:r>
              <a:rPr lang="en-US" altLang="ja-JP" sz="3000" dirty="0" smtClean="0"/>
              <a:t>]</a:t>
            </a:r>
            <a:endParaRPr lang="en-US" altLang="ja-JP" sz="30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3000" dirty="0"/>
              <a:t>M-</a:t>
            </a:r>
            <a:r>
              <a:rPr lang="en-US" altLang="ja-JP" sz="3000" dirty="0" err="1"/>
              <a:t>CubITS</a:t>
            </a:r>
            <a:r>
              <a:rPr lang="ja-JP" altLang="en-US" sz="3000" dirty="0"/>
              <a:t>を用いた手法</a:t>
            </a:r>
            <a:r>
              <a:rPr lang="en-US" altLang="ja-JP" sz="3000" dirty="0"/>
              <a:t>[8]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000" dirty="0" smtClean="0"/>
              <a:t>空間内</a:t>
            </a:r>
            <a:r>
              <a:rPr lang="ja-JP" altLang="en-US" sz="3000" dirty="0"/>
              <a:t>に何らかのマーカーを設置</a:t>
            </a:r>
            <a:r>
              <a:rPr lang="ja-JP" altLang="en-US" sz="3000" dirty="0" smtClean="0"/>
              <a:t>しなければ</a:t>
            </a:r>
            <a:endParaRPr lang="en-US" altLang="ja-JP" sz="3000" dirty="0" smtClean="0"/>
          </a:p>
          <a:p>
            <a:pPr marL="0" indent="0">
              <a:buNone/>
            </a:pPr>
            <a:r>
              <a:rPr lang="ja-JP" altLang="en-US" sz="3000" dirty="0"/>
              <a:t>　</a:t>
            </a:r>
            <a:r>
              <a:rPr lang="ja-JP" altLang="en-US" sz="3000" dirty="0" smtClean="0"/>
              <a:t>ならない</a:t>
            </a:r>
            <a:r>
              <a:rPr lang="ja-JP" altLang="en-US" sz="3000" dirty="0"/>
              <a:t>という問題</a:t>
            </a:r>
            <a:endParaRPr lang="en-US" altLang="ja-JP" sz="3000" dirty="0"/>
          </a:p>
          <a:p>
            <a:pPr>
              <a:buFont typeface="Wingdings" panose="05000000000000000000" pitchFamily="2" charset="2"/>
              <a:buChar char="l"/>
            </a:pPr>
            <a:endParaRPr lang="ja-JP" altLang="en-US" sz="2800" dirty="0"/>
          </a:p>
        </p:txBody>
      </p:sp>
      <p:sp>
        <p:nvSpPr>
          <p:cNvPr id="43" name="スライド番号プレースホルダー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6201-1446-4977-8AE2-C24363A12C4A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249" y="2594487"/>
            <a:ext cx="1243750" cy="1244577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385" y="3441660"/>
            <a:ext cx="1131525" cy="1354500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994602">
            <a:off x="2956454" y="2635194"/>
            <a:ext cx="465300" cy="3513235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2550749" y="5026004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100101101100</a:t>
            </a:r>
            <a:endParaRPr lang="ja-JP" altLang="en-US" b="1" dirty="0"/>
          </a:p>
        </p:txBody>
      </p:sp>
      <p:sp>
        <p:nvSpPr>
          <p:cNvPr id="35" name="右矢印 34"/>
          <p:cNvSpPr/>
          <p:nvPr/>
        </p:nvSpPr>
        <p:spPr>
          <a:xfrm>
            <a:off x="2378598" y="3702498"/>
            <a:ext cx="700644" cy="2731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36" name="右矢印 35"/>
          <p:cNvSpPr/>
          <p:nvPr/>
        </p:nvSpPr>
        <p:spPr>
          <a:xfrm>
            <a:off x="3695007" y="4477043"/>
            <a:ext cx="700644" cy="2731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37" name="角丸四角形 36"/>
          <p:cNvSpPr/>
          <p:nvPr/>
        </p:nvSpPr>
        <p:spPr>
          <a:xfrm>
            <a:off x="4566829" y="4298862"/>
            <a:ext cx="1421443" cy="62949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</a:rPr>
              <a:t>データベース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1600" b="1" dirty="0">
                <a:solidFill>
                  <a:schemeClr val="tx1"/>
                </a:solidFill>
              </a:rPr>
              <a:t>検索</a:t>
            </a:r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0586" y="1102270"/>
            <a:ext cx="1353600" cy="3904770"/>
          </a:xfrm>
          <a:prstGeom prst="rect">
            <a:avLst/>
          </a:prstGeom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C701-BA4F-4F66-9307-BC33813462BE}" type="datetime1">
              <a:rPr kumimoji="1" lang="ja-JP" altLang="en-US" smtClean="0"/>
              <a:t>2015/5/26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60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8000" dirty="0" smtClean="0"/>
              <a:t>提案手法</a:t>
            </a:r>
            <a:endParaRPr kumimoji="1" lang="ja-JP" altLang="en-US" sz="8000" dirty="0"/>
          </a:p>
        </p:txBody>
      </p:sp>
      <p:sp>
        <p:nvSpPr>
          <p:cNvPr id="318" name="コンテンツ プレースホルダー 317"/>
          <p:cNvSpPr>
            <a:spLocks noGrp="1"/>
          </p:cNvSpPr>
          <p:nvPr>
            <p:ph idx="1"/>
          </p:nvPr>
        </p:nvSpPr>
        <p:spPr>
          <a:xfrm>
            <a:off x="822960" y="1845734"/>
            <a:ext cx="3015448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 smtClean="0"/>
              <a:t>システム概要</a:t>
            </a:r>
            <a:endParaRPr kumimoji="1" lang="ja-JP" altLang="en-US" sz="3200" dirty="0"/>
          </a:p>
        </p:txBody>
      </p:sp>
      <p:sp>
        <p:nvSpPr>
          <p:cNvPr id="419" name="スライド番号プレースホルダー 4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6201-1446-4977-8AE2-C24363A12C4A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218" name="円/楕円 217"/>
          <p:cNvSpPr/>
          <p:nvPr/>
        </p:nvSpPr>
        <p:spPr>
          <a:xfrm>
            <a:off x="7427109" y="4511883"/>
            <a:ext cx="1431985" cy="711200"/>
          </a:xfrm>
          <a:prstGeom prst="ellipse">
            <a:avLst/>
          </a:prstGeom>
          <a:solidFill>
            <a:srgbClr val="ED7D31">
              <a:lumMod val="40000"/>
              <a:lumOff val="60000"/>
            </a:srgb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19" name="正方形/長方形 218"/>
          <p:cNvSpPr/>
          <p:nvPr/>
        </p:nvSpPr>
        <p:spPr>
          <a:xfrm>
            <a:off x="7437098" y="915674"/>
            <a:ext cx="1431985" cy="3921347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220" name="直線コネクタ 219"/>
          <p:cNvCxnSpPr/>
          <p:nvPr/>
        </p:nvCxnSpPr>
        <p:spPr>
          <a:xfrm flipH="1">
            <a:off x="5124492" y="3187144"/>
            <a:ext cx="360764" cy="56327"/>
          </a:xfrm>
          <a:prstGeom prst="line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21" name="直線コネクタ 220"/>
          <p:cNvCxnSpPr/>
          <p:nvPr/>
        </p:nvCxnSpPr>
        <p:spPr>
          <a:xfrm flipH="1">
            <a:off x="4162608" y="2030320"/>
            <a:ext cx="142875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22" name="直線コネクタ 221"/>
          <p:cNvCxnSpPr/>
          <p:nvPr/>
        </p:nvCxnSpPr>
        <p:spPr>
          <a:xfrm flipH="1">
            <a:off x="4162608" y="2741520"/>
            <a:ext cx="10287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23" name="直線コネクタ 222"/>
          <p:cNvCxnSpPr/>
          <p:nvPr/>
        </p:nvCxnSpPr>
        <p:spPr>
          <a:xfrm flipH="1">
            <a:off x="5572308" y="1344521"/>
            <a:ext cx="298450" cy="685799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24" name="直線コネクタ 223"/>
          <p:cNvCxnSpPr/>
          <p:nvPr/>
        </p:nvCxnSpPr>
        <p:spPr>
          <a:xfrm flipH="1">
            <a:off x="5678670" y="1344521"/>
            <a:ext cx="909639" cy="209550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25" name="直線コネクタ 224"/>
          <p:cNvCxnSpPr/>
          <p:nvPr/>
        </p:nvCxnSpPr>
        <p:spPr>
          <a:xfrm flipH="1">
            <a:off x="5678670" y="2741521"/>
            <a:ext cx="301625" cy="6985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26" name="直線コネクタ 225"/>
          <p:cNvCxnSpPr/>
          <p:nvPr/>
        </p:nvCxnSpPr>
        <p:spPr>
          <a:xfrm flipH="1">
            <a:off x="4302306" y="2754220"/>
            <a:ext cx="876303" cy="208280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27" name="直線コネクタ 226"/>
          <p:cNvCxnSpPr/>
          <p:nvPr/>
        </p:nvCxnSpPr>
        <p:spPr>
          <a:xfrm flipH="1">
            <a:off x="5502458" y="4189322"/>
            <a:ext cx="1493838" cy="12695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28" name="直線コネクタ 227"/>
          <p:cNvCxnSpPr/>
          <p:nvPr/>
        </p:nvCxnSpPr>
        <p:spPr>
          <a:xfrm flipH="1" flipV="1">
            <a:off x="5678670" y="3433671"/>
            <a:ext cx="1317626" cy="635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29" name="直線コネクタ 228"/>
          <p:cNvCxnSpPr/>
          <p:nvPr/>
        </p:nvCxnSpPr>
        <p:spPr>
          <a:xfrm flipH="1">
            <a:off x="5265924" y="4189319"/>
            <a:ext cx="236534" cy="71120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30" name="曲線コネクタ 229"/>
          <p:cNvCxnSpPr/>
          <p:nvPr/>
        </p:nvCxnSpPr>
        <p:spPr>
          <a:xfrm>
            <a:off x="4754745" y="2392269"/>
            <a:ext cx="1495426" cy="1447800"/>
          </a:xfrm>
          <a:prstGeom prst="curvedConnector3">
            <a:avLst/>
          </a:prstGeom>
          <a:noFill/>
          <a:ln w="31750" cap="flat" cmpd="sng" algn="ctr">
            <a:solidFill>
              <a:srgbClr val="ED7D31"/>
            </a:solidFill>
            <a:prstDash val="sysDash"/>
            <a:miter lim="800000"/>
          </a:ln>
          <a:effectLst/>
        </p:spPr>
      </p:cxnSp>
      <p:cxnSp>
        <p:nvCxnSpPr>
          <p:cNvPr id="231" name="直線矢印コネクタ 230"/>
          <p:cNvCxnSpPr/>
          <p:nvPr/>
        </p:nvCxnSpPr>
        <p:spPr>
          <a:xfrm>
            <a:off x="6250171" y="3840069"/>
            <a:ext cx="746125" cy="0"/>
          </a:xfrm>
          <a:prstGeom prst="straightConnector1">
            <a:avLst/>
          </a:prstGeom>
          <a:noFill/>
          <a:ln w="31750" cap="flat" cmpd="sng" algn="ctr">
            <a:solidFill>
              <a:srgbClr val="ED7D31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232" name="直線コネクタ 231"/>
          <p:cNvCxnSpPr/>
          <p:nvPr/>
        </p:nvCxnSpPr>
        <p:spPr>
          <a:xfrm>
            <a:off x="4162608" y="2392269"/>
            <a:ext cx="592137" cy="0"/>
          </a:xfrm>
          <a:prstGeom prst="line">
            <a:avLst/>
          </a:prstGeom>
          <a:noFill/>
          <a:ln w="31750" cap="flat" cmpd="sng" algn="ctr">
            <a:solidFill>
              <a:srgbClr val="ED7D31"/>
            </a:solidFill>
            <a:prstDash val="sysDash"/>
            <a:miter lim="800000"/>
          </a:ln>
          <a:effectLst/>
        </p:spPr>
      </p:cxnSp>
      <p:sp>
        <p:nvSpPr>
          <p:cNvPr id="233" name="正方形/長方形 232"/>
          <p:cNvSpPr/>
          <p:nvPr/>
        </p:nvSpPr>
        <p:spPr>
          <a:xfrm>
            <a:off x="4192769" y="2322420"/>
            <a:ext cx="457200" cy="139700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34" name="正方形/長方形 233"/>
          <p:cNvSpPr/>
          <p:nvPr/>
        </p:nvSpPr>
        <p:spPr>
          <a:xfrm>
            <a:off x="4493182" y="2339673"/>
            <a:ext cx="112623" cy="77158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35" name="正方形/長方形 234"/>
          <p:cNvSpPr/>
          <p:nvPr/>
        </p:nvSpPr>
        <p:spPr>
          <a:xfrm>
            <a:off x="5045258" y="2559168"/>
            <a:ext cx="457200" cy="139700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36" name="正方形/長方形 235"/>
          <p:cNvSpPr/>
          <p:nvPr/>
        </p:nvSpPr>
        <p:spPr>
          <a:xfrm>
            <a:off x="5301184" y="2681855"/>
            <a:ext cx="112623" cy="77158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37" name="正方形/長方形 236"/>
          <p:cNvSpPr/>
          <p:nvPr/>
        </p:nvSpPr>
        <p:spPr>
          <a:xfrm>
            <a:off x="5475680" y="3531797"/>
            <a:ext cx="457200" cy="139700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orthographicFront">
              <a:rot lat="0" lon="0" rev="4500000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38" name="正方形/長方形 237"/>
          <p:cNvSpPr/>
          <p:nvPr/>
        </p:nvSpPr>
        <p:spPr>
          <a:xfrm>
            <a:off x="5779940" y="3610573"/>
            <a:ext cx="112623" cy="77158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orthographicFront">
              <a:rot lat="0" lon="0" rev="4500000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39" name="正方形/長方形 238"/>
          <p:cNvSpPr/>
          <p:nvPr/>
        </p:nvSpPr>
        <p:spPr>
          <a:xfrm>
            <a:off x="6403365" y="3770219"/>
            <a:ext cx="457200" cy="139700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40" name="正方形/長方形 239"/>
          <p:cNvSpPr/>
          <p:nvPr/>
        </p:nvSpPr>
        <p:spPr>
          <a:xfrm>
            <a:off x="6703778" y="3804725"/>
            <a:ext cx="112623" cy="77158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41" name="テキスト ボックス 240"/>
          <p:cNvSpPr txBox="1"/>
          <p:nvPr/>
        </p:nvSpPr>
        <p:spPr>
          <a:xfrm>
            <a:off x="4216518" y="16010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  <a:endParaRPr kumimoji="0" lang="ja-JP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3" name="テキスト ボックス 242"/>
          <p:cNvSpPr txBox="1"/>
          <p:nvPr/>
        </p:nvSpPr>
        <p:spPr>
          <a:xfrm>
            <a:off x="5814446" y="2938218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3</a:t>
            </a:r>
            <a:endParaRPr kumimoji="0" lang="ja-JP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4" name="テキスト ボックス 243"/>
          <p:cNvSpPr txBox="1"/>
          <p:nvPr/>
        </p:nvSpPr>
        <p:spPr>
          <a:xfrm>
            <a:off x="6451401" y="300410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</a:t>
            </a:r>
            <a:endParaRPr kumimoji="0" lang="ja-JP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5" name="角丸四角形吹き出し 244"/>
          <p:cNvSpPr/>
          <p:nvPr/>
        </p:nvSpPr>
        <p:spPr>
          <a:xfrm>
            <a:off x="3077551" y="2977024"/>
            <a:ext cx="1689894" cy="445608"/>
          </a:xfrm>
          <a:prstGeom prst="wedgeRoundRectCallout">
            <a:avLst>
              <a:gd name="adj1" fmla="val 26652"/>
              <a:gd name="adj2" fmla="val -122753"/>
              <a:gd name="adj3" fmla="val 16667"/>
            </a:avLst>
          </a:prstGeom>
          <a:solidFill>
            <a:srgbClr val="ED7D31">
              <a:lumMod val="40000"/>
              <a:lumOff val="60000"/>
            </a:srgbClr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事前撮影地点</a:t>
            </a:r>
            <a:endParaRPr kumimoji="0" lang="ja-JP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46" name="円/楕円 245"/>
          <p:cNvSpPr/>
          <p:nvPr/>
        </p:nvSpPr>
        <p:spPr>
          <a:xfrm>
            <a:off x="4869739" y="3034635"/>
            <a:ext cx="337825" cy="636862"/>
          </a:xfrm>
          <a:prstGeom prst="ellipse">
            <a:avLst/>
          </a:prstGeom>
          <a:solidFill>
            <a:srgbClr val="5B9BD5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47" name="円/楕円 246"/>
          <p:cNvSpPr/>
          <p:nvPr/>
        </p:nvSpPr>
        <p:spPr>
          <a:xfrm>
            <a:off x="4869739" y="2840005"/>
            <a:ext cx="337825" cy="358477"/>
          </a:xfrm>
          <a:prstGeom prst="ellipse">
            <a:avLst/>
          </a:prstGeom>
          <a:solidFill>
            <a:srgbClr val="5B9BD5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248" name="直線コネクタ 247"/>
          <p:cNvCxnSpPr>
            <a:stCxn id="246" idx="3"/>
          </p:cNvCxnSpPr>
          <p:nvPr/>
        </p:nvCxnSpPr>
        <p:spPr>
          <a:xfrm>
            <a:off x="4919212" y="3578231"/>
            <a:ext cx="2851" cy="226494"/>
          </a:xfrm>
          <a:prstGeom prst="line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49" name="直線コネクタ 248"/>
          <p:cNvCxnSpPr>
            <a:stCxn id="246" idx="5"/>
          </p:cNvCxnSpPr>
          <p:nvPr/>
        </p:nvCxnSpPr>
        <p:spPr>
          <a:xfrm>
            <a:off x="5158091" y="3578231"/>
            <a:ext cx="49473" cy="170424"/>
          </a:xfrm>
          <a:prstGeom prst="line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50" name="直線コネクタ 249"/>
          <p:cNvCxnSpPr>
            <a:stCxn id="246" idx="2"/>
            <a:endCxn id="251" idx="2"/>
          </p:cNvCxnSpPr>
          <p:nvPr/>
        </p:nvCxnSpPr>
        <p:spPr>
          <a:xfrm>
            <a:off x="4869739" y="3353066"/>
            <a:ext cx="628879" cy="30105"/>
          </a:xfrm>
          <a:prstGeom prst="line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51" name="正方形/長方形 250"/>
          <p:cNvSpPr/>
          <p:nvPr/>
        </p:nvSpPr>
        <p:spPr>
          <a:xfrm>
            <a:off x="5270018" y="3243471"/>
            <a:ext cx="457200" cy="139700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orthographicFront">
              <a:rot lat="0" lon="0" rev="3600000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52" name="正方形/長方形 251"/>
          <p:cNvSpPr/>
          <p:nvPr/>
        </p:nvSpPr>
        <p:spPr>
          <a:xfrm>
            <a:off x="5544962" y="3353275"/>
            <a:ext cx="112623" cy="77158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orthographicFront">
              <a:rot lat="0" lon="0" rev="3600000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253" name="直線コネクタ 252"/>
          <p:cNvCxnSpPr/>
          <p:nvPr/>
        </p:nvCxnSpPr>
        <p:spPr>
          <a:xfrm flipV="1">
            <a:off x="5167348" y="2989130"/>
            <a:ext cx="80431" cy="39745"/>
          </a:xfrm>
          <a:prstGeom prst="line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pic>
        <p:nvPicPr>
          <p:cNvPr id="254" name="図 2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090" y="1426183"/>
            <a:ext cx="960000" cy="720000"/>
          </a:xfrm>
          <a:prstGeom prst="rect">
            <a:avLst/>
          </a:prstGeom>
          <a:ln w="38100">
            <a:solidFill>
              <a:sysClr val="windowText" lastClr="000000"/>
            </a:solidFill>
          </a:ln>
        </p:spPr>
      </p:pic>
      <p:pic>
        <p:nvPicPr>
          <p:cNvPr id="255" name="図 2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090" y="2319971"/>
            <a:ext cx="960000" cy="720000"/>
          </a:xfrm>
          <a:prstGeom prst="rect">
            <a:avLst/>
          </a:prstGeom>
          <a:ln w="38100">
            <a:solidFill>
              <a:sysClr val="windowText" lastClr="000000"/>
            </a:solidFill>
          </a:ln>
        </p:spPr>
      </p:pic>
      <p:pic>
        <p:nvPicPr>
          <p:cNvPr id="256" name="図 2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090" y="3213759"/>
            <a:ext cx="960000" cy="720000"/>
          </a:xfrm>
          <a:prstGeom prst="rect">
            <a:avLst/>
          </a:prstGeom>
          <a:ln w="38100">
            <a:solidFill>
              <a:sysClr val="windowText" lastClr="000000"/>
            </a:solidFill>
          </a:ln>
        </p:spPr>
      </p:pic>
      <p:cxnSp>
        <p:nvCxnSpPr>
          <p:cNvPr id="257" name="直線矢印コネクタ 256"/>
          <p:cNvCxnSpPr>
            <a:stCxn id="234" idx="3"/>
            <a:endCxn id="254" idx="1"/>
          </p:cNvCxnSpPr>
          <p:nvPr/>
        </p:nvCxnSpPr>
        <p:spPr>
          <a:xfrm flipV="1">
            <a:off x="4605805" y="1786183"/>
            <a:ext cx="3067285" cy="592069"/>
          </a:xfrm>
          <a:prstGeom prst="straightConnector1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8" name="直線矢印コネクタ 257"/>
          <p:cNvCxnSpPr>
            <a:stCxn id="238" idx="3"/>
            <a:endCxn id="256" idx="1"/>
          </p:cNvCxnSpPr>
          <p:nvPr/>
        </p:nvCxnSpPr>
        <p:spPr>
          <a:xfrm flipV="1">
            <a:off x="5892563" y="3573759"/>
            <a:ext cx="1780527" cy="75393"/>
          </a:xfrm>
          <a:prstGeom prst="straightConnector1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9" name="直線矢印コネクタ 258"/>
          <p:cNvCxnSpPr>
            <a:stCxn id="236" idx="3"/>
            <a:endCxn id="255" idx="1"/>
          </p:cNvCxnSpPr>
          <p:nvPr/>
        </p:nvCxnSpPr>
        <p:spPr>
          <a:xfrm flipV="1">
            <a:off x="5413807" y="2679971"/>
            <a:ext cx="2259283" cy="40463"/>
          </a:xfrm>
          <a:prstGeom prst="straightConnector1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0" name="直線矢印コネクタ 259"/>
          <p:cNvCxnSpPr>
            <a:stCxn id="240" idx="3"/>
            <a:endCxn id="265" idx="1"/>
          </p:cNvCxnSpPr>
          <p:nvPr/>
        </p:nvCxnSpPr>
        <p:spPr>
          <a:xfrm>
            <a:off x="6816401" y="3843304"/>
            <a:ext cx="849381" cy="624243"/>
          </a:xfrm>
          <a:prstGeom prst="straightConnector1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1" name="角丸四角形吹き出し 260"/>
          <p:cNvSpPr>
            <a:spLocks/>
          </p:cNvSpPr>
          <p:nvPr/>
        </p:nvSpPr>
        <p:spPr>
          <a:xfrm>
            <a:off x="4394274" y="3984176"/>
            <a:ext cx="1260000" cy="1260000"/>
          </a:xfrm>
          <a:prstGeom prst="wedgeRoundRectCallout">
            <a:avLst>
              <a:gd name="adj1" fmla="val 27953"/>
              <a:gd name="adj2" fmla="val -79121"/>
              <a:gd name="adj3" fmla="val 16667"/>
            </a:avLst>
          </a:prstGeom>
          <a:solidFill>
            <a:srgbClr val="5B9BD5">
              <a:lumMod val="40000"/>
              <a:lumOff val="60000"/>
            </a:srgbClr>
          </a:solidFill>
          <a:ln w="381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現在位置</a:t>
            </a:r>
            <a:endParaRPr kumimoji="0" lang="ja-JP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262" name="図 2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651" y="4108481"/>
            <a:ext cx="960000" cy="720000"/>
          </a:xfrm>
          <a:prstGeom prst="rect">
            <a:avLst/>
          </a:prstGeom>
          <a:ln w="38100">
            <a:solidFill>
              <a:sysClr val="windowText" lastClr="000000"/>
            </a:solidFill>
          </a:ln>
        </p:spPr>
      </p:pic>
      <p:sp>
        <p:nvSpPr>
          <p:cNvPr id="263" name="円/楕円 262"/>
          <p:cNvSpPr/>
          <p:nvPr/>
        </p:nvSpPr>
        <p:spPr>
          <a:xfrm>
            <a:off x="7439810" y="571557"/>
            <a:ext cx="1441973" cy="711200"/>
          </a:xfrm>
          <a:prstGeom prst="ellipse">
            <a:avLst/>
          </a:prstGeom>
          <a:solidFill>
            <a:srgbClr val="ED7D31">
              <a:lumMod val="40000"/>
              <a:lumOff val="60000"/>
            </a:srgb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D</a:t>
            </a:r>
            <a:r>
              <a:rPr kumimoji="0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B</a:t>
            </a:r>
            <a:endParaRPr kumimoji="0" lang="ja-JP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64" name="正方形/長方形 263"/>
          <p:cNvSpPr/>
          <p:nvPr/>
        </p:nvSpPr>
        <p:spPr>
          <a:xfrm>
            <a:off x="7455096" y="4815341"/>
            <a:ext cx="1386000" cy="72000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265" name="図 26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782" y="4107547"/>
            <a:ext cx="960000" cy="720000"/>
          </a:xfrm>
          <a:prstGeom prst="rect">
            <a:avLst/>
          </a:prstGeom>
          <a:ln w="38100">
            <a:solidFill>
              <a:sysClr val="windowText" lastClr="000000"/>
            </a:solidFill>
          </a:ln>
        </p:spPr>
      </p:pic>
      <p:sp>
        <p:nvSpPr>
          <p:cNvPr id="266" name="上カーブ矢印 265"/>
          <p:cNvSpPr/>
          <p:nvPr/>
        </p:nvSpPr>
        <p:spPr>
          <a:xfrm>
            <a:off x="4922063" y="5246069"/>
            <a:ext cx="3423877" cy="741872"/>
          </a:xfrm>
          <a:prstGeom prst="curvedUp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67" name="テキスト ボックス 266"/>
          <p:cNvSpPr txBox="1"/>
          <p:nvPr/>
        </p:nvSpPr>
        <p:spPr>
          <a:xfrm>
            <a:off x="5077822" y="5990375"/>
            <a:ext cx="2889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データベース検索</a:t>
            </a:r>
            <a:endParaRPr kumimoji="0" lang="ja-JP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68" name="角丸四角形吹き出し 267"/>
          <p:cNvSpPr>
            <a:spLocks/>
          </p:cNvSpPr>
          <p:nvPr/>
        </p:nvSpPr>
        <p:spPr>
          <a:xfrm>
            <a:off x="5892563" y="4463898"/>
            <a:ext cx="1260000" cy="1260000"/>
          </a:xfrm>
          <a:prstGeom prst="wedgeRoundRectCallout">
            <a:avLst>
              <a:gd name="adj1" fmla="val -53105"/>
              <a:gd name="adj2" fmla="val -98961"/>
              <a:gd name="adj3" fmla="val 16667"/>
            </a:avLst>
          </a:prstGeom>
          <a:solidFill>
            <a:srgbClr val="ED7D31">
              <a:lumMod val="40000"/>
              <a:lumOff val="60000"/>
            </a:srgbClr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推定位置</a:t>
            </a:r>
            <a:endParaRPr kumimoji="0" lang="ja-JP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269" name="図 2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195" y="4582272"/>
            <a:ext cx="960000" cy="720000"/>
          </a:xfrm>
          <a:prstGeom prst="rect">
            <a:avLst/>
          </a:prstGeom>
          <a:ln w="38100">
            <a:solidFill>
              <a:sysClr val="windowText" lastClr="000000"/>
            </a:solidFill>
          </a:ln>
        </p:spPr>
      </p:pic>
      <p:sp>
        <p:nvSpPr>
          <p:cNvPr id="270" name="テキスト ボックス 269"/>
          <p:cNvSpPr txBox="1"/>
          <p:nvPr/>
        </p:nvSpPr>
        <p:spPr>
          <a:xfrm>
            <a:off x="8596257" y="178378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  <a:endParaRPr kumimoji="0" lang="ja-JP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71" name="テキスト ボックス 270"/>
          <p:cNvSpPr txBox="1"/>
          <p:nvPr/>
        </p:nvSpPr>
        <p:spPr>
          <a:xfrm>
            <a:off x="8596257" y="26630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</a:t>
            </a:r>
            <a:endParaRPr kumimoji="0" lang="ja-JP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72" name="テキスト ボックス 271"/>
          <p:cNvSpPr txBox="1"/>
          <p:nvPr/>
        </p:nvSpPr>
        <p:spPr>
          <a:xfrm>
            <a:off x="8598153" y="357485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3</a:t>
            </a:r>
            <a:endParaRPr kumimoji="0" lang="ja-JP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73" name="テキスト ボックス 272"/>
          <p:cNvSpPr txBox="1"/>
          <p:nvPr/>
        </p:nvSpPr>
        <p:spPr>
          <a:xfrm>
            <a:off x="8590344" y="44497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</a:t>
            </a:r>
            <a:endParaRPr kumimoji="0" lang="ja-JP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2" name="テキスト ボックス 241"/>
          <p:cNvSpPr txBox="1"/>
          <p:nvPr/>
        </p:nvSpPr>
        <p:spPr>
          <a:xfrm>
            <a:off x="5370133" y="19942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</a:t>
            </a:r>
            <a:endParaRPr kumimoji="0" lang="ja-JP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74" name="下矢印 273"/>
          <p:cNvSpPr/>
          <p:nvPr/>
        </p:nvSpPr>
        <p:spPr>
          <a:xfrm rot="2566147">
            <a:off x="7083447" y="3656234"/>
            <a:ext cx="447172" cy="1235937"/>
          </a:xfrm>
          <a:prstGeom prst="downArrow">
            <a:avLst/>
          </a:prstGeom>
          <a:solidFill>
            <a:srgbClr val="ED7D31">
              <a:lumMod val="40000"/>
              <a:lumOff val="60000"/>
            </a:srgbClr>
          </a:solidFill>
          <a:ln w="28575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検索結果</a:t>
            </a:r>
            <a:endParaRPr kumimoji="0" lang="ja-JP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CE5D-A4F2-4601-AD64-6E28B91A26D7}" type="datetime1">
              <a:rPr kumimoji="1" lang="ja-JP" altLang="en-US" smtClean="0"/>
              <a:t>2015/5/26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28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円/楕円 66"/>
          <p:cNvSpPr/>
          <p:nvPr/>
        </p:nvSpPr>
        <p:spPr>
          <a:xfrm>
            <a:off x="7427109" y="4511883"/>
            <a:ext cx="1431985" cy="711200"/>
          </a:xfrm>
          <a:prstGeom prst="ellipse">
            <a:avLst/>
          </a:prstGeom>
          <a:solidFill>
            <a:srgbClr val="ED7D31">
              <a:lumMod val="40000"/>
              <a:lumOff val="60000"/>
            </a:srgb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7437098" y="915674"/>
            <a:ext cx="1431985" cy="3921347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78" name="直線コネクタ 77"/>
          <p:cNvCxnSpPr/>
          <p:nvPr/>
        </p:nvCxnSpPr>
        <p:spPr>
          <a:xfrm flipH="1">
            <a:off x="5265924" y="4189319"/>
            <a:ext cx="236534" cy="71120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pic>
        <p:nvPicPr>
          <p:cNvPr id="102" name="図 1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090" y="1426183"/>
            <a:ext cx="960000" cy="720000"/>
          </a:xfrm>
          <a:prstGeom prst="rect">
            <a:avLst/>
          </a:prstGeom>
          <a:ln w="38100">
            <a:solidFill>
              <a:sysClr val="windowText" lastClr="000000"/>
            </a:solidFill>
          </a:ln>
        </p:spPr>
      </p:pic>
      <p:pic>
        <p:nvPicPr>
          <p:cNvPr id="103" name="図 10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090" y="2319971"/>
            <a:ext cx="960000" cy="720000"/>
          </a:xfrm>
          <a:prstGeom prst="rect">
            <a:avLst/>
          </a:prstGeom>
          <a:ln w="38100">
            <a:solidFill>
              <a:sysClr val="windowText" lastClr="000000"/>
            </a:solidFill>
          </a:ln>
        </p:spPr>
      </p:pic>
      <p:pic>
        <p:nvPicPr>
          <p:cNvPr id="104" name="図 10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090" y="3213759"/>
            <a:ext cx="960000" cy="720000"/>
          </a:xfrm>
          <a:prstGeom prst="rect">
            <a:avLst/>
          </a:prstGeom>
          <a:ln w="38100">
            <a:solidFill>
              <a:sysClr val="windowText" lastClr="000000"/>
            </a:solidFill>
          </a:ln>
        </p:spPr>
      </p:pic>
      <p:sp>
        <p:nvSpPr>
          <p:cNvPr id="109" name="角丸四角形吹き出し 108"/>
          <p:cNvSpPr>
            <a:spLocks/>
          </p:cNvSpPr>
          <p:nvPr/>
        </p:nvSpPr>
        <p:spPr>
          <a:xfrm>
            <a:off x="4394274" y="3984176"/>
            <a:ext cx="1260000" cy="1260000"/>
          </a:xfrm>
          <a:prstGeom prst="wedgeRoundRectCallout">
            <a:avLst>
              <a:gd name="adj1" fmla="val 23050"/>
              <a:gd name="adj2" fmla="val -46758"/>
              <a:gd name="adj3" fmla="val 16667"/>
            </a:avLst>
          </a:prstGeom>
          <a:solidFill>
            <a:srgbClr val="5B9BD5">
              <a:lumMod val="40000"/>
              <a:lumOff val="60000"/>
            </a:srgbClr>
          </a:solidFill>
          <a:ln w="381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現在位置</a:t>
            </a:r>
            <a:endParaRPr kumimoji="0" lang="ja-JP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110" name="図 10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651" y="4108481"/>
            <a:ext cx="960000" cy="720000"/>
          </a:xfrm>
          <a:prstGeom prst="rect">
            <a:avLst/>
          </a:prstGeom>
          <a:ln w="38100">
            <a:solidFill>
              <a:sysClr val="windowText" lastClr="000000"/>
            </a:solidFill>
          </a:ln>
        </p:spPr>
      </p:pic>
      <p:sp>
        <p:nvSpPr>
          <p:cNvPr id="111" name="円/楕円 110"/>
          <p:cNvSpPr/>
          <p:nvPr/>
        </p:nvSpPr>
        <p:spPr>
          <a:xfrm>
            <a:off x="7439810" y="571557"/>
            <a:ext cx="1441973" cy="711200"/>
          </a:xfrm>
          <a:prstGeom prst="ellipse">
            <a:avLst/>
          </a:prstGeom>
          <a:solidFill>
            <a:srgbClr val="ED7D31">
              <a:lumMod val="40000"/>
              <a:lumOff val="60000"/>
            </a:srgb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D</a:t>
            </a:r>
            <a:r>
              <a:rPr kumimoji="0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B</a:t>
            </a:r>
            <a:endParaRPr kumimoji="0" lang="ja-JP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12" name="正方形/長方形 111"/>
          <p:cNvSpPr/>
          <p:nvPr/>
        </p:nvSpPr>
        <p:spPr>
          <a:xfrm>
            <a:off x="7455096" y="4815341"/>
            <a:ext cx="1386000" cy="72000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113" name="図 1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782" y="4107547"/>
            <a:ext cx="960000" cy="720000"/>
          </a:xfrm>
          <a:prstGeom prst="rect">
            <a:avLst/>
          </a:prstGeom>
          <a:ln w="38100">
            <a:solidFill>
              <a:sysClr val="windowText" lastClr="000000"/>
            </a:solidFill>
          </a:ln>
        </p:spPr>
      </p:pic>
      <p:sp>
        <p:nvSpPr>
          <p:cNvPr id="114" name="上カーブ矢印 113"/>
          <p:cNvSpPr/>
          <p:nvPr/>
        </p:nvSpPr>
        <p:spPr>
          <a:xfrm>
            <a:off x="4922063" y="5246069"/>
            <a:ext cx="3423877" cy="741872"/>
          </a:xfrm>
          <a:prstGeom prst="curvedUp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5077822" y="5990375"/>
            <a:ext cx="2889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データベース検索</a:t>
            </a:r>
            <a:endParaRPr kumimoji="0" lang="ja-JP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6" name="角丸四角形吹き出し 115"/>
          <p:cNvSpPr>
            <a:spLocks/>
          </p:cNvSpPr>
          <p:nvPr/>
        </p:nvSpPr>
        <p:spPr>
          <a:xfrm>
            <a:off x="5892563" y="4463898"/>
            <a:ext cx="1260000" cy="1260000"/>
          </a:xfrm>
          <a:prstGeom prst="wedgeRoundRectCallout">
            <a:avLst>
              <a:gd name="adj1" fmla="val -9954"/>
              <a:gd name="adj2" fmla="val -46984"/>
              <a:gd name="adj3" fmla="val 16667"/>
            </a:avLst>
          </a:prstGeom>
          <a:solidFill>
            <a:srgbClr val="ED7D31">
              <a:lumMod val="40000"/>
              <a:lumOff val="60000"/>
            </a:srgbClr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推定位置</a:t>
            </a:r>
            <a:endParaRPr kumimoji="0" lang="ja-JP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117" name="図 1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195" y="4582272"/>
            <a:ext cx="960000" cy="720000"/>
          </a:xfrm>
          <a:prstGeom prst="rect">
            <a:avLst/>
          </a:prstGeom>
          <a:ln w="38100">
            <a:solidFill>
              <a:sysClr val="windowText" lastClr="000000"/>
            </a:solidFill>
          </a:ln>
        </p:spPr>
      </p:pic>
      <p:sp>
        <p:nvSpPr>
          <p:cNvPr id="118" name="テキスト ボックス 117"/>
          <p:cNvSpPr txBox="1"/>
          <p:nvPr/>
        </p:nvSpPr>
        <p:spPr>
          <a:xfrm>
            <a:off x="8596257" y="178378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  <a:endParaRPr kumimoji="0" lang="ja-JP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8596257" y="26630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</a:t>
            </a:r>
            <a:endParaRPr kumimoji="0" lang="ja-JP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8598153" y="357485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3</a:t>
            </a:r>
            <a:endParaRPr kumimoji="0" lang="ja-JP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8590344" y="44497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</a:t>
            </a:r>
            <a:endParaRPr kumimoji="0" lang="ja-JP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8000" dirty="0" smtClean="0"/>
              <a:t>提案手法</a:t>
            </a:r>
            <a:endParaRPr kumimoji="1" lang="ja-JP" altLang="en-US" sz="8000" dirty="0"/>
          </a:p>
        </p:txBody>
      </p:sp>
      <p:sp>
        <p:nvSpPr>
          <p:cNvPr id="318" name="コンテンツ プレースホルダー 31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類似画像検索</a:t>
            </a:r>
            <a:endParaRPr lang="en-US" altLang="ja-JP" sz="32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特徴点の取得</a:t>
            </a:r>
            <a:endParaRPr kumimoji="1" lang="en-US" altLang="ja-JP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特徴</a:t>
            </a:r>
            <a:r>
              <a:rPr lang="ja-JP" altLang="en-US" sz="2800" dirty="0"/>
              <a:t>点</a:t>
            </a:r>
            <a:r>
              <a:rPr lang="ja-JP" altLang="en-US" sz="2800" dirty="0" smtClean="0"/>
              <a:t>のマッチング</a:t>
            </a:r>
            <a:endParaRPr lang="en-US" altLang="ja-JP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sz="2800" dirty="0" smtClean="0"/>
              <a:t>Key</a:t>
            </a:r>
            <a:r>
              <a:rPr kumimoji="1" lang="ja-JP" altLang="en-US" sz="2800" dirty="0" smtClean="0"/>
              <a:t>ペアの個数による検索</a:t>
            </a:r>
            <a:endParaRPr kumimoji="1" lang="ja-JP" altLang="en-US" sz="28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6201-1446-4977-8AE2-C24363A12C4A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143" name="円/楕円 142"/>
          <p:cNvSpPr/>
          <p:nvPr/>
        </p:nvSpPr>
        <p:spPr>
          <a:xfrm>
            <a:off x="5186907" y="4171217"/>
            <a:ext cx="85725" cy="8633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44" name="円/楕円 143"/>
          <p:cNvSpPr/>
          <p:nvPr/>
        </p:nvSpPr>
        <p:spPr>
          <a:xfrm>
            <a:off x="4648907" y="4318534"/>
            <a:ext cx="85725" cy="8633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45" name="円/楕円 144"/>
          <p:cNvSpPr/>
          <p:nvPr/>
        </p:nvSpPr>
        <p:spPr>
          <a:xfrm>
            <a:off x="4878313" y="4219810"/>
            <a:ext cx="85725" cy="8633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46" name="円/楕円 145"/>
          <p:cNvSpPr/>
          <p:nvPr/>
        </p:nvSpPr>
        <p:spPr>
          <a:xfrm>
            <a:off x="4909353" y="4586912"/>
            <a:ext cx="85725" cy="8633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47" name="円/楕円 146"/>
          <p:cNvSpPr/>
          <p:nvPr/>
        </p:nvSpPr>
        <p:spPr>
          <a:xfrm>
            <a:off x="5216026" y="4630077"/>
            <a:ext cx="85725" cy="8633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48" name="円/楕円 147"/>
          <p:cNvSpPr/>
          <p:nvPr/>
        </p:nvSpPr>
        <p:spPr>
          <a:xfrm>
            <a:off x="4998212" y="4376422"/>
            <a:ext cx="85725" cy="8633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49" name="円/楕円 148"/>
          <p:cNvSpPr/>
          <p:nvPr/>
        </p:nvSpPr>
        <p:spPr>
          <a:xfrm>
            <a:off x="4634807" y="4571712"/>
            <a:ext cx="85725" cy="8633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50" name="円/楕円 149"/>
          <p:cNvSpPr/>
          <p:nvPr/>
        </p:nvSpPr>
        <p:spPr>
          <a:xfrm>
            <a:off x="4816171" y="4419587"/>
            <a:ext cx="85725" cy="8633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51" name="円/楕円 150"/>
          <p:cNvSpPr/>
          <p:nvPr/>
        </p:nvSpPr>
        <p:spPr>
          <a:xfrm>
            <a:off x="5120839" y="4485382"/>
            <a:ext cx="85725" cy="8633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52" name="円/楕円 151"/>
          <p:cNvSpPr/>
          <p:nvPr/>
        </p:nvSpPr>
        <p:spPr>
          <a:xfrm>
            <a:off x="4703412" y="4715819"/>
            <a:ext cx="85725" cy="8633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53" name="円/楕円 152"/>
          <p:cNvSpPr/>
          <p:nvPr/>
        </p:nvSpPr>
        <p:spPr>
          <a:xfrm>
            <a:off x="5247269" y="4362715"/>
            <a:ext cx="85725" cy="8633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54" name="円/楕円 153"/>
          <p:cNvSpPr/>
          <p:nvPr/>
        </p:nvSpPr>
        <p:spPr>
          <a:xfrm>
            <a:off x="7975766" y="1598349"/>
            <a:ext cx="85725" cy="8633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55" name="円/楕円 154"/>
          <p:cNvSpPr/>
          <p:nvPr/>
        </p:nvSpPr>
        <p:spPr>
          <a:xfrm>
            <a:off x="8328404" y="2473855"/>
            <a:ext cx="85725" cy="8633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56" name="円/楕円 155"/>
          <p:cNvSpPr/>
          <p:nvPr/>
        </p:nvSpPr>
        <p:spPr>
          <a:xfrm>
            <a:off x="8289187" y="3724848"/>
            <a:ext cx="85725" cy="8633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57" name="円/楕円 156"/>
          <p:cNvSpPr/>
          <p:nvPr/>
        </p:nvSpPr>
        <p:spPr>
          <a:xfrm>
            <a:off x="8264485" y="3274152"/>
            <a:ext cx="85725" cy="8633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58" name="円/楕円 157"/>
          <p:cNvSpPr/>
          <p:nvPr/>
        </p:nvSpPr>
        <p:spPr>
          <a:xfrm>
            <a:off x="7954366" y="3317656"/>
            <a:ext cx="85725" cy="8633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59" name="円/楕円 158"/>
          <p:cNvSpPr/>
          <p:nvPr/>
        </p:nvSpPr>
        <p:spPr>
          <a:xfrm>
            <a:off x="7958058" y="3676253"/>
            <a:ext cx="85725" cy="8633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60" name="円/楕円 159"/>
          <p:cNvSpPr/>
          <p:nvPr/>
        </p:nvSpPr>
        <p:spPr>
          <a:xfrm>
            <a:off x="7932903" y="2802344"/>
            <a:ext cx="85725" cy="8633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61" name="円/楕円 160"/>
          <p:cNvSpPr/>
          <p:nvPr/>
        </p:nvSpPr>
        <p:spPr>
          <a:xfrm>
            <a:off x="8304460" y="1895765"/>
            <a:ext cx="85725" cy="8633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62" name="円/楕円 161"/>
          <p:cNvSpPr/>
          <p:nvPr/>
        </p:nvSpPr>
        <p:spPr>
          <a:xfrm>
            <a:off x="7930189" y="4619531"/>
            <a:ext cx="85725" cy="8633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63" name="円/楕円 162"/>
          <p:cNvSpPr/>
          <p:nvPr/>
        </p:nvSpPr>
        <p:spPr>
          <a:xfrm>
            <a:off x="8283404" y="4219810"/>
            <a:ext cx="85725" cy="8633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64" name="円/楕円 163"/>
          <p:cNvSpPr/>
          <p:nvPr/>
        </p:nvSpPr>
        <p:spPr>
          <a:xfrm>
            <a:off x="8128483" y="3514318"/>
            <a:ext cx="85725" cy="8633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65" name="円/楕円 164"/>
          <p:cNvSpPr/>
          <p:nvPr/>
        </p:nvSpPr>
        <p:spPr>
          <a:xfrm>
            <a:off x="8240541" y="1607267"/>
            <a:ext cx="85725" cy="86330"/>
          </a:xfrm>
          <a:prstGeom prst="ellipse">
            <a:avLst/>
          </a:prstGeom>
          <a:noFill/>
          <a:ln w="127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66" name="円/楕円 165"/>
          <p:cNvSpPr/>
          <p:nvPr/>
        </p:nvSpPr>
        <p:spPr>
          <a:xfrm>
            <a:off x="8040091" y="1864481"/>
            <a:ext cx="85725" cy="86330"/>
          </a:xfrm>
          <a:prstGeom prst="ellipse">
            <a:avLst/>
          </a:prstGeom>
          <a:noFill/>
          <a:ln w="127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67" name="円/楕円 166"/>
          <p:cNvSpPr/>
          <p:nvPr/>
        </p:nvSpPr>
        <p:spPr>
          <a:xfrm>
            <a:off x="7973051" y="2560185"/>
            <a:ext cx="85725" cy="86330"/>
          </a:xfrm>
          <a:prstGeom prst="ellipse">
            <a:avLst/>
          </a:prstGeom>
          <a:noFill/>
          <a:ln w="127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68" name="円/楕円 167"/>
          <p:cNvSpPr/>
          <p:nvPr/>
        </p:nvSpPr>
        <p:spPr>
          <a:xfrm>
            <a:off x="8335932" y="2873896"/>
            <a:ext cx="85725" cy="86330"/>
          </a:xfrm>
          <a:prstGeom prst="ellipse">
            <a:avLst/>
          </a:prstGeom>
          <a:noFill/>
          <a:ln w="127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69" name="円/楕円 168"/>
          <p:cNvSpPr/>
          <p:nvPr/>
        </p:nvSpPr>
        <p:spPr>
          <a:xfrm>
            <a:off x="7870117" y="3518269"/>
            <a:ext cx="85725" cy="86330"/>
          </a:xfrm>
          <a:prstGeom prst="ellipse">
            <a:avLst/>
          </a:prstGeom>
          <a:noFill/>
          <a:ln w="127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70" name="円/楕円 169"/>
          <p:cNvSpPr/>
          <p:nvPr/>
        </p:nvSpPr>
        <p:spPr>
          <a:xfrm>
            <a:off x="7926040" y="4234721"/>
            <a:ext cx="85725" cy="86330"/>
          </a:xfrm>
          <a:prstGeom prst="ellipse">
            <a:avLst/>
          </a:prstGeom>
          <a:noFill/>
          <a:ln w="127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71" name="円/楕円 170"/>
          <p:cNvSpPr/>
          <p:nvPr/>
        </p:nvSpPr>
        <p:spPr>
          <a:xfrm>
            <a:off x="8335898" y="4607092"/>
            <a:ext cx="85725" cy="86330"/>
          </a:xfrm>
          <a:prstGeom prst="ellipse">
            <a:avLst/>
          </a:prstGeom>
          <a:noFill/>
          <a:ln w="127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72" name="円/楕円 171"/>
          <p:cNvSpPr/>
          <p:nvPr/>
        </p:nvSpPr>
        <p:spPr>
          <a:xfrm>
            <a:off x="8075828" y="4462752"/>
            <a:ext cx="85725" cy="86330"/>
          </a:xfrm>
          <a:prstGeom prst="ellipse">
            <a:avLst/>
          </a:prstGeom>
          <a:noFill/>
          <a:ln w="127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173" name="直線コネクタ 172"/>
          <p:cNvCxnSpPr>
            <a:endCxn id="145" idx="7"/>
          </p:cNvCxnSpPr>
          <p:nvPr/>
        </p:nvCxnSpPr>
        <p:spPr>
          <a:xfrm flipH="1">
            <a:off x="4951484" y="3371901"/>
            <a:ext cx="2996865" cy="860552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lgDash"/>
            <a:miter lim="800000"/>
          </a:ln>
          <a:effectLst/>
        </p:spPr>
      </p:cxnSp>
      <p:cxnSp>
        <p:nvCxnSpPr>
          <p:cNvPr id="174" name="直線コネクタ 173"/>
          <p:cNvCxnSpPr>
            <a:stCxn id="157" idx="2"/>
            <a:endCxn id="143" idx="6"/>
          </p:cNvCxnSpPr>
          <p:nvPr/>
        </p:nvCxnSpPr>
        <p:spPr>
          <a:xfrm flipH="1">
            <a:off x="5272632" y="3317317"/>
            <a:ext cx="2991853" cy="897065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lgDash"/>
            <a:miter lim="800000"/>
          </a:ln>
          <a:effectLst/>
        </p:spPr>
      </p:cxnSp>
      <p:cxnSp>
        <p:nvCxnSpPr>
          <p:cNvPr id="175" name="直線コネクタ 174"/>
          <p:cNvCxnSpPr>
            <a:stCxn id="161" idx="3"/>
            <a:endCxn id="153" idx="7"/>
          </p:cNvCxnSpPr>
          <p:nvPr/>
        </p:nvCxnSpPr>
        <p:spPr>
          <a:xfrm flipH="1">
            <a:off x="5320440" y="1969452"/>
            <a:ext cx="2996574" cy="2405906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lgDash"/>
            <a:miter lim="800000"/>
          </a:ln>
          <a:effectLst/>
        </p:spPr>
      </p:cxnSp>
      <p:cxnSp>
        <p:nvCxnSpPr>
          <p:cNvPr id="176" name="直線コネクタ 175"/>
          <p:cNvCxnSpPr>
            <a:stCxn id="159" idx="3"/>
            <a:endCxn id="146" idx="7"/>
          </p:cNvCxnSpPr>
          <p:nvPr/>
        </p:nvCxnSpPr>
        <p:spPr>
          <a:xfrm flipH="1">
            <a:off x="4982524" y="3749940"/>
            <a:ext cx="2988088" cy="849615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lgDash"/>
            <a:miter lim="800000"/>
          </a:ln>
          <a:effectLst/>
        </p:spPr>
      </p:cxnSp>
      <p:cxnSp>
        <p:nvCxnSpPr>
          <p:cNvPr id="177" name="直線コネクタ 176"/>
          <p:cNvCxnSpPr/>
          <p:nvPr/>
        </p:nvCxnSpPr>
        <p:spPr>
          <a:xfrm>
            <a:off x="4730521" y="4625807"/>
            <a:ext cx="3199668" cy="36889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lgDash"/>
            <a:miter lim="800000"/>
          </a:ln>
          <a:effectLst/>
        </p:spPr>
      </p:cxnSp>
      <p:cxnSp>
        <p:nvCxnSpPr>
          <p:cNvPr id="178" name="直線コネクタ 177"/>
          <p:cNvCxnSpPr>
            <a:stCxn id="160" idx="3"/>
            <a:endCxn id="152" idx="7"/>
          </p:cNvCxnSpPr>
          <p:nvPr/>
        </p:nvCxnSpPr>
        <p:spPr>
          <a:xfrm flipH="1">
            <a:off x="4776583" y="2876031"/>
            <a:ext cx="3168874" cy="1852431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lgDash"/>
            <a:miter lim="800000"/>
          </a:ln>
          <a:effectLst/>
        </p:spPr>
      </p:cxnSp>
      <p:cxnSp>
        <p:nvCxnSpPr>
          <p:cNvPr id="179" name="直線コネクタ 178"/>
          <p:cNvCxnSpPr>
            <a:stCxn id="164" idx="3"/>
            <a:endCxn id="148" idx="7"/>
          </p:cNvCxnSpPr>
          <p:nvPr/>
        </p:nvCxnSpPr>
        <p:spPr>
          <a:xfrm flipH="1">
            <a:off x="5071383" y="3588005"/>
            <a:ext cx="3069654" cy="80106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lgDash"/>
            <a:miter lim="800000"/>
          </a:ln>
          <a:effectLst/>
        </p:spPr>
      </p:cxnSp>
      <p:cxnSp>
        <p:nvCxnSpPr>
          <p:cNvPr id="180" name="直線コネクタ 179"/>
          <p:cNvCxnSpPr>
            <a:stCxn id="156" idx="2"/>
            <a:endCxn id="147" idx="7"/>
          </p:cNvCxnSpPr>
          <p:nvPr/>
        </p:nvCxnSpPr>
        <p:spPr>
          <a:xfrm flipH="1">
            <a:off x="5289197" y="3768013"/>
            <a:ext cx="2999990" cy="874707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lgDash"/>
            <a:miter lim="800000"/>
          </a:ln>
          <a:effectLst/>
        </p:spPr>
      </p:cxnSp>
      <p:cxnSp>
        <p:nvCxnSpPr>
          <p:cNvPr id="181" name="直線コネクタ 180"/>
          <p:cNvCxnSpPr>
            <a:stCxn id="154" idx="3"/>
            <a:endCxn id="144" idx="7"/>
          </p:cNvCxnSpPr>
          <p:nvPr/>
        </p:nvCxnSpPr>
        <p:spPr>
          <a:xfrm flipH="1">
            <a:off x="4722078" y="1672036"/>
            <a:ext cx="3266242" cy="2659141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lgDash"/>
            <a:miter lim="800000"/>
          </a:ln>
          <a:effectLst/>
        </p:spPr>
      </p:cxnSp>
      <p:cxnSp>
        <p:nvCxnSpPr>
          <p:cNvPr id="182" name="直線コネクタ 181"/>
          <p:cNvCxnSpPr>
            <a:stCxn id="163" idx="3"/>
            <a:endCxn id="150" idx="6"/>
          </p:cNvCxnSpPr>
          <p:nvPr/>
        </p:nvCxnSpPr>
        <p:spPr>
          <a:xfrm flipH="1">
            <a:off x="4901896" y="4293497"/>
            <a:ext cx="3394062" cy="169255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lgDash"/>
            <a:miter lim="800000"/>
          </a:ln>
          <a:effectLst/>
        </p:spPr>
      </p:cxnSp>
      <p:cxnSp>
        <p:nvCxnSpPr>
          <p:cNvPr id="183" name="直線コネクタ 182"/>
          <p:cNvCxnSpPr>
            <a:stCxn id="155" idx="3"/>
            <a:endCxn id="151" idx="6"/>
          </p:cNvCxnSpPr>
          <p:nvPr/>
        </p:nvCxnSpPr>
        <p:spPr>
          <a:xfrm flipH="1">
            <a:off x="5206564" y="2547542"/>
            <a:ext cx="3134394" cy="1981005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lgDash"/>
            <a:miter lim="800000"/>
          </a:ln>
          <a:effectLst/>
        </p:spPr>
      </p:cxnSp>
      <p:sp>
        <p:nvSpPr>
          <p:cNvPr id="184" name="角丸四角形吹き出し 183"/>
          <p:cNvSpPr/>
          <p:nvPr/>
        </p:nvSpPr>
        <p:spPr>
          <a:xfrm>
            <a:off x="3257624" y="3903739"/>
            <a:ext cx="1063479" cy="267478"/>
          </a:xfrm>
          <a:prstGeom prst="wedgeRoundRectCallout">
            <a:avLst>
              <a:gd name="adj1" fmla="val 68248"/>
              <a:gd name="adj2" fmla="val 174336"/>
              <a:gd name="adj3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特徴点</a:t>
            </a:r>
            <a:endParaRPr kumimoji="0" lang="ja-JP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85" name="角丸四角形吹き出し 184"/>
          <p:cNvSpPr/>
          <p:nvPr/>
        </p:nvSpPr>
        <p:spPr>
          <a:xfrm>
            <a:off x="5892563" y="2307003"/>
            <a:ext cx="1021076" cy="218366"/>
          </a:xfrm>
          <a:prstGeom prst="wedgeRoundRectCallout">
            <a:avLst>
              <a:gd name="adj1" fmla="val 32204"/>
              <a:gd name="adj2" fmla="val 96986"/>
              <a:gd name="adj3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Key</a:t>
            </a:r>
            <a:r>
              <a:rPr kumimoji="0" lang="ja-JP" altLang="en-US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ペア</a:t>
            </a:r>
            <a:endParaRPr kumimoji="0" lang="ja-JP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23" name="下矢印 122"/>
          <p:cNvSpPr/>
          <p:nvPr/>
        </p:nvSpPr>
        <p:spPr>
          <a:xfrm rot="2566147">
            <a:off x="7083447" y="3656234"/>
            <a:ext cx="447172" cy="1235937"/>
          </a:xfrm>
          <a:prstGeom prst="downArrow">
            <a:avLst/>
          </a:prstGeom>
          <a:solidFill>
            <a:srgbClr val="ED7D31">
              <a:lumMod val="40000"/>
              <a:lumOff val="60000"/>
            </a:srgbClr>
          </a:solidFill>
          <a:ln w="28575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検索結果</a:t>
            </a:r>
            <a:endParaRPr kumimoji="0" lang="ja-JP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DEE-2AA2-4E0E-8BF9-C2674ED785FE}" type="datetime1">
              <a:rPr kumimoji="1" lang="ja-JP" altLang="en-US" smtClean="0"/>
              <a:t>2015/5/26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14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8000" dirty="0" smtClean="0"/>
              <a:t>提案手法</a:t>
            </a:r>
            <a:endParaRPr kumimoji="1" lang="ja-JP" altLang="en-US" sz="8000" dirty="0"/>
          </a:p>
        </p:txBody>
      </p:sp>
      <p:sp>
        <p:nvSpPr>
          <p:cNvPr id="318" name="コンテンツ プレースホルダー 31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位置推定</a:t>
            </a:r>
            <a:endParaRPr lang="en-US" altLang="ja-JP" sz="32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平行移動要素</a:t>
            </a:r>
            <a:endParaRPr kumimoji="1" lang="en-US" altLang="ja-JP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回転移動</a:t>
            </a:r>
            <a:r>
              <a:rPr lang="ja-JP" altLang="en-US" sz="2800" dirty="0"/>
              <a:t>要素</a:t>
            </a:r>
            <a:endParaRPr kumimoji="1" lang="en-US" altLang="ja-JP" sz="2800" dirty="0" smtClean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6201-1446-4977-8AE2-C24363A12C4A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54" y="2754411"/>
            <a:ext cx="2400000" cy="1800000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205" y="2754411"/>
            <a:ext cx="2400000" cy="1800000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</p:pic>
      <p:sp>
        <p:nvSpPr>
          <p:cNvPr id="8" name="下矢印 7"/>
          <p:cNvSpPr/>
          <p:nvPr/>
        </p:nvSpPr>
        <p:spPr>
          <a:xfrm>
            <a:off x="5115697" y="4758753"/>
            <a:ext cx="2063578" cy="548564"/>
          </a:xfrm>
          <a:prstGeom prst="down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422768" y="5415690"/>
            <a:ext cx="1449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 smtClean="0"/>
              <a:t>F</a:t>
            </a:r>
            <a:r>
              <a:rPr kumimoji="1" lang="ja-JP" altLang="en-US" sz="4000" b="1" dirty="0" smtClean="0"/>
              <a:t>行列</a:t>
            </a:r>
            <a:endParaRPr kumimoji="1" lang="ja-JP" altLang="en-US" b="1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302207" y="23850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現在位置</a:t>
            </a:r>
            <a:endParaRPr kumimoji="1" lang="ja-JP" altLang="en-US" b="1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993256" y="238507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推定</a:t>
            </a:r>
            <a:r>
              <a:rPr kumimoji="1" lang="ja-JP" altLang="en-US" b="1" dirty="0" smtClean="0"/>
              <a:t>位置</a:t>
            </a:r>
            <a:endParaRPr kumimoji="1" lang="ja-JP" altLang="en-US" b="1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D5B0-31A0-440B-8DBA-7D79D8629D68}" type="datetime1">
              <a:rPr kumimoji="1" lang="ja-JP" altLang="en-US" smtClean="0"/>
              <a:t>2015/5/26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61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線コネクタ 55"/>
          <p:cNvCxnSpPr/>
          <p:nvPr/>
        </p:nvCxnSpPr>
        <p:spPr>
          <a:xfrm>
            <a:off x="5859466" y="3452431"/>
            <a:ext cx="592137" cy="0"/>
          </a:xfrm>
          <a:prstGeom prst="line">
            <a:avLst/>
          </a:prstGeom>
          <a:noFill/>
          <a:ln w="31750" cap="flat" cmpd="sng" algn="ctr">
            <a:solidFill>
              <a:srgbClr val="ED7D31"/>
            </a:solidFill>
            <a:prstDash val="sysDash"/>
            <a:miter lim="800000"/>
          </a:ln>
          <a:effectLst/>
        </p:spPr>
      </p:cxnSp>
      <p:cxnSp>
        <p:nvCxnSpPr>
          <p:cNvPr id="54" name="曲線コネクタ 53"/>
          <p:cNvCxnSpPr/>
          <p:nvPr/>
        </p:nvCxnSpPr>
        <p:spPr>
          <a:xfrm>
            <a:off x="6451603" y="3452431"/>
            <a:ext cx="1495426" cy="1447800"/>
          </a:xfrm>
          <a:prstGeom prst="curvedConnector3">
            <a:avLst/>
          </a:prstGeom>
          <a:noFill/>
          <a:ln w="31750" cap="flat" cmpd="sng" algn="ctr">
            <a:solidFill>
              <a:srgbClr val="ED7D31"/>
            </a:solidFill>
            <a:prstDash val="sysDash"/>
            <a:miter lim="800000"/>
          </a:ln>
          <a:effectLst/>
        </p:spPr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8000" dirty="0" smtClean="0"/>
              <a:t>提案手法</a:t>
            </a:r>
            <a:endParaRPr kumimoji="1" lang="ja-JP" altLang="en-US" sz="8000" dirty="0"/>
          </a:p>
        </p:txBody>
      </p:sp>
      <p:sp>
        <p:nvSpPr>
          <p:cNvPr id="318" name="コンテンツ プレースホルダー 31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音声ナビゲーション</a:t>
            </a:r>
            <a:endParaRPr lang="en-US" altLang="ja-JP" sz="32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移動方向</a:t>
            </a:r>
            <a:endParaRPr kumimoji="1" lang="en-US" altLang="ja-JP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現在位置</a:t>
            </a:r>
            <a:endParaRPr lang="en-US" altLang="ja-JP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交差点</a:t>
            </a:r>
            <a:r>
              <a:rPr lang="ja-JP" altLang="en-US" sz="2800" dirty="0"/>
              <a:t>等</a:t>
            </a:r>
            <a:r>
              <a:rPr lang="ja-JP" altLang="en-US" sz="2800" dirty="0" smtClean="0"/>
              <a:t>の情報</a:t>
            </a:r>
            <a:endParaRPr lang="en-US" altLang="ja-JP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移動</a:t>
            </a:r>
            <a:r>
              <a:rPr lang="ja-JP" altLang="en-US" sz="2800" dirty="0"/>
              <a:t>方向</a:t>
            </a:r>
            <a:r>
              <a:rPr lang="ja-JP" altLang="en-US" sz="2800" dirty="0" smtClean="0"/>
              <a:t>および現在位置</a:t>
            </a:r>
            <a:endParaRPr lang="en-US" altLang="ja-JP" sz="2800" dirty="0" smtClean="0"/>
          </a:p>
          <a:p>
            <a:pPr marL="201168" lvl="1" indent="0">
              <a:buNone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が適切であるか</a:t>
            </a:r>
            <a:endParaRPr lang="en-US" altLang="ja-JP" sz="2800" dirty="0" smtClean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6201-1446-4977-8AE2-C24363A12C4A}" type="slidenum">
              <a:rPr kumimoji="1" lang="ja-JP" altLang="en-US" smtClean="0"/>
              <a:t>8</a:t>
            </a:fld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 flipH="1">
            <a:off x="5834389" y="3008489"/>
            <a:ext cx="142875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5" name="直線コネクタ 14"/>
          <p:cNvCxnSpPr/>
          <p:nvPr/>
        </p:nvCxnSpPr>
        <p:spPr>
          <a:xfrm flipH="1">
            <a:off x="5834389" y="3719689"/>
            <a:ext cx="10287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6" name="直線コネクタ 15"/>
          <p:cNvCxnSpPr/>
          <p:nvPr/>
        </p:nvCxnSpPr>
        <p:spPr>
          <a:xfrm flipH="1">
            <a:off x="7244089" y="2322690"/>
            <a:ext cx="298450" cy="685799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7" name="直線コネクタ 16"/>
          <p:cNvCxnSpPr/>
          <p:nvPr/>
        </p:nvCxnSpPr>
        <p:spPr>
          <a:xfrm flipH="1">
            <a:off x="7350451" y="2322690"/>
            <a:ext cx="909639" cy="209550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8" name="直線コネクタ 17"/>
          <p:cNvCxnSpPr/>
          <p:nvPr/>
        </p:nvCxnSpPr>
        <p:spPr>
          <a:xfrm flipH="1">
            <a:off x="5974087" y="3732389"/>
            <a:ext cx="876303" cy="208280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9" name="直線コネクタ 18"/>
          <p:cNvCxnSpPr/>
          <p:nvPr/>
        </p:nvCxnSpPr>
        <p:spPr>
          <a:xfrm flipH="1">
            <a:off x="7174239" y="5167491"/>
            <a:ext cx="1493838" cy="12695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0" name="直線コネクタ 19"/>
          <p:cNvCxnSpPr/>
          <p:nvPr/>
        </p:nvCxnSpPr>
        <p:spPr>
          <a:xfrm flipH="1" flipV="1">
            <a:off x="7350451" y="4411840"/>
            <a:ext cx="1317626" cy="635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5" name="直線コネクタ 34"/>
          <p:cNvCxnSpPr/>
          <p:nvPr/>
        </p:nvCxnSpPr>
        <p:spPr>
          <a:xfrm flipV="1">
            <a:off x="5834389" y="2997591"/>
            <a:ext cx="161655" cy="144106"/>
          </a:xfrm>
          <a:prstGeom prst="line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6" name="直線コネクタ 35"/>
          <p:cNvCxnSpPr/>
          <p:nvPr/>
        </p:nvCxnSpPr>
        <p:spPr>
          <a:xfrm flipH="1">
            <a:off x="6015402" y="3202257"/>
            <a:ext cx="47096" cy="347118"/>
          </a:xfrm>
          <a:prstGeom prst="line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7" name="直線コネクタ 36"/>
          <p:cNvCxnSpPr/>
          <p:nvPr/>
        </p:nvCxnSpPr>
        <p:spPr>
          <a:xfrm>
            <a:off x="6102714" y="3141697"/>
            <a:ext cx="110919" cy="318025"/>
          </a:xfrm>
          <a:prstGeom prst="line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0" name="円/楕円 39"/>
          <p:cNvSpPr/>
          <p:nvPr/>
        </p:nvSpPr>
        <p:spPr>
          <a:xfrm>
            <a:off x="5916024" y="2717883"/>
            <a:ext cx="337825" cy="636862"/>
          </a:xfrm>
          <a:prstGeom prst="ellipse">
            <a:avLst/>
          </a:prstGeom>
          <a:solidFill>
            <a:srgbClr val="5B9BD5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5916024" y="2523253"/>
            <a:ext cx="337825" cy="358477"/>
          </a:xfrm>
          <a:prstGeom prst="ellipse">
            <a:avLst/>
          </a:prstGeom>
          <a:solidFill>
            <a:srgbClr val="5B9BD5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38" name="直線コネクタ 37"/>
          <p:cNvCxnSpPr/>
          <p:nvPr/>
        </p:nvCxnSpPr>
        <p:spPr>
          <a:xfrm>
            <a:off x="6102714" y="3027164"/>
            <a:ext cx="189434" cy="175093"/>
          </a:xfrm>
          <a:prstGeom prst="line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9" name="直線コネクタ 38"/>
          <p:cNvCxnSpPr/>
          <p:nvPr/>
        </p:nvCxnSpPr>
        <p:spPr>
          <a:xfrm flipV="1">
            <a:off x="6213633" y="2672378"/>
            <a:ext cx="80431" cy="39745"/>
          </a:xfrm>
          <a:prstGeom prst="line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2" name="直線コネクタ 51"/>
          <p:cNvCxnSpPr/>
          <p:nvPr/>
        </p:nvCxnSpPr>
        <p:spPr>
          <a:xfrm flipH="1">
            <a:off x="6937705" y="5180186"/>
            <a:ext cx="236534" cy="71120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50" name="角丸四角形吹き出し 49"/>
          <p:cNvSpPr/>
          <p:nvPr/>
        </p:nvSpPr>
        <p:spPr>
          <a:xfrm>
            <a:off x="4954317" y="1868012"/>
            <a:ext cx="1594447" cy="499930"/>
          </a:xfrm>
          <a:prstGeom prst="wedgeRoundRectCallout">
            <a:avLst>
              <a:gd name="adj1" fmla="val 23612"/>
              <a:gd name="adj2" fmla="val 7667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この先</a:t>
            </a:r>
            <a:r>
              <a:rPr kumimoji="1" lang="en-US" altLang="ja-JP" b="1" dirty="0" smtClean="0">
                <a:solidFill>
                  <a:schemeClr val="tx1"/>
                </a:solidFill>
              </a:rPr>
              <a:t>10</a:t>
            </a:r>
            <a:r>
              <a:rPr kumimoji="1" lang="ja-JP" altLang="en-US" b="1" dirty="0" err="1" smtClean="0">
                <a:solidFill>
                  <a:schemeClr val="tx1"/>
                </a:solidFill>
              </a:rPr>
              <a:t>ｍ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で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右折です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>
            <a:off x="7947029" y="4900231"/>
            <a:ext cx="746125" cy="0"/>
          </a:xfrm>
          <a:prstGeom prst="straightConnector1">
            <a:avLst/>
          </a:prstGeom>
          <a:noFill/>
          <a:ln w="31750" cap="flat" cmpd="sng" algn="ctr">
            <a:solidFill>
              <a:srgbClr val="ED7D31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57" name="角丸四角形吹き出し 56"/>
          <p:cNvSpPr/>
          <p:nvPr/>
        </p:nvSpPr>
        <p:spPr>
          <a:xfrm>
            <a:off x="4046859" y="2644177"/>
            <a:ext cx="1560735" cy="606207"/>
          </a:xfrm>
          <a:prstGeom prst="wedgeRoundRectCallout">
            <a:avLst>
              <a:gd name="adj1" fmla="val 65337"/>
              <a:gd name="adj2" fmla="val -396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現在</a:t>
            </a:r>
            <a:r>
              <a:rPr kumimoji="1" lang="en-US" altLang="ja-JP" b="1" dirty="0" smtClean="0">
                <a:solidFill>
                  <a:schemeClr val="tx1"/>
                </a:solidFill>
              </a:rPr>
              <a:t>X</a:t>
            </a:r>
            <a:r>
              <a:rPr lang="ja-JP" altLang="en-US" b="1" dirty="0" smtClean="0">
                <a:solidFill>
                  <a:schemeClr val="tx1"/>
                </a:solidFill>
              </a:rPr>
              <a:t>個目の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交差点です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8" name="角丸四角形吹き出し 57"/>
          <p:cNvSpPr/>
          <p:nvPr/>
        </p:nvSpPr>
        <p:spPr>
          <a:xfrm>
            <a:off x="6640386" y="2423299"/>
            <a:ext cx="1726374" cy="538107"/>
          </a:xfrm>
          <a:prstGeom prst="wedgeRoundRectCallout">
            <a:avLst>
              <a:gd name="adj1" fmla="val -64915"/>
              <a:gd name="adj2" fmla="val -667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少し左方向に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進んでください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D1FD-3851-45D4-B99E-8B1D34CECC80}" type="datetime1">
              <a:rPr kumimoji="1" lang="ja-JP" altLang="en-US" smtClean="0"/>
              <a:t>2015/5/26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91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8000" dirty="0" smtClean="0"/>
              <a:t>研究計画</a:t>
            </a:r>
            <a:endParaRPr kumimoji="1" lang="ja-JP" altLang="en-US" sz="8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729914" cy="46140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sz="2400" dirty="0" smtClean="0"/>
              <a:t>F</a:t>
            </a:r>
            <a:r>
              <a:rPr kumimoji="1" lang="ja-JP" altLang="en-US" sz="2400" dirty="0" smtClean="0"/>
              <a:t>行列の取得とそれを利用した移動方向の指示</a:t>
            </a:r>
            <a:endParaRPr kumimoji="1" lang="en-US" altLang="ja-JP" sz="2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200" dirty="0" smtClean="0"/>
              <a:t>平行移動要素と回転移動要素</a:t>
            </a:r>
            <a:endParaRPr kumimoji="1" lang="en-US" altLang="ja-JP" sz="2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400" dirty="0" smtClean="0"/>
              <a:t>リアルタイムにカメラから取得した画像に対しての位置推定</a:t>
            </a:r>
            <a:endParaRPr kumimoji="1" lang="en-US" altLang="ja-JP" sz="2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2000" dirty="0" smtClean="0"/>
              <a:t>カメラからの画像取得方法</a:t>
            </a:r>
            <a:endParaRPr kumimoji="1" lang="en-US" altLang="ja-JP" sz="2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 smtClean="0"/>
              <a:t>位置</a:t>
            </a:r>
            <a:r>
              <a:rPr lang="ja-JP" altLang="en-US" sz="2400" dirty="0"/>
              <a:t>推定</a:t>
            </a:r>
            <a:r>
              <a:rPr lang="ja-JP" altLang="en-US" sz="2400" dirty="0" smtClean="0"/>
              <a:t>の精度および速度の検証と改良</a:t>
            </a:r>
            <a:endParaRPr lang="en-US" altLang="ja-JP" sz="2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2000" dirty="0"/>
              <a:t>使用</a:t>
            </a:r>
            <a:r>
              <a:rPr kumimoji="1" lang="ja-JP" altLang="en-US" sz="2000" dirty="0" smtClean="0"/>
              <a:t>する特徴量</a:t>
            </a:r>
            <a:endParaRPr kumimoji="1" lang="en-US" altLang="ja-JP" sz="2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000" dirty="0" smtClean="0"/>
              <a:t>検索アルゴリズム</a:t>
            </a:r>
            <a:endParaRPr lang="en-US" altLang="ja-JP" sz="2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400" dirty="0" smtClean="0"/>
              <a:t>音声</a:t>
            </a:r>
            <a:r>
              <a:rPr kumimoji="1" lang="ja-JP" altLang="en-US" sz="2400" dirty="0"/>
              <a:t>ナビゲーション</a:t>
            </a:r>
            <a:r>
              <a:rPr kumimoji="1" lang="ja-JP" altLang="en-US" sz="2400" dirty="0" smtClean="0"/>
              <a:t>の実装</a:t>
            </a:r>
            <a:endParaRPr kumimoji="1" lang="en-US" altLang="ja-JP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400" dirty="0" smtClean="0"/>
              <a:t>視覚障害者に適したインタフェース実装</a:t>
            </a:r>
            <a:endParaRPr kumimoji="1" lang="en-US" altLang="ja-JP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 smtClean="0"/>
              <a:t>実験および検証</a:t>
            </a:r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6201-1446-4977-8AE2-C24363A12C4A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06F4-70F2-47FC-A50D-D61033AEA34C}" type="datetime1">
              <a:rPr kumimoji="1" lang="ja-JP" altLang="en-US" smtClean="0"/>
              <a:t>2015/5/26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38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1027</TotalTime>
  <Words>959</Words>
  <Application>Microsoft Office PowerPoint</Application>
  <PresentationFormat>画面に合わせる (4:3)</PresentationFormat>
  <Paragraphs>257</Paragraphs>
  <Slides>21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ＭＳ Ｐゴシック</vt:lpstr>
      <vt:lpstr>Calibri</vt:lpstr>
      <vt:lpstr>Calibri Light</vt:lpstr>
      <vt:lpstr>Wingdings</vt:lpstr>
      <vt:lpstr>レトロスペクト</vt:lpstr>
      <vt:lpstr>類似画像検索による 位置推定を用いた 視覚障害者の 歩行ナビゲーションシステム</vt:lpstr>
      <vt:lpstr>目次</vt:lpstr>
      <vt:lpstr>研究背景</vt:lpstr>
      <vt:lpstr>先行研究</vt:lpstr>
      <vt:lpstr>提案手法</vt:lpstr>
      <vt:lpstr>提案手法</vt:lpstr>
      <vt:lpstr>提案手法</vt:lpstr>
      <vt:lpstr>提案手法</vt:lpstr>
      <vt:lpstr>研究計画</vt:lpstr>
      <vt:lpstr>御静聴ありがとうございました</vt:lpstr>
      <vt:lpstr>速度</vt:lpstr>
      <vt:lpstr>精度</vt:lpstr>
      <vt:lpstr>[1]</vt:lpstr>
      <vt:lpstr>データベース化</vt:lpstr>
      <vt:lpstr>[1]</vt:lpstr>
      <vt:lpstr>[2]</vt:lpstr>
      <vt:lpstr>[3]</vt:lpstr>
      <vt:lpstr>[4]</vt:lpstr>
      <vt:lpstr>[5]</vt:lpstr>
      <vt:lpstr>[8]</vt:lpstr>
      <vt:lpstr>[9][10]</vt:lpstr>
    </vt:vector>
  </TitlesOfParts>
  <Company>筑波大学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類似画像検索による位置推定を用いた 視覚障碍者の歩行ナビゲーションシステム</dc:title>
  <dc:creator>kazuho kamasaka</dc:creator>
  <cp:lastModifiedBy>kazuho kamasaka</cp:lastModifiedBy>
  <cp:revision>293</cp:revision>
  <dcterms:created xsi:type="dcterms:W3CDTF">2015-05-25T00:53:38Z</dcterms:created>
  <dcterms:modified xsi:type="dcterms:W3CDTF">2015-05-26T11:13:16Z</dcterms:modified>
</cp:coreProperties>
</file>