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331" r:id="rId3"/>
    <p:sldId id="271" r:id="rId4"/>
    <p:sldId id="324" r:id="rId5"/>
    <p:sldId id="282" r:id="rId6"/>
    <p:sldId id="333" r:id="rId7"/>
    <p:sldId id="260" r:id="rId8"/>
    <p:sldId id="335" r:id="rId9"/>
    <p:sldId id="263" r:id="rId10"/>
    <p:sldId id="334" r:id="rId11"/>
    <p:sldId id="337" r:id="rId12"/>
    <p:sldId id="338" r:id="rId13"/>
    <p:sldId id="277" r:id="rId14"/>
    <p:sldId id="296" r:id="rId15"/>
    <p:sldId id="300" r:id="rId16"/>
    <p:sldId id="301" r:id="rId17"/>
    <p:sldId id="336" r:id="rId18"/>
    <p:sldId id="339" r:id="rId19"/>
    <p:sldId id="302" r:id="rId20"/>
    <p:sldId id="305" r:id="rId21"/>
    <p:sldId id="310" r:id="rId22"/>
    <p:sldId id="308" r:id="rId23"/>
    <p:sldId id="309" r:id="rId24"/>
    <p:sldId id="306" r:id="rId25"/>
    <p:sldId id="307" r:id="rId26"/>
    <p:sldId id="276" r:id="rId27"/>
    <p:sldId id="275" r:id="rId28"/>
    <p:sldId id="273" r:id="rId29"/>
    <p:sldId id="272" r:id="rId30"/>
    <p:sldId id="328" r:id="rId31"/>
    <p:sldId id="315" r:id="rId32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3408015-9DEA-48EB-93D1-44FF4753748D}">
          <p14:sldIdLst>
            <p14:sldId id="257"/>
          </p14:sldIdLst>
        </p14:section>
        <p14:section name="Intro" id="{187AA35E-3EEE-4511-BB55-4822D4079D88}">
          <p14:sldIdLst>
            <p14:sldId id="331"/>
          </p14:sldIdLst>
        </p14:section>
        <p14:section name="Methods" id="{A76D172B-43BE-4DE4-9C11-6DD6360EDFAA}">
          <p14:sldIdLst>
            <p14:sldId id="271"/>
            <p14:sldId id="324"/>
            <p14:sldId id="282"/>
            <p14:sldId id="333"/>
            <p14:sldId id="260"/>
          </p14:sldIdLst>
        </p14:section>
        <p14:section name="Experiments" id="{27601345-8646-4682-9BE2-DA69505FAC72}">
          <p14:sldIdLst>
            <p14:sldId id="335"/>
            <p14:sldId id="263"/>
            <p14:sldId id="334"/>
            <p14:sldId id="337"/>
            <p14:sldId id="338"/>
            <p14:sldId id="277"/>
            <p14:sldId id="296"/>
            <p14:sldId id="300"/>
            <p14:sldId id="301"/>
            <p14:sldId id="336"/>
            <p14:sldId id="339"/>
            <p14:sldId id="302"/>
            <p14:sldId id="305"/>
            <p14:sldId id="310"/>
            <p14:sldId id="308"/>
            <p14:sldId id="309"/>
            <p14:sldId id="306"/>
            <p14:sldId id="307"/>
          </p14:sldIdLst>
        </p14:section>
        <p14:section name="Contribution" id="{723FD809-B506-494E-9306-B2F3040B974A}">
          <p14:sldIdLst>
            <p14:sldId id="276"/>
            <p14:sldId id="275"/>
            <p14:sldId id="273"/>
          </p14:sldIdLst>
        </p14:section>
        <p14:section name="Future Work" id="{96D11D53-AF09-484A-A888-E84FFB27E096}">
          <p14:sldIdLst/>
        </p14:section>
        <p14:section name="Hidden" id="{D62423B2-CAAC-4123-9557-22F06D8EED1C}">
          <p14:sldIdLst>
            <p14:sldId id="272"/>
            <p14:sldId id="328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is Prapas" initials="IP" lastIdx="2" clrIdx="0">
    <p:extLst>
      <p:ext uri="{19B8F6BF-5375-455C-9EA6-DF929625EA0E}">
        <p15:presenceInfo xmlns:p15="http://schemas.microsoft.com/office/powerpoint/2012/main" userId="703650e7ccf838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5D86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ABA8E-C0C6-4873-9449-ADAE0EE6AEB6}" type="doc">
      <dgm:prSet loTypeId="urn:microsoft.com/office/officeart/2005/8/layout/cycle5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F57CFBA6-399B-486E-9E8C-E7D749A2E897}">
      <dgm:prSet/>
      <dgm:spPr/>
      <dgm:t>
        <a:bodyPr/>
        <a:lstStyle/>
        <a:p>
          <a:r>
            <a:rPr lang="en-US"/>
            <a:t>Gather Data</a:t>
          </a:r>
          <a:endParaRPr lang="en-CH"/>
        </a:p>
      </dgm:t>
    </dgm:pt>
    <dgm:pt modelId="{BB358B5F-F56B-4C83-92BD-20A61DD5D06E}" type="parTrans" cxnId="{4E4D5B59-EDB6-474F-93B4-DF76FCFCC544}">
      <dgm:prSet/>
      <dgm:spPr/>
      <dgm:t>
        <a:bodyPr/>
        <a:lstStyle/>
        <a:p>
          <a:endParaRPr lang="LID4096"/>
        </a:p>
      </dgm:t>
    </dgm:pt>
    <dgm:pt modelId="{80488B90-53AD-46E1-924B-1F6E46EDC106}" type="sibTrans" cxnId="{4E4D5B59-EDB6-474F-93B4-DF76FCFCC544}">
      <dgm:prSet/>
      <dgm:spPr/>
      <dgm:t>
        <a:bodyPr/>
        <a:lstStyle/>
        <a:p>
          <a:endParaRPr lang="LID4096"/>
        </a:p>
      </dgm:t>
    </dgm:pt>
    <dgm:pt modelId="{68DE8C0B-1D98-4E3F-B379-22EB8AAE1283}">
      <dgm:prSet/>
      <dgm:spPr/>
      <dgm:t>
        <a:bodyPr/>
        <a:lstStyle/>
        <a:p>
          <a:r>
            <a:rPr lang="en-US"/>
            <a:t>Train Model</a:t>
          </a:r>
          <a:endParaRPr lang="en-CH"/>
        </a:p>
      </dgm:t>
    </dgm:pt>
    <dgm:pt modelId="{75FDB6E1-CB86-42BB-9581-4527B12A6BE6}" type="parTrans" cxnId="{6B337A01-A005-47F6-80B4-43280E9A2AE9}">
      <dgm:prSet/>
      <dgm:spPr/>
      <dgm:t>
        <a:bodyPr/>
        <a:lstStyle/>
        <a:p>
          <a:endParaRPr lang="LID4096"/>
        </a:p>
      </dgm:t>
    </dgm:pt>
    <dgm:pt modelId="{AF1E4922-118E-4050-B034-808D4BFDD9E3}" type="sibTrans" cxnId="{6B337A01-A005-47F6-80B4-43280E9A2AE9}">
      <dgm:prSet/>
      <dgm:spPr/>
      <dgm:t>
        <a:bodyPr/>
        <a:lstStyle/>
        <a:p>
          <a:endParaRPr lang="LID4096"/>
        </a:p>
      </dgm:t>
    </dgm:pt>
    <dgm:pt modelId="{DF529FEA-EAFC-4FCF-A3FC-E9FB0D945490}">
      <dgm:prSet/>
      <dgm:spPr/>
      <dgm:t>
        <a:bodyPr/>
        <a:lstStyle/>
        <a:p>
          <a:r>
            <a:rPr lang="en-US"/>
            <a:t>Deploy model</a:t>
          </a:r>
          <a:endParaRPr lang="en-CH"/>
        </a:p>
      </dgm:t>
    </dgm:pt>
    <dgm:pt modelId="{F5AC5B80-DC5A-407D-8E09-E31F838CDFD0}" type="parTrans" cxnId="{61932819-B32C-4CB4-9078-2E779617ADF4}">
      <dgm:prSet/>
      <dgm:spPr/>
      <dgm:t>
        <a:bodyPr/>
        <a:lstStyle/>
        <a:p>
          <a:endParaRPr lang="LID4096"/>
        </a:p>
      </dgm:t>
    </dgm:pt>
    <dgm:pt modelId="{934D8B84-DA1E-4841-B545-B4AD82E33BE2}" type="sibTrans" cxnId="{61932819-B32C-4CB4-9078-2E779617ADF4}">
      <dgm:prSet/>
      <dgm:spPr/>
      <dgm:t>
        <a:bodyPr/>
        <a:lstStyle/>
        <a:p>
          <a:endParaRPr lang="LID4096"/>
        </a:p>
      </dgm:t>
    </dgm:pt>
    <dgm:pt modelId="{2E1EF977-7EBA-41D6-B09A-6819FB6325D2}" type="pres">
      <dgm:prSet presAssocID="{570ABA8E-C0C6-4873-9449-ADAE0EE6AEB6}" presName="cycle" presStyleCnt="0">
        <dgm:presLayoutVars>
          <dgm:dir/>
          <dgm:resizeHandles val="exact"/>
        </dgm:presLayoutVars>
      </dgm:prSet>
      <dgm:spPr/>
    </dgm:pt>
    <dgm:pt modelId="{76F94B69-4110-40C7-B15B-FB2864F25173}" type="pres">
      <dgm:prSet presAssocID="{F57CFBA6-399B-486E-9E8C-E7D749A2E897}" presName="node" presStyleLbl="node1" presStyleIdx="0" presStyleCnt="3" custScaleX="48570" custScaleY="77647">
        <dgm:presLayoutVars>
          <dgm:bulletEnabled val="1"/>
        </dgm:presLayoutVars>
      </dgm:prSet>
      <dgm:spPr/>
    </dgm:pt>
    <dgm:pt modelId="{87F7929D-23AE-4340-AD3C-43DE63DEC5B9}" type="pres">
      <dgm:prSet presAssocID="{F57CFBA6-399B-486E-9E8C-E7D749A2E897}" presName="spNode" presStyleCnt="0"/>
      <dgm:spPr/>
    </dgm:pt>
    <dgm:pt modelId="{F979518C-6765-4EF1-8257-E046A1A6140D}" type="pres">
      <dgm:prSet presAssocID="{80488B90-53AD-46E1-924B-1F6E46EDC106}" presName="sibTrans" presStyleLbl="sibTrans1D1" presStyleIdx="0" presStyleCnt="3"/>
      <dgm:spPr/>
    </dgm:pt>
    <dgm:pt modelId="{04D641D8-6B7F-4C16-BD32-69475322CA41}" type="pres">
      <dgm:prSet presAssocID="{68DE8C0B-1D98-4E3F-B379-22EB8AAE1283}" presName="node" presStyleLbl="node1" presStyleIdx="1" presStyleCnt="3" custScaleX="56673" custScaleY="57043">
        <dgm:presLayoutVars>
          <dgm:bulletEnabled val="1"/>
        </dgm:presLayoutVars>
      </dgm:prSet>
      <dgm:spPr/>
    </dgm:pt>
    <dgm:pt modelId="{91D61110-2AD3-4A34-8F60-FFDB23043E73}" type="pres">
      <dgm:prSet presAssocID="{68DE8C0B-1D98-4E3F-B379-22EB8AAE1283}" presName="spNode" presStyleCnt="0"/>
      <dgm:spPr/>
    </dgm:pt>
    <dgm:pt modelId="{BD04BF82-71D6-4B2F-81F3-099105FC0DB9}" type="pres">
      <dgm:prSet presAssocID="{AF1E4922-118E-4050-B034-808D4BFDD9E3}" presName="sibTrans" presStyleLbl="sibTrans1D1" presStyleIdx="1" presStyleCnt="3"/>
      <dgm:spPr/>
    </dgm:pt>
    <dgm:pt modelId="{CBA2BE44-FC53-4C09-9713-9395BCDE736A}" type="pres">
      <dgm:prSet presAssocID="{DF529FEA-EAFC-4FCF-A3FC-E9FB0D945490}" presName="node" presStyleLbl="node1" presStyleIdx="2" presStyleCnt="3" custScaleX="53131" custScaleY="57043">
        <dgm:presLayoutVars>
          <dgm:bulletEnabled val="1"/>
        </dgm:presLayoutVars>
      </dgm:prSet>
      <dgm:spPr/>
    </dgm:pt>
    <dgm:pt modelId="{45C86496-07AD-4D6F-9484-2EAF2A735357}" type="pres">
      <dgm:prSet presAssocID="{DF529FEA-EAFC-4FCF-A3FC-E9FB0D945490}" presName="spNode" presStyleCnt="0"/>
      <dgm:spPr/>
    </dgm:pt>
    <dgm:pt modelId="{B7B61F67-CC14-4574-8DB3-C970E39913AC}" type="pres">
      <dgm:prSet presAssocID="{934D8B84-DA1E-4841-B545-B4AD82E33BE2}" presName="sibTrans" presStyleLbl="sibTrans1D1" presStyleIdx="2" presStyleCnt="3"/>
      <dgm:spPr/>
    </dgm:pt>
  </dgm:ptLst>
  <dgm:cxnLst>
    <dgm:cxn modelId="{6B337A01-A005-47F6-80B4-43280E9A2AE9}" srcId="{570ABA8E-C0C6-4873-9449-ADAE0EE6AEB6}" destId="{68DE8C0B-1D98-4E3F-B379-22EB8AAE1283}" srcOrd="1" destOrd="0" parTransId="{75FDB6E1-CB86-42BB-9581-4527B12A6BE6}" sibTransId="{AF1E4922-118E-4050-B034-808D4BFDD9E3}"/>
    <dgm:cxn modelId="{61932819-B32C-4CB4-9078-2E779617ADF4}" srcId="{570ABA8E-C0C6-4873-9449-ADAE0EE6AEB6}" destId="{DF529FEA-EAFC-4FCF-A3FC-E9FB0D945490}" srcOrd="2" destOrd="0" parTransId="{F5AC5B80-DC5A-407D-8E09-E31F838CDFD0}" sibTransId="{934D8B84-DA1E-4841-B545-B4AD82E33BE2}"/>
    <dgm:cxn modelId="{A2C55038-1CA8-4124-A78A-778305D52D4F}" type="presOf" srcId="{DF529FEA-EAFC-4FCF-A3FC-E9FB0D945490}" destId="{CBA2BE44-FC53-4C09-9713-9395BCDE736A}" srcOrd="0" destOrd="0" presId="urn:microsoft.com/office/officeart/2005/8/layout/cycle5"/>
    <dgm:cxn modelId="{3367A673-0DDF-4767-8598-8F39262EEAD9}" type="presOf" srcId="{80488B90-53AD-46E1-924B-1F6E46EDC106}" destId="{F979518C-6765-4EF1-8257-E046A1A6140D}" srcOrd="0" destOrd="0" presId="urn:microsoft.com/office/officeart/2005/8/layout/cycle5"/>
    <dgm:cxn modelId="{4E4D5B59-EDB6-474F-93B4-DF76FCFCC544}" srcId="{570ABA8E-C0C6-4873-9449-ADAE0EE6AEB6}" destId="{F57CFBA6-399B-486E-9E8C-E7D749A2E897}" srcOrd="0" destOrd="0" parTransId="{BB358B5F-F56B-4C83-92BD-20A61DD5D06E}" sibTransId="{80488B90-53AD-46E1-924B-1F6E46EDC106}"/>
    <dgm:cxn modelId="{C8045C79-8C92-42AB-87A4-4538B44E111F}" type="presOf" srcId="{68DE8C0B-1D98-4E3F-B379-22EB8AAE1283}" destId="{04D641D8-6B7F-4C16-BD32-69475322CA41}" srcOrd="0" destOrd="0" presId="urn:microsoft.com/office/officeart/2005/8/layout/cycle5"/>
    <dgm:cxn modelId="{D426DCA2-7E3C-4E32-857B-3C42994FBA4D}" type="presOf" srcId="{AF1E4922-118E-4050-B034-808D4BFDD9E3}" destId="{BD04BF82-71D6-4B2F-81F3-099105FC0DB9}" srcOrd="0" destOrd="0" presId="urn:microsoft.com/office/officeart/2005/8/layout/cycle5"/>
    <dgm:cxn modelId="{E711E6BF-6326-414E-9FD1-35FA56D87D1A}" type="presOf" srcId="{570ABA8E-C0C6-4873-9449-ADAE0EE6AEB6}" destId="{2E1EF977-7EBA-41D6-B09A-6819FB6325D2}" srcOrd="0" destOrd="0" presId="urn:microsoft.com/office/officeart/2005/8/layout/cycle5"/>
    <dgm:cxn modelId="{6E7198EB-D351-4DDF-853D-3741EAB3B750}" type="presOf" srcId="{F57CFBA6-399B-486E-9E8C-E7D749A2E897}" destId="{76F94B69-4110-40C7-B15B-FB2864F25173}" srcOrd="0" destOrd="0" presId="urn:microsoft.com/office/officeart/2005/8/layout/cycle5"/>
    <dgm:cxn modelId="{D692FCF2-7D4B-40BE-8F1C-01A26C4EFA34}" type="presOf" srcId="{934D8B84-DA1E-4841-B545-B4AD82E33BE2}" destId="{B7B61F67-CC14-4574-8DB3-C970E39913AC}" srcOrd="0" destOrd="0" presId="urn:microsoft.com/office/officeart/2005/8/layout/cycle5"/>
    <dgm:cxn modelId="{F554FB85-036A-40ED-B123-B44693E02937}" type="presParOf" srcId="{2E1EF977-7EBA-41D6-B09A-6819FB6325D2}" destId="{76F94B69-4110-40C7-B15B-FB2864F25173}" srcOrd="0" destOrd="0" presId="urn:microsoft.com/office/officeart/2005/8/layout/cycle5"/>
    <dgm:cxn modelId="{4C705A0B-F108-41E2-982A-FD066EF50428}" type="presParOf" srcId="{2E1EF977-7EBA-41D6-B09A-6819FB6325D2}" destId="{87F7929D-23AE-4340-AD3C-43DE63DEC5B9}" srcOrd="1" destOrd="0" presId="urn:microsoft.com/office/officeart/2005/8/layout/cycle5"/>
    <dgm:cxn modelId="{5832D920-EF87-47B5-A56D-AC5BCB6686CE}" type="presParOf" srcId="{2E1EF977-7EBA-41D6-B09A-6819FB6325D2}" destId="{F979518C-6765-4EF1-8257-E046A1A6140D}" srcOrd="2" destOrd="0" presId="urn:microsoft.com/office/officeart/2005/8/layout/cycle5"/>
    <dgm:cxn modelId="{B3248F4F-D01F-4D21-8D89-C2EC4DE1B37B}" type="presParOf" srcId="{2E1EF977-7EBA-41D6-B09A-6819FB6325D2}" destId="{04D641D8-6B7F-4C16-BD32-69475322CA41}" srcOrd="3" destOrd="0" presId="urn:microsoft.com/office/officeart/2005/8/layout/cycle5"/>
    <dgm:cxn modelId="{F1C8CA88-4894-41DB-A225-8CA9E7747C1C}" type="presParOf" srcId="{2E1EF977-7EBA-41D6-B09A-6819FB6325D2}" destId="{91D61110-2AD3-4A34-8F60-FFDB23043E73}" srcOrd="4" destOrd="0" presId="urn:microsoft.com/office/officeart/2005/8/layout/cycle5"/>
    <dgm:cxn modelId="{66B07B6F-F280-4CB7-AACF-4DB21FE319AC}" type="presParOf" srcId="{2E1EF977-7EBA-41D6-B09A-6819FB6325D2}" destId="{BD04BF82-71D6-4B2F-81F3-099105FC0DB9}" srcOrd="5" destOrd="0" presId="urn:microsoft.com/office/officeart/2005/8/layout/cycle5"/>
    <dgm:cxn modelId="{0284F678-C9B4-4349-861B-5EC14847BA62}" type="presParOf" srcId="{2E1EF977-7EBA-41D6-B09A-6819FB6325D2}" destId="{CBA2BE44-FC53-4C09-9713-9395BCDE736A}" srcOrd="6" destOrd="0" presId="urn:microsoft.com/office/officeart/2005/8/layout/cycle5"/>
    <dgm:cxn modelId="{608C5CDE-ACB9-4F13-9A0C-4DAF620ACFA6}" type="presParOf" srcId="{2E1EF977-7EBA-41D6-B09A-6819FB6325D2}" destId="{45C86496-07AD-4D6F-9484-2EAF2A735357}" srcOrd="7" destOrd="0" presId="urn:microsoft.com/office/officeart/2005/8/layout/cycle5"/>
    <dgm:cxn modelId="{D723AB44-ED06-4DAD-A1F6-EDE9C113BC40}" type="presParOf" srcId="{2E1EF977-7EBA-41D6-B09A-6819FB6325D2}" destId="{B7B61F67-CC14-4574-8DB3-C970E39913A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ABA8E-C0C6-4873-9449-ADAE0EE6AEB6}" type="doc">
      <dgm:prSet loTypeId="urn:microsoft.com/office/officeart/2005/8/layout/cycle5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F57CFBA6-399B-486E-9E8C-E7D749A2E897}">
      <dgm:prSet/>
      <dgm:spPr/>
      <dgm:t>
        <a:bodyPr/>
        <a:lstStyle/>
        <a:p>
          <a:r>
            <a:rPr lang="en-US" dirty="0"/>
            <a:t>Gather Data</a:t>
          </a:r>
          <a:endParaRPr lang="en-CH" dirty="0"/>
        </a:p>
      </dgm:t>
    </dgm:pt>
    <dgm:pt modelId="{BB358B5F-F56B-4C83-92BD-20A61DD5D06E}" type="parTrans" cxnId="{4E4D5B59-EDB6-474F-93B4-DF76FCFCC544}">
      <dgm:prSet/>
      <dgm:spPr/>
      <dgm:t>
        <a:bodyPr/>
        <a:lstStyle/>
        <a:p>
          <a:endParaRPr lang="LID4096"/>
        </a:p>
      </dgm:t>
    </dgm:pt>
    <dgm:pt modelId="{80488B90-53AD-46E1-924B-1F6E46EDC106}" type="sibTrans" cxnId="{4E4D5B59-EDB6-474F-93B4-DF76FCFCC544}">
      <dgm:prSet/>
      <dgm:spPr/>
      <dgm:t>
        <a:bodyPr/>
        <a:lstStyle/>
        <a:p>
          <a:endParaRPr lang="LID4096"/>
        </a:p>
      </dgm:t>
    </dgm:pt>
    <dgm:pt modelId="{68DE8C0B-1D98-4E3F-B379-22EB8AAE1283}">
      <dgm:prSet/>
      <dgm:spPr/>
      <dgm:t>
        <a:bodyPr/>
        <a:lstStyle/>
        <a:p>
          <a:r>
            <a:rPr lang="en-US"/>
            <a:t>Train Model</a:t>
          </a:r>
          <a:endParaRPr lang="en-CH"/>
        </a:p>
      </dgm:t>
    </dgm:pt>
    <dgm:pt modelId="{75FDB6E1-CB86-42BB-9581-4527B12A6BE6}" type="parTrans" cxnId="{6B337A01-A005-47F6-80B4-43280E9A2AE9}">
      <dgm:prSet/>
      <dgm:spPr/>
      <dgm:t>
        <a:bodyPr/>
        <a:lstStyle/>
        <a:p>
          <a:endParaRPr lang="LID4096"/>
        </a:p>
      </dgm:t>
    </dgm:pt>
    <dgm:pt modelId="{AF1E4922-118E-4050-B034-808D4BFDD9E3}" type="sibTrans" cxnId="{6B337A01-A005-47F6-80B4-43280E9A2AE9}">
      <dgm:prSet/>
      <dgm:spPr/>
      <dgm:t>
        <a:bodyPr/>
        <a:lstStyle/>
        <a:p>
          <a:endParaRPr lang="LID4096"/>
        </a:p>
      </dgm:t>
    </dgm:pt>
    <dgm:pt modelId="{DF529FEA-EAFC-4FCF-A3FC-E9FB0D945490}">
      <dgm:prSet/>
      <dgm:spPr/>
      <dgm:t>
        <a:bodyPr/>
        <a:lstStyle/>
        <a:p>
          <a:r>
            <a:rPr lang="en-US"/>
            <a:t>Deploy model</a:t>
          </a:r>
          <a:endParaRPr lang="en-CH"/>
        </a:p>
      </dgm:t>
    </dgm:pt>
    <dgm:pt modelId="{F5AC5B80-DC5A-407D-8E09-E31F838CDFD0}" type="parTrans" cxnId="{61932819-B32C-4CB4-9078-2E779617ADF4}">
      <dgm:prSet/>
      <dgm:spPr/>
      <dgm:t>
        <a:bodyPr/>
        <a:lstStyle/>
        <a:p>
          <a:endParaRPr lang="LID4096"/>
        </a:p>
      </dgm:t>
    </dgm:pt>
    <dgm:pt modelId="{934D8B84-DA1E-4841-B545-B4AD82E33BE2}" type="sibTrans" cxnId="{61932819-B32C-4CB4-9078-2E779617ADF4}">
      <dgm:prSet/>
      <dgm:spPr/>
      <dgm:t>
        <a:bodyPr/>
        <a:lstStyle/>
        <a:p>
          <a:endParaRPr lang="LID4096"/>
        </a:p>
      </dgm:t>
    </dgm:pt>
    <dgm:pt modelId="{2E1EF977-7EBA-41D6-B09A-6819FB6325D2}" type="pres">
      <dgm:prSet presAssocID="{570ABA8E-C0C6-4873-9449-ADAE0EE6AEB6}" presName="cycle" presStyleCnt="0">
        <dgm:presLayoutVars>
          <dgm:dir/>
          <dgm:resizeHandles val="exact"/>
        </dgm:presLayoutVars>
      </dgm:prSet>
      <dgm:spPr/>
    </dgm:pt>
    <dgm:pt modelId="{76F94B69-4110-40C7-B15B-FB2864F25173}" type="pres">
      <dgm:prSet presAssocID="{F57CFBA6-399B-486E-9E8C-E7D749A2E897}" presName="node" presStyleLbl="node1" presStyleIdx="0" presStyleCnt="3" custScaleX="48570" custScaleY="77647" custRadScaleRad="50668" custRadScaleInc="8229">
        <dgm:presLayoutVars>
          <dgm:bulletEnabled val="1"/>
        </dgm:presLayoutVars>
      </dgm:prSet>
      <dgm:spPr/>
    </dgm:pt>
    <dgm:pt modelId="{87F7929D-23AE-4340-AD3C-43DE63DEC5B9}" type="pres">
      <dgm:prSet presAssocID="{F57CFBA6-399B-486E-9E8C-E7D749A2E897}" presName="spNode" presStyleCnt="0"/>
      <dgm:spPr/>
    </dgm:pt>
    <dgm:pt modelId="{F979518C-6765-4EF1-8257-E046A1A6140D}" type="pres">
      <dgm:prSet presAssocID="{80488B90-53AD-46E1-924B-1F6E46EDC106}" presName="sibTrans" presStyleLbl="sibTrans1D1" presStyleIdx="0" presStyleCnt="3"/>
      <dgm:spPr/>
    </dgm:pt>
    <dgm:pt modelId="{04D641D8-6B7F-4C16-BD32-69475322CA41}" type="pres">
      <dgm:prSet presAssocID="{68DE8C0B-1D98-4E3F-B379-22EB8AAE1283}" presName="node" presStyleLbl="node1" presStyleIdx="1" presStyleCnt="3" custScaleX="56673" custScaleY="57043" custRadScaleRad="71507" custRadScaleInc="-8208">
        <dgm:presLayoutVars>
          <dgm:bulletEnabled val="1"/>
        </dgm:presLayoutVars>
      </dgm:prSet>
      <dgm:spPr/>
    </dgm:pt>
    <dgm:pt modelId="{91D61110-2AD3-4A34-8F60-FFDB23043E73}" type="pres">
      <dgm:prSet presAssocID="{68DE8C0B-1D98-4E3F-B379-22EB8AAE1283}" presName="spNode" presStyleCnt="0"/>
      <dgm:spPr/>
    </dgm:pt>
    <dgm:pt modelId="{BD04BF82-71D6-4B2F-81F3-099105FC0DB9}" type="pres">
      <dgm:prSet presAssocID="{AF1E4922-118E-4050-B034-808D4BFDD9E3}" presName="sibTrans" presStyleLbl="sibTrans1D1" presStyleIdx="1" presStyleCnt="3"/>
      <dgm:spPr/>
    </dgm:pt>
    <dgm:pt modelId="{CBA2BE44-FC53-4C09-9713-9395BCDE736A}" type="pres">
      <dgm:prSet presAssocID="{DF529FEA-EAFC-4FCF-A3FC-E9FB0D945490}" presName="node" presStyleLbl="node1" presStyleIdx="2" presStyleCnt="3" custScaleX="53131" custScaleY="57043" custRadScaleRad="64831" custRadScaleInc="-737">
        <dgm:presLayoutVars>
          <dgm:bulletEnabled val="1"/>
        </dgm:presLayoutVars>
      </dgm:prSet>
      <dgm:spPr/>
    </dgm:pt>
    <dgm:pt modelId="{45C86496-07AD-4D6F-9484-2EAF2A735357}" type="pres">
      <dgm:prSet presAssocID="{DF529FEA-EAFC-4FCF-A3FC-E9FB0D945490}" presName="spNode" presStyleCnt="0"/>
      <dgm:spPr/>
    </dgm:pt>
    <dgm:pt modelId="{B7B61F67-CC14-4574-8DB3-C970E39913AC}" type="pres">
      <dgm:prSet presAssocID="{934D8B84-DA1E-4841-B545-B4AD82E33BE2}" presName="sibTrans" presStyleLbl="sibTrans1D1" presStyleIdx="2" presStyleCnt="3"/>
      <dgm:spPr/>
    </dgm:pt>
  </dgm:ptLst>
  <dgm:cxnLst>
    <dgm:cxn modelId="{6B337A01-A005-47F6-80B4-43280E9A2AE9}" srcId="{570ABA8E-C0C6-4873-9449-ADAE0EE6AEB6}" destId="{68DE8C0B-1D98-4E3F-B379-22EB8AAE1283}" srcOrd="1" destOrd="0" parTransId="{75FDB6E1-CB86-42BB-9581-4527B12A6BE6}" sibTransId="{AF1E4922-118E-4050-B034-808D4BFDD9E3}"/>
    <dgm:cxn modelId="{61932819-B32C-4CB4-9078-2E779617ADF4}" srcId="{570ABA8E-C0C6-4873-9449-ADAE0EE6AEB6}" destId="{DF529FEA-EAFC-4FCF-A3FC-E9FB0D945490}" srcOrd="2" destOrd="0" parTransId="{F5AC5B80-DC5A-407D-8E09-E31F838CDFD0}" sibTransId="{934D8B84-DA1E-4841-B545-B4AD82E33BE2}"/>
    <dgm:cxn modelId="{A2C55038-1CA8-4124-A78A-778305D52D4F}" type="presOf" srcId="{DF529FEA-EAFC-4FCF-A3FC-E9FB0D945490}" destId="{CBA2BE44-FC53-4C09-9713-9395BCDE736A}" srcOrd="0" destOrd="0" presId="urn:microsoft.com/office/officeart/2005/8/layout/cycle5"/>
    <dgm:cxn modelId="{3367A673-0DDF-4767-8598-8F39262EEAD9}" type="presOf" srcId="{80488B90-53AD-46E1-924B-1F6E46EDC106}" destId="{F979518C-6765-4EF1-8257-E046A1A6140D}" srcOrd="0" destOrd="0" presId="urn:microsoft.com/office/officeart/2005/8/layout/cycle5"/>
    <dgm:cxn modelId="{4E4D5B59-EDB6-474F-93B4-DF76FCFCC544}" srcId="{570ABA8E-C0C6-4873-9449-ADAE0EE6AEB6}" destId="{F57CFBA6-399B-486E-9E8C-E7D749A2E897}" srcOrd="0" destOrd="0" parTransId="{BB358B5F-F56B-4C83-92BD-20A61DD5D06E}" sibTransId="{80488B90-53AD-46E1-924B-1F6E46EDC106}"/>
    <dgm:cxn modelId="{C8045C79-8C92-42AB-87A4-4538B44E111F}" type="presOf" srcId="{68DE8C0B-1D98-4E3F-B379-22EB8AAE1283}" destId="{04D641D8-6B7F-4C16-BD32-69475322CA41}" srcOrd="0" destOrd="0" presId="urn:microsoft.com/office/officeart/2005/8/layout/cycle5"/>
    <dgm:cxn modelId="{D426DCA2-7E3C-4E32-857B-3C42994FBA4D}" type="presOf" srcId="{AF1E4922-118E-4050-B034-808D4BFDD9E3}" destId="{BD04BF82-71D6-4B2F-81F3-099105FC0DB9}" srcOrd="0" destOrd="0" presId="urn:microsoft.com/office/officeart/2005/8/layout/cycle5"/>
    <dgm:cxn modelId="{E711E6BF-6326-414E-9FD1-35FA56D87D1A}" type="presOf" srcId="{570ABA8E-C0C6-4873-9449-ADAE0EE6AEB6}" destId="{2E1EF977-7EBA-41D6-B09A-6819FB6325D2}" srcOrd="0" destOrd="0" presId="urn:microsoft.com/office/officeart/2005/8/layout/cycle5"/>
    <dgm:cxn modelId="{6E7198EB-D351-4DDF-853D-3741EAB3B750}" type="presOf" srcId="{F57CFBA6-399B-486E-9E8C-E7D749A2E897}" destId="{76F94B69-4110-40C7-B15B-FB2864F25173}" srcOrd="0" destOrd="0" presId="urn:microsoft.com/office/officeart/2005/8/layout/cycle5"/>
    <dgm:cxn modelId="{D692FCF2-7D4B-40BE-8F1C-01A26C4EFA34}" type="presOf" srcId="{934D8B84-DA1E-4841-B545-B4AD82E33BE2}" destId="{B7B61F67-CC14-4574-8DB3-C970E39913AC}" srcOrd="0" destOrd="0" presId="urn:microsoft.com/office/officeart/2005/8/layout/cycle5"/>
    <dgm:cxn modelId="{F554FB85-036A-40ED-B123-B44693E02937}" type="presParOf" srcId="{2E1EF977-7EBA-41D6-B09A-6819FB6325D2}" destId="{76F94B69-4110-40C7-B15B-FB2864F25173}" srcOrd="0" destOrd="0" presId="urn:microsoft.com/office/officeart/2005/8/layout/cycle5"/>
    <dgm:cxn modelId="{4C705A0B-F108-41E2-982A-FD066EF50428}" type="presParOf" srcId="{2E1EF977-7EBA-41D6-B09A-6819FB6325D2}" destId="{87F7929D-23AE-4340-AD3C-43DE63DEC5B9}" srcOrd="1" destOrd="0" presId="urn:microsoft.com/office/officeart/2005/8/layout/cycle5"/>
    <dgm:cxn modelId="{5832D920-EF87-47B5-A56D-AC5BCB6686CE}" type="presParOf" srcId="{2E1EF977-7EBA-41D6-B09A-6819FB6325D2}" destId="{F979518C-6765-4EF1-8257-E046A1A6140D}" srcOrd="2" destOrd="0" presId="urn:microsoft.com/office/officeart/2005/8/layout/cycle5"/>
    <dgm:cxn modelId="{B3248F4F-D01F-4D21-8D89-C2EC4DE1B37B}" type="presParOf" srcId="{2E1EF977-7EBA-41D6-B09A-6819FB6325D2}" destId="{04D641D8-6B7F-4C16-BD32-69475322CA41}" srcOrd="3" destOrd="0" presId="urn:microsoft.com/office/officeart/2005/8/layout/cycle5"/>
    <dgm:cxn modelId="{F1C8CA88-4894-41DB-A225-8CA9E7747C1C}" type="presParOf" srcId="{2E1EF977-7EBA-41D6-B09A-6819FB6325D2}" destId="{91D61110-2AD3-4A34-8F60-FFDB23043E73}" srcOrd="4" destOrd="0" presId="urn:microsoft.com/office/officeart/2005/8/layout/cycle5"/>
    <dgm:cxn modelId="{66B07B6F-F280-4CB7-AACF-4DB21FE319AC}" type="presParOf" srcId="{2E1EF977-7EBA-41D6-B09A-6819FB6325D2}" destId="{BD04BF82-71D6-4B2F-81F3-099105FC0DB9}" srcOrd="5" destOrd="0" presId="urn:microsoft.com/office/officeart/2005/8/layout/cycle5"/>
    <dgm:cxn modelId="{0284F678-C9B4-4349-861B-5EC14847BA62}" type="presParOf" srcId="{2E1EF977-7EBA-41D6-B09A-6819FB6325D2}" destId="{CBA2BE44-FC53-4C09-9713-9395BCDE736A}" srcOrd="6" destOrd="0" presId="urn:microsoft.com/office/officeart/2005/8/layout/cycle5"/>
    <dgm:cxn modelId="{608C5CDE-ACB9-4F13-9A0C-4DAF620ACFA6}" type="presParOf" srcId="{2E1EF977-7EBA-41D6-B09A-6819FB6325D2}" destId="{45C86496-07AD-4D6F-9484-2EAF2A735357}" srcOrd="7" destOrd="0" presId="urn:microsoft.com/office/officeart/2005/8/layout/cycle5"/>
    <dgm:cxn modelId="{D723AB44-ED06-4DAD-A1F6-EDE9C113BC40}" type="presParOf" srcId="{2E1EF977-7EBA-41D6-B09A-6819FB6325D2}" destId="{B7B61F67-CC14-4574-8DB3-C970E39913A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43832-95EB-49FD-939A-A73939D9CBB5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77BF5FD3-9FFD-4A17-B69E-140C15348A86}">
      <dgm:prSet/>
      <dgm:spPr/>
      <dgm:t>
        <a:bodyPr/>
        <a:lstStyle/>
        <a:p>
          <a:r>
            <a:rPr lang="en-US"/>
            <a:t>Incoming Data</a:t>
          </a:r>
          <a:endParaRPr lang="en-CH"/>
        </a:p>
      </dgm:t>
    </dgm:pt>
    <dgm:pt modelId="{A813F039-5B22-45ED-880B-579872F99F59}" type="parTrans" cxnId="{AB437B25-C5B5-4D4D-916C-D429F2CE64CB}">
      <dgm:prSet/>
      <dgm:spPr/>
      <dgm:t>
        <a:bodyPr/>
        <a:lstStyle/>
        <a:p>
          <a:endParaRPr lang="LID4096"/>
        </a:p>
      </dgm:t>
    </dgm:pt>
    <dgm:pt modelId="{8CCEF5EB-8685-4C2A-8686-C888E65A2E4E}" type="sibTrans" cxnId="{AB437B25-C5B5-4D4D-916C-D429F2CE64CB}">
      <dgm:prSet/>
      <dgm:spPr/>
      <dgm:t>
        <a:bodyPr/>
        <a:lstStyle/>
        <a:p>
          <a:endParaRPr lang="LID4096"/>
        </a:p>
      </dgm:t>
    </dgm:pt>
    <dgm:pt modelId="{59C22883-F0B8-42F4-BC00-E918EEF2EF2B}">
      <dgm:prSet/>
      <dgm:spPr/>
      <dgm:t>
        <a:bodyPr/>
        <a:lstStyle/>
        <a:p>
          <a:r>
            <a:rPr lang="en-US"/>
            <a:t>Evaluate model</a:t>
          </a:r>
          <a:endParaRPr lang="en-CH"/>
        </a:p>
      </dgm:t>
    </dgm:pt>
    <dgm:pt modelId="{B98335F6-33BC-4F5B-84A0-65E78F1DB477}" type="parTrans" cxnId="{2EEE317C-9C34-4034-9866-8F434FFD745C}">
      <dgm:prSet/>
      <dgm:spPr/>
      <dgm:t>
        <a:bodyPr/>
        <a:lstStyle/>
        <a:p>
          <a:endParaRPr lang="LID4096"/>
        </a:p>
      </dgm:t>
    </dgm:pt>
    <dgm:pt modelId="{061C1CB0-9A3A-4F23-A0EA-D1E9910FE630}" type="sibTrans" cxnId="{2EEE317C-9C34-4034-9866-8F434FFD745C}">
      <dgm:prSet/>
      <dgm:spPr/>
      <dgm:t>
        <a:bodyPr/>
        <a:lstStyle/>
        <a:p>
          <a:endParaRPr lang="LID4096"/>
        </a:p>
      </dgm:t>
    </dgm:pt>
    <dgm:pt modelId="{196B6C52-7C99-4321-8066-A51F5ED02D0E}">
      <dgm:prSet/>
      <dgm:spPr/>
      <dgm:t>
        <a:bodyPr/>
        <a:lstStyle/>
        <a:p>
          <a:r>
            <a:rPr lang="en-US"/>
            <a:t>Update model </a:t>
          </a:r>
          <a:endParaRPr lang="en-CH"/>
        </a:p>
      </dgm:t>
    </dgm:pt>
    <dgm:pt modelId="{1CAB1CA3-E215-47A4-8F78-06D9806FD54D}" type="parTrans" cxnId="{168D50D1-A1E6-44B6-BFF7-058F7AD540F8}">
      <dgm:prSet/>
      <dgm:spPr/>
      <dgm:t>
        <a:bodyPr/>
        <a:lstStyle/>
        <a:p>
          <a:endParaRPr lang="LID4096"/>
        </a:p>
      </dgm:t>
    </dgm:pt>
    <dgm:pt modelId="{42060C35-9AEE-439D-B9ED-C6D0C2F33827}" type="sibTrans" cxnId="{168D50D1-A1E6-44B6-BFF7-058F7AD540F8}">
      <dgm:prSet/>
      <dgm:spPr/>
      <dgm:t>
        <a:bodyPr/>
        <a:lstStyle/>
        <a:p>
          <a:endParaRPr lang="LID4096"/>
        </a:p>
      </dgm:t>
    </dgm:pt>
    <dgm:pt modelId="{09ED8416-61C9-4954-9100-339E8BEE8CD4}" type="pres">
      <dgm:prSet presAssocID="{C2143832-95EB-49FD-939A-A73939D9CBB5}" presName="Name0" presStyleCnt="0">
        <dgm:presLayoutVars>
          <dgm:dir/>
          <dgm:resizeHandles val="exact"/>
        </dgm:presLayoutVars>
      </dgm:prSet>
      <dgm:spPr/>
    </dgm:pt>
    <dgm:pt modelId="{86570F0C-AC19-4E73-B2E2-86F58D3E7025}" type="pres">
      <dgm:prSet presAssocID="{C2143832-95EB-49FD-939A-A73939D9CBB5}" presName="cycle" presStyleCnt="0"/>
      <dgm:spPr/>
    </dgm:pt>
    <dgm:pt modelId="{ED0CD65C-3EB8-47FE-9CE4-771E1ECC60C9}" type="pres">
      <dgm:prSet presAssocID="{77BF5FD3-9FFD-4A17-B69E-140C15348A86}" presName="nodeFirstNode" presStyleLbl="node1" presStyleIdx="0" presStyleCnt="3">
        <dgm:presLayoutVars>
          <dgm:bulletEnabled val="1"/>
        </dgm:presLayoutVars>
      </dgm:prSet>
      <dgm:spPr/>
    </dgm:pt>
    <dgm:pt modelId="{082932DC-86FB-48B5-9297-1E92CEEA9EB4}" type="pres">
      <dgm:prSet presAssocID="{8CCEF5EB-8685-4C2A-8686-C888E65A2E4E}" presName="sibTransFirstNode" presStyleLbl="bgShp" presStyleIdx="0" presStyleCnt="1"/>
      <dgm:spPr/>
    </dgm:pt>
    <dgm:pt modelId="{5C938178-257D-4E6F-B1CB-6F3EAD07BD5D}" type="pres">
      <dgm:prSet presAssocID="{59C22883-F0B8-42F4-BC00-E918EEF2EF2B}" presName="nodeFollowingNodes" presStyleLbl="node1" presStyleIdx="1" presStyleCnt="3">
        <dgm:presLayoutVars>
          <dgm:bulletEnabled val="1"/>
        </dgm:presLayoutVars>
      </dgm:prSet>
      <dgm:spPr/>
    </dgm:pt>
    <dgm:pt modelId="{DC6EC6BA-5AC7-44A9-AF5D-5FD1B98D4C12}" type="pres">
      <dgm:prSet presAssocID="{196B6C52-7C99-4321-8066-A51F5ED02D0E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B437B25-C5B5-4D4D-916C-D429F2CE64CB}" srcId="{C2143832-95EB-49FD-939A-A73939D9CBB5}" destId="{77BF5FD3-9FFD-4A17-B69E-140C15348A86}" srcOrd="0" destOrd="0" parTransId="{A813F039-5B22-45ED-880B-579872F99F59}" sibTransId="{8CCEF5EB-8685-4C2A-8686-C888E65A2E4E}"/>
    <dgm:cxn modelId="{7B3C5545-2EE0-4969-9806-9D288C36D898}" type="presOf" srcId="{77BF5FD3-9FFD-4A17-B69E-140C15348A86}" destId="{ED0CD65C-3EB8-47FE-9CE4-771E1ECC60C9}" srcOrd="0" destOrd="0" presId="urn:microsoft.com/office/officeart/2005/8/layout/cycle3"/>
    <dgm:cxn modelId="{337EF36A-A39C-43FD-9E6D-1441112BA9F8}" type="presOf" srcId="{196B6C52-7C99-4321-8066-A51F5ED02D0E}" destId="{DC6EC6BA-5AC7-44A9-AF5D-5FD1B98D4C12}" srcOrd="0" destOrd="0" presId="urn:microsoft.com/office/officeart/2005/8/layout/cycle3"/>
    <dgm:cxn modelId="{2EEE317C-9C34-4034-9866-8F434FFD745C}" srcId="{C2143832-95EB-49FD-939A-A73939D9CBB5}" destId="{59C22883-F0B8-42F4-BC00-E918EEF2EF2B}" srcOrd="1" destOrd="0" parTransId="{B98335F6-33BC-4F5B-84A0-65E78F1DB477}" sibTransId="{061C1CB0-9A3A-4F23-A0EA-D1E9910FE630}"/>
    <dgm:cxn modelId="{790FB185-304B-454F-B5A9-8EE00C1B515F}" type="presOf" srcId="{8CCEF5EB-8685-4C2A-8686-C888E65A2E4E}" destId="{082932DC-86FB-48B5-9297-1E92CEEA9EB4}" srcOrd="0" destOrd="0" presId="urn:microsoft.com/office/officeart/2005/8/layout/cycle3"/>
    <dgm:cxn modelId="{15924889-A935-4502-904A-AF24B9BB9FFF}" type="presOf" srcId="{59C22883-F0B8-42F4-BC00-E918EEF2EF2B}" destId="{5C938178-257D-4E6F-B1CB-6F3EAD07BD5D}" srcOrd="0" destOrd="0" presId="urn:microsoft.com/office/officeart/2005/8/layout/cycle3"/>
    <dgm:cxn modelId="{168D50D1-A1E6-44B6-BFF7-058F7AD540F8}" srcId="{C2143832-95EB-49FD-939A-A73939D9CBB5}" destId="{196B6C52-7C99-4321-8066-A51F5ED02D0E}" srcOrd="2" destOrd="0" parTransId="{1CAB1CA3-E215-47A4-8F78-06D9806FD54D}" sibTransId="{42060C35-9AEE-439D-B9ED-C6D0C2F33827}"/>
    <dgm:cxn modelId="{D54A1BD5-50EE-403B-B9B9-16C268713B7D}" type="presOf" srcId="{C2143832-95EB-49FD-939A-A73939D9CBB5}" destId="{09ED8416-61C9-4954-9100-339E8BEE8CD4}" srcOrd="0" destOrd="0" presId="urn:microsoft.com/office/officeart/2005/8/layout/cycle3"/>
    <dgm:cxn modelId="{9B318150-5982-49F6-961F-CCFF989212EB}" type="presParOf" srcId="{09ED8416-61C9-4954-9100-339E8BEE8CD4}" destId="{86570F0C-AC19-4E73-B2E2-86F58D3E7025}" srcOrd="0" destOrd="0" presId="urn:microsoft.com/office/officeart/2005/8/layout/cycle3"/>
    <dgm:cxn modelId="{300BA86C-7CC4-4C3A-AE3A-C3A9F26415DF}" type="presParOf" srcId="{86570F0C-AC19-4E73-B2E2-86F58D3E7025}" destId="{ED0CD65C-3EB8-47FE-9CE4-771E1ECC60C9}" srcOrd="0" destOrd="0" presId="urn:microsoft.com/office/officeart/2005/8/layout/cycle3"/>
    <dgm:cxn modelId="{881E185E-6AD5-49F2-BCD9-26B86E5C41FF}" type="presParOf" srcId="{86570F0C-AC19-4E73-B2E2-86F58D3E7025}" destId="{082932DC-86FB-48B5-9297-1E92CEEA9EB4}" srcOrd="1" destOrd="0" presId="urn:microsoft.com/office/officeart/2005/8/layout/cycle3"/>
    <dgm:cxn modelId="{227C5541-80BA-4A91-9048-69A8F6391B1E}" type="presParOf" srcId="{86570F0C-AC19-4E73-B2E2-86F58D3E7025}" destId="{5C938178-257D-4E6F-B1CB-6F3EAD07BD5D}" srcOrd="2" destOrd="0" presId="urn:microsoft.com/office/officeart/2005/8/layout/cycle3"/>
    <dgm:cxn modelId="{B5129469-FE2D-4603-B0AA-BE105312CCDA}" type="presParOf" srcId="{86570F0C-AC19-4E73-B2E2-86F58D3E7025}" destId="{DC6EC6BA-5AC7-44A9-AF5D-5FD1B98D4C12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4B69-4110-40C7-B15B-FB2864F25173}">
      <dsp:nvSpPr>
        <dsp:cNvPr id="0" name=""/>
        <dsp:cNvSpPr/>
      </dsp:nvSpPr>
      <dsp:spPr>
        <a:xfrm>
          <a:off x="2007089" y="178695"/>
          <a:ext cx="974717" cy="101285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Gather Data</a:t>
          </a:r>
          <a:endParaRPr lang="en-CH" sz="1800" kern="1200"/>
        </a:p>
      </dsp:txBody>
      <dsp:txXfrm>
        <a:off x="2054671" y="226277"/>
        <a:ext cx="879553" cy="917694"/>
      </dsp:txXfrm>
    </dsp:sp>
    <dsp:sp modelId="{F979518C-6765-4EF1-8257-E046A1A6140D}">
      <dsp:nvSpPr>
        <dsp:cNvPr id="0" name=""/>
        <dsp:cNvSpPr/>
      </dsp:nvSpPr>
      <dsp:spPr>
        <a:xfrm>
          <a:off x="753625" y="685125"/>
          <a:ext cx="3481646" cy="3481646"/>
        </a:xfrm>
        <a:custGeom>
          <a:avLst/>
          <a:gdLst/>
          <a:ahLst/>
          <a:cxnLst/>
          <a:rect l="0" t="0" r="0" b="0"/>
          <a:pathLst>
            <a:path>
              <a:moveTo>
                <a:pt x="2676596" y="272901"/>
              </a:moveTo>
              <a:arcTo wR="1740823" hR="1740823" stAng="18151007" swAng="347158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641D8-6B7F-4C16-BD32-69475322CA41}">
      <dsp:nvSpPr>
        <dsp:cNvPr id="0" name=""/>
        <dsp:cNvSpPr/>
      </dsp:nvSpPr>
      <dsp:spPr>
        <a:xfrm>
          <a:off x="3433379" y="2924313"/>
          <a:ext cx="1137331" cy="74409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Model</a:t>
          </a:r>
          <a:endParaRPr lang="en-CH" sz="1800" kern="1200"/>
        </a:p>
      </dsp:txBody>
      <dsp:txXfrm>
        <a:off x="3469703" y="2960637"/>
        <a:ext cx="1064683" cy="671443"/>
      </dsp:txXfrm>
    </dsp:sp>
    <dsp:sp modelId="{BD04BF82-71D6-4B2F-81F3-099105FC0DB9}">
      <dsp:nvSpPr>
        <dsp:cNvPr id="0" name=""/>
        <dsp:cNvSpPr/>
      </dsp:nvSpPr>
      <dsp:spPr>
        <a:xfrm>
          <a:off x="753625" y="685125"/>
          <a:ext cx="3481646" cy="3481646"/>
        </a:xfrm>
        <a:custGeom>
          <a:avLst/>
          <a:gdLst/>
          <a:ahLst/>
          <a:cxnLst/>
          <a:rect l="0" t="0" r="0" b="0"/>
          <a:pathLst>
            <a:path>
              <a:moveTo>
                <a:pt x="2569041" y="3272005"/>
              </a:moveTo>
              <a:arcTo wR="1740823" hR="1740823" stAng="3695460" swAng="340908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2BE44-FC53-4C09-9713-9395BCDE736A}">
      <dsp:nvSpPr>
        <dsp:cNvPr id="0" name=""/>
        <dsp:cNvSpPr/>
      </dsp:nvSpPr>
      <dsp:spPr>
        <a:xfrm>
          <a:off x="453726" y="2924313"/>
          <a:ext cx="1066249" cy="74409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Deploy model</a:t>
          </a:r>
          <a:endParaRPr lang="en-CH" sz="1800" kern="1200"/>
        </a:p>
      </dsp:txBody>
      <dsp:txXfrm>
        <a:off x="490050" y="2960637"/>
        <a:ext cx="993601" cy="671443"/>
      </dsp:txXfrm>
    </dsp:sp>
    <dsp:sp modelId="{B7B61F67-CC14-4574-8DB3-C970E39913AC}">
      <dsp:nvSpPr>
        <dsp:cNvPr id="0" name=""/>
        <dsp:cNvSpPr/>
      </dsp:nvSpPr>
      <dsp:spPr>
        <a:xfrm>
          <a:off x="753625" y="685125"/>
          <a:ext cx="3481646" cy="3481646"/>
        </a:xfrm>
        <a:custGeom>
          <a:avLst/>
          <a:gdLst/>
          <a:ahLst/>
          <a:cxnLst/>
          <a:rect l="0" t="0" r="0" b="0"/>
          <a:pathLst>
            <a:path>
              <a:moveTo>
                <a:pt x="37" y="1752260"/>
              </a:moveTo>
              <a:arcTo wR="1740823" hR="1740823" stAng="10777413" swAng="347158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4B69-4110-40C7-B15B-FB2864F25173}">
      <dsp:nvSpPr>
        <dsp:cNvPr id="0" name=""/>
        <dsp:cNvSpPr/>
      </dsp:nvSpPr>
      <dsp:spPr>
        <a:xfrm>
          <a:off x="2518798" y="871752"/>
          <a:ext cx="910199" cy="9458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Gather Data</a:t>
          </a:r>
          <a:endParaRPr lang="en-CH" sz="1700" kern="1200" dirty="0"/>
        </a:p>
      </dsp:txBody>
      <dsp:txXfrm>
        <a:off x="2563230" y="916184"/>
        <a:ext cx="821335" cy="856951"/>
      </dsp:txXfrm>
    </dsp:sp>
    <dsp:sp modelId="{F979518C-6765-4EF1-8257-E046A1A6140D}">
      <dsp:nvSpPr>
        <dsp:cNvPr id="0" name=""/>
        <dsp:cNvSpPr/>
      </dsp:nvSpPr>
      <dsp:spPr>
        <a:xfrm>
          <a:off x="914793" y="1249720"/>
          <a:ext cx="3250726" cy="3250726"/>
        </a:xfrm>
        <a:custGeom>
          <a:avLst/>
          <a:gdLst/>
          <a:ahLst/>
          <a:cxnLst/>
          <a:rect l="0" t="0" r="0" b="0"/>
          <a:pathLst>
            <a:path>
              <a:moveTo>
                <a:pt x="2682168" y="390467"/>
              </a:moveTo>
              <a:arcTo wR="1625363" hR="1625363" stAng="18633385" swAng="137344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641D8-6B7F-4C16-BD32-69475322CA41}">
      <dsp:nvSpPr>
        <dsp:cNvPr id="0" name=""/>
        <dsp:cNvSpPr/>
      </dsp:nvSpPr>
      <dsp:spPr>
        <a:xfrm>
          <a:off x="3433754" y="2341945"/>
          <a:ext cx="1062049" cy="69483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 Model</a:t>
          </a:r>
          <a:endParaRPr lang="en-CH" sz="1700" kern="1200"/>
        </a:p>
      </dsp:txBody>
      <dsp:txXfrm>
        <a:off x="3467673" y="2375864"/>
        <a:ext cx="994211" cy="627000"/>
      </dsp:txXfrm>
    </dsp:sp>
    <dsp:sp modelId="{BD04BF82-71D6-4B2F-81F3-099105FC0DB9}">
      <dsp:nvSpPr>
        <dsp:cNvPr id="0" name=""/>
        <dsp:cNvSpPr/>
      </dsp:nvSpPr>
      <dsp:spPr>
        <a:xfrm>
          <a:off x="1386148" y="-62161"/>
          <a:ext cx="3250726" cy="3250726"/>
        </a:xfrm>
        <a:custGeom>
          <a:avLst/>
          <a:gdLst/>
          <a:ahLst/>
          <a:cxnLst/>
          <a:rect l="0" t="0" r="0" b="0"/>
          <a:pathLst>
            <a:path>
              <a:moveTo>
                <a:pt x="2057714" y="3192168"/>
              </a:moveTo>
              <a:arcTo wR="1625363" hR="1625363" stAng="4474407" swAng="180524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2BE44-FC53-4C09-9713-9395BCDE736A}">
      <dsp:nvSpPr>
        <dsp:cNvPr id="0" name=""/>
        <dsp:cNvSpPr/>
      </dsp:nvSpPr>
      <dsp:spPr>
        <a:xfrm>
          <a:off x="1518934" y="2350979"/>
          <a:ext cx="995672" cy="69483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 model</a:t>
          </a:r>
          <a:endParaRPr lang="en-CH" sz="1700" kern="1200"/>
        </a:p>
      </dsp:txBody>
      <dsp:txXfrm>
        <a:off x="1552853" y="2384898"/>
        <a:ext cx="927834" cy="627000"/>
      </dsp:txXfrm>
    </dsp:sp>
    <dsp:sp modelId="{B7B61F67-CC14-4574-8DB3-C970E39913AC}">
      <dsp:nvSpPr>
        <dsp:cNvPr id="0" name=""/>
        <dsp:cNvSpPr/>
      </dsp:nvSpPr>
      <dsp:spPr>
        <a:xfrm>
          <a:off x="1831867" y="1153086"/>
          <a:ext cx="3250726" cy="3250726"/>
        </a:xfrm>
        <a:custGeom>
          <a:avLst/>
          <a:gdLst/>
          <a:ahLst/>
          <a:cxnLst/>
          <a:rect l="0" t="0" r="0" b="0"/>
          <a:pathLst>
            <a:path>
              <a:moveTo>
                <a:pt x="129097" y="990543"/>
              </a:moveTo>
              <a:arcTo wR="1625363" hR="1625363" stAng="12179402" swAng="144014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932DC-86FB-48B5-9297-1E92CEEA9EB4}">
      <dsp:nvSpPr>
        <dsp:cNvPr id="0" name=""/>
        <dsp:cNvSpPr/>
      </dsp:nvSpPr>
      <dsp:spPr>
        <a:xfrm>
          <a:off x="1873669" y="-113279"/>
          <a:ext cx="2172411" cy="2172411"/>
        </a:xfrm>
        <a:prstGeom prst="circularArrow">
          <a:avLst>
            <a:gd name="adj1" fmla="val 5689"/>
            <a:gd name="adj2" fmla="val 340510"/>
            <a:gd name="adj3" fmla="val 12491340"/>
            <a:gd name="adj4" fmla="val 18220280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0CD65C-3EB8-47FE-9CE4-771E1ECC60C9}">
      <dsp:nvSpPr>
        <dsp:cNvPr id="0" name=""/>
        <dsp:cNvSpPr/>
      </dsp:nvSpPr>
      <dsp:spPr>
        <a:xfrm>
          <a:off x="2206898" y="554"/>
          <a:ext cx="1505952" cy="752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Incoming Data</a:t>
          </a:r>
          <a:endParaRPr lang="en-CH" sz="2000" kern="1200"/>
        </a:p>
      </dsp:txBody>
      <dsp:txXfrm>
        <a:off x="2243655" y="37311"/>
        <a:ext cx="1432438" cy="679462"/>
      </dsp:txXfrm>
    </dsp:sp>
    <dsp:sp modelId="{5C938178-257D-4E6F-B1CB-6F3EAD07BD5D}">
      <dsp:nvSpPr>
        <dsp:cNvPr id="0" name=""/>
        <dsp:cNvSpPr/>
      </dsp:nvSpPr>
      <dsp:spPr>
        <a:xfrm>
          <a:off x="3030252" y="1426645"/>
          <a:ext cx="1505952" cy="752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 model</a:t>
          </a:r>
          <a:endParaRPr lang="en-CH" sz="2000" kern="1200"/>
        </a:p>
      </dsp:txBody>
      <dsp:txXfrm>
        <a:off x="3067009" y="1463402"/>
        <a:ext cx="1432438" cy="679462"/>
      </dsp:txXfrm>
    </dsp:sp>
    <dsp:sp modelId="{DC6EC6BA-5AC7-44A9-AF5D-5FD1B98D4C12}">
      <dsp:nvSpPr>
        <dsp:cNvPr id="0" name=""/>
        <dsp:cNvSpPr/>
      </dsp:nvSpPr>
      <dsp:spPr>
        <a:xfrm>
          <a:off x="1383545" y="1426645"/>
          <a:ext cx="1505952" cy="752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Update model </a:t>
          </a:r>
          <a:endParaRPr lang="en-CH" sz="2000" kern="1200"/>
        </a:p>
      </dsp:txBody>
      <dsp:txXfrm>
        <a:off x="1420302" y="1463402"/>
        <a:ext cx="1432438" cy="67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F4316D3-C9FD-4493-8510-E0CE75F89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LID4096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0AEF08-D46B-4673-BA9A-5D36B442FB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LID4096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9BB6AAF-C921-4029-8B09-55C002F7084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BDA1-5951-46A3-8075-AE470F2950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LID4096"/>
              <a:t>Textmasterformate durch Klicken bearbeiten</a:t>
            </a:r>
          </a:p>
          <a:p>
            <a:pPr lvl="1"/>
            <a:r>
              <a:rPr lang="de-DE" altLang="LID4096"/>
              <a:t>Zweite Ebene</a:t>
            </a:r>
          </a:p>
          <a:p>
            <a:pPr lvl="2"/>
            <a:r>
              <a:rPr lang="de-DE" altLang="LID4096"/>
              <a:t>Dritte Ebene</a:t>
            </a:r>
          </a:p>
          <a:p>
            <a:pPr lvl="3"/>
            <a:r>
              <a:rPr lang="de-DE" altLang="LID4096"/>
              <a:t>Vierte Ebene</a:t>
            </a:r>
          </a:p>
          <a:p>
            <a:pPr lvl="4"/>
            <a:r>
              <a:rPr lang="de-DE" altLang="LID4096"/>
              <a:t>Fünfte Ebene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8E94004-C3D5-40FF-BB9E-54172C89FC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LID4096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1CAE788-3187-4557-A61E-78A0FDBC9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9328C20-1755-409D-8904-F80C3DF3A810}" type="slidenum">
              <a:rPr lang="de-DE" altLang="LID4096"/>
              <a:pPr/>
              <a:t>‹#›</a:t>
            </a:fld>
            <a:endParaRPr lang="de-DE" alt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2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603650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the question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21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26346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Camel Case for titles consistency. Make sure it is about the overhead starting from the question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22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805029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Column name, row name. Explain the results a bit. Font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24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32037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and leave something for conclusion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25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176293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Enhance continuous methods with hyper-parameter tuning and learning rate scheduling and compare against state-of-the-art training configurations.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MNIST and CIFAR datasets are static. Continuous methods can prove more useful with streaming data that exhibit some concept drift.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Try different flavors of DL models, like GANs, LSTMs, Autoencoders in multiple domains.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Adjust the learning rate knowing which gradients have not been used for updates</a:t>
            </a:r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27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28462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3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25942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/>
              <a:t>Different requirements between training and inference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Throughput vs Latency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Dedicated HW vs Commodity HW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Forward-Backward pass vs Forward-only pass 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5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289022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7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239150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9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244574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the dataset. No full sentences. Not so much text. Be consistent with bullet points, font size, dots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11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56683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the dataset. No full sentences. Not so much text. Be consistent with bullet points, font size, dots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12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28046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the extremes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13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425231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page. Questions of experiments. Mention color of lines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28C20-1755-409D-8904-F80C3DF3A810}" type="slidenum">
              <a:rPr lang="de-DE" altLang="LID4096" smtClean="0"/>
              <a:pPr/>
              <a:t>14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844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114AAF-3671-4FA5-B69C-A98EB11856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1" y="4932578"/>
            <a:ext cx="8061325" cy="3585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LID4096" noProof="0"/>
              <a:t>Click to edit Master title style</a:t>
            </a:r>
            <a:endParaRPr lang="de-DE" altLang="LID4096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F76127-7D6F-4311-B9FF-D0A12430367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9751" y="5686399"/>
            <a:ext cx="8061325" cy="252441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LID4096" noProof="0"/>
              <a:t>Click to add Master subtitle style</a:t>
            </a:r>
            <a:endParaRPr lang="de-DE" altLang="LID4096" noProof="0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C0E713A5-096C-48F8-895B-D198837AE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1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 sz="1200"/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EE96C26F-E68D-4F4C-BA64-81EE2824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9" y="31591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579D-A5FF-46A3-8C20-DBDCCC8F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093B8-3173-4E03-B694-274D5CAA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36C1-84F7-4000-9B22-2C094381B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477DC-4ABD-4871-8203-660B93989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035BF8C5-BBE1-4734-AF9A-80C0952DB33D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9150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80BC8-0120-4FFF-A481-D321EBF0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9" y="1357313"/>
            <a:ext cx="358560" cy="463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5BB5E-3999-4F8E-AA2E-7912B31D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219200"/>
            <a:ext cx="5894388" cy="463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363AC-4B93-418A-B857-45E732640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97F1-EC5C-458E-9C92-E44E43447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5FA0947F-11B1-43D8-B482-9EB1CB2B84AE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18848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2B2-6BEB-42FB-A6ED-2B8D36B9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508215"/>
            <a:ext cx="8061325" cy="358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B0E9-8E3F-41EA-BAC2-B8B1DF71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  <a:lvl2pPr marL="801688" indent="-261938">
              <a:defRPr/>
            </a:lvl2pPr>
            <a:lvl3pPr marL="1147763" indent="-184150">
              <a:defRPr/>
            </a:lvl3pPr>
            <a:lvl4pPr marL="1604963" indent="-233363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35A5E-1061-42CA-A849-A13892F9B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E3864-455F-4C6E-8811-0B4B85A02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4616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9EF7-132C-4E8E-904A-049A325B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714040"/>
            <a:ext cx="7886700" cy="8484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227BC-9FA3-4BF1-A26F-202F41AC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1A666-B98F-4E71-93E8-B3B8496D3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7A530-F5A8-4B7D-9F30-89EFBBA90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E3DE12A1-6F71-49D7-BA8D-6689736AC7AD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8525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721-C7A7-4CF1-8FBD-ED888556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8DF4-6609-4190-95A4-A4881C6CC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1" y="1194551"/>
            <a:ext cx="3954463" cy="4796675"/>
          </a:xfrm>
        </p:spPr>
        <p:txBody>
          <a:bodyPr/>
          <a:lstStyle>
            <a:lvl1pPr marL="112713" indent="-112713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F0E7-1CD9-4281-B606-4F6A5090D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194551"/>
            <a:ext cx="3954462" cy="4796675"/>
          </a:xfrm>
        </p:spPr>
        <p:txBody>
          <a:bodyPr/>
          <a:lstStyle>
            <a:lvl1pPr marL="112713" indent="-112713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DF83-5185-43EC-B68B-E6879E67D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48A8-6442-4F55-AAF6-9C73BB0F2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7CC625FA-4BF8-4089-9FA8-7A90F4E10A38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5524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49AA-CB85-4D67-96D4-94FAB319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632041"/>
            <a:ext cx="7886700" cy="358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FD32-6055-498C-A3B0-F93F7E39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173164"/>
            <a:ext cx="386873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3908-FFFD-4071-B7AD-8A9D66CF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997075"/>
            <a:ext cx="3868737" cy="419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9243-F453-443A-88C7-C8602DFAA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73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EDBC-A830-4B14-8BF0-95A800F5F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30413"/>
            <a:ext cx="3887788" cy="415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E2DBF7-1B06-4357-8B4D-8E19D1163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3AF00E-0E66-4AF0-A77E-7BB9F6560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8C05D29C-425E-43E0-B7E8-1CC98BDEC7EB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213456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059D-C16A-4EBB-9B37-F812955E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65AC3-6025-4099-B683-BDFC53CE36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7AA8E-0F8A-4562-A290-7FF0B226F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CD5DCF0C-F957-4DC4-BF55-3E381C2088E1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1002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686E9B-FA6E-4292-96E9-E0EE76FB5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6C5D5-D43D-47AA-AFBB-6E7C8D89B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540E2A4D-E709-4A02-8E4B-A9090CF50768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8375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0E69-E6F7-4683-867A-C40879E5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1287960"/>
            <a:ext cx="2949575" cy="76944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2B78-FA3B-4562-AE69-F63B5C91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1295400"/>
            <a:ext cx="4629150" cy="4565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A6298-D2D6-4976-97DF-EE7B3920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7208-683F-4030-8AAB-C07B35BF8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450E-3BED-4A2E-B2C3-17E270678A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587DD41E-01EE-4E74-8D14-3E8A7057EA81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93431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CBD6-2E44-4164-92D3-FBEFAB43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1287960"/>
            <a:ext cx="2949575" cy="76944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2605F-3FF2-4DC1-8B16-F584FD057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400" y="124067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23215-EDD4-4D75-9998-0763AE5C3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FC59-465F-4376-B9B4-915FFC8A6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FC32-9888-491B-A2C8-2E86C9AA6D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LID4096"/>
              <a:t>Page </a:t>
            </a:r>
            <a:fld id="{DAC91374-BBF0-40A0-8575-416FCD14876E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7509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2F1713-EE92-4255-A1E0-D8A78E6E5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54990"/>
            <a:ext cx="8061325" cy="3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LID4096"/>
              <a:t>Titel durch Klicken hinzufügen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C0029A-8D74-4885-B63E-2A8E57CA5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94550"/>
            <a:ext cx="8062710" cy="498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LID4096"/>
              <a:t>Text durck Klicken hinzufügen</a:t>
            </a:r>
          </a:p>
          <a:p>
            <a:pPr lvl="1"/>
            <a:r>
              <a:rPr lang="de-DE" altLang="LID4096"/>
              <a:t>Xxx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9CA5872D-C2D1-4439-854D-2219D3F0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76" y="246582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C3F18212-BDE2-4614-A9B6-97BE61F777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1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8DE1CA4-06AE-4069-9ED7-0A67C9DCAD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751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LID4096"/>
              <a:t>Page </a:t>
            </a:r>
            <a:fld id="{A5CFD179-35A4-4F6F-AAD1-B453923B98BF}" type="slidenum">
              <a:rPr lang="de-DE" altLang="LID4096" smtClean="0"/>
              <a:pPr/>
              <a:t>‹#›</a:t>
            </a:fld>
            <a:endParaRPr lang="de-DE" altLang="LID4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toronto.edu/~kriz/cifa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848F-C57F-4639-8465-405DE1D23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" y="2324470"/>
            <a:ext cx="8061325" cy="743280"/>
          </a:xfrm>
        </p:spPr>
        <p:txBody>
          <a:bodyPr/>
          <a:lstStyle/>
          <a:p>
            <a:pPr algn="ctr"/>
            <a:r>
              <a:rPr lang="en-US" dirty="0"/>
              <a:t>Continuous Training and </a:t>
            </a:r>
            <a:br>
              <a:rPr lang="en-US" dirty="0"/>
            </a:br>
            <a:r>
              <a:rPr lang="en-US" dirty="0"/>
              <a:t>Deployment of Deep Learning Models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6CA16-EA4F-4626-9B98-23753289C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336" y="4336171"/>
            <a:ext cx="8061325" cy="846386"/>
          </a:xfrm>
        </p:spPr>
        <p:txBody>
          <a:bodyPr/>
          <a:lstStyle/>
          <a:p>
            <a:pPr algn="ctr"/>
            <a:r>
              <a:rPr lang="en-US" sz="1800" dirty="0"/>
              <a:t>Ioannis Prapas, Behrouz </a:t>
            </a:r>
            <a:r>
              <a:rPr lang="en-US" sz="1800" dirty="0" err="1"/>
              <a:t>Derakhshan</a:t>
            </a:r>
            <a:r>
              <a:rPr lang="en-US" sz="1800" dirty="0"/>
              <a:t>, Alireza Rezaei </a:t>
            </a:r>
            <a:r>
              <a:rPr lang="en-US" sz="1800" dirty="0" err="1"/>
              <a:t>Mahdiraji</a:t>
            </a:r>
            <a:r>
              <a:rPr lang="en-US" sz="1800" dirty="0"/>
              <a:t>, Volker </a:t>
            </a:r>
            <a:r>
              <a:rPr lang="en-US" sz="1800" dirty="0" err="1"/>
              <a:t>Markl</a:t>
            </a:r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2400" b="1" dirty="0"/>
              <a:t>LWDA 2021</a:t>
            </a:r>
          </a:p>
        </p:txBody>
      </p:sp>
    </p:spTree>
    <p:extLst>
      <p:ext uri="{BB962C8B-B14F-4D97-AF65-F5344CB8AC3E}">
        <p14:creationId xmlns:p14="http://schemas.microsoft.com/office/powerpoint/2010/main" val="333853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34D4-F9C1-489F-9301-38E3AF4E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Experiments - Setup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0939-39ED-4233-88D4-3BC4EB6B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Hardware</a:t>
            </a:r>
          </a:p>
          <a:p>
            <a:r>
              <a:rPr lang="en-US" sz="1800"/>
              <a:t>Intel Xeon E7, 128 GB Memory</a:t>
            </a:r>
          </a:p>
          <a:p>
            <a:r>
              <a:rPr lang="en-US" sz="1800"/>
              <a:t>Nvidia Tesla GPU K40, </a:t>
            </a:r>
            <a:r>
              <a:rPr lang="el-GR" sz="1800"/>
              <a:t>12</a:t>
            </a:r>
            <a:r>
              <a:rPr lang="en-US" sz="1800"/>
              <a:t>GB GDDR5 Memory</a:t>
            </a:r>
          </a:p>
          <a:p>
            <a:endParaRPr lang="en-US" sz="1800"/>
          </a:p>
          <a:p>
            <a:r>
              <a:rPr lang="en-US" sz="1800" b="1"/>
              <a:t>Software</a:t>
            </a:r>
          </a:p>
          <a:p>
            <a:r>
              <a:rPr lang="en-US" sz="1800" err="1"/>
              <a:t>Pytorch</a:t>
            </a:r>
            <a:r>
              <a:rPr lang="en-US" sz="1800"/>
              <a:t> 1.2.0 (GPU enabled)</a:t>
            </a:r>
            <a:endParaRPr lang="LID4096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B4AA40-00C5-485B-8844-4409B1065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10</a:t>
            </a:fld>
            <a:endParaRPr lang="de-DE" altLang="LID4096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45847B0-C805-4FD5-982F-319E8A4E03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126352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5B94-F359-402B-830F-1141C5A1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Experiments - Setting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ED12-4A15-4E4C-BED7-1AEC553A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95" y="1219200"/>
            <a:ext cx="8062710" cy="498264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Hyperparameters: Batch Size 128, ADAM optimizer default params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Initial Training</a:t>
            </a:r>
            <a:r>
              <a:rPr lang="en-US" sz="1800" dirty="0"/>
              <a:t> </a:t>
            </a:r>
          </a:p>
          <a:p>
            <a:r>
              <a:rPr lang="en-US" sz="1800" dirty="0"/>
              <a:t>first 10,000 training examples, 25 epochs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Prequential evaluation</a:t>
            </a:r>
            <a:r>
              <a:rPr lang="en-US" sz="1800" dirty="0">
                <a:solidFill>
                  <a:schemeClr val="tx1"/>
                </a:solidFill>
              </a:rPr>
              <a:t> to compare </a:t>
            </a:r>
            <a:r>
              <a:rPr lang="en-US" sz="1800" b="1" dirty="0">
                <a:solidFill>
                  <a:schemeClr val="tx1"/>
                </a:solidFill>
              </a:rPr>
              <a:t>full retraining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</a:rPr>
              <a:t>online training </a:t>
            </a:r>
            <a:r>
              <a:rPr lang="en-US" sz="1800" dirty="0">
                <a:solidFill>
                  <a:schemeClr val="tx1"/>
                </a:solidFill>
              </a:rPr>
              <a:t>and  (sparse) </a:t>
            </a:r>
            <a:r>
              <a:rPr lang="en-US" sz="1800" b="1" dirty="0">
                <a:solidFill>
                  <a:schemeClr val="tx1"/>
                </a:solidFill>
              </a:rPr>
              <a:t>proactive training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13D4-E68E-4E01-BA1B-3A065FFE7C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11</a:t>
            </a:fld>
            <a:endParaRPr lang="de-DE" altLang="LID4096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697CE9-4608-433D-A82D-39C0CA714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04005"/>
              </p:ext>
            </p:extLst>
          </p:nvPr>
        </p:nvGraphicFramePr>
        <p:xfrm>
          <a:off x="1447800" y="3289337"/>
          <a:ext cx="5919750" cy="218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36DD667-00F6-4D36-8317-E695F28A3407}"/>
              </a:ext>
            </a:extLst>
          </p:cNvPr>
          <p:cNvSpPr txBox="1"/>
          <p:nvPr/>
        </p:nvSpPr>
        <p:spPr>
          <a:xfrm>
            <a:off x="490519" y="5703358"/>
            <a:ext cx="813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Every new data point is </a:t>
            </a:r>
            <a:r>
              <a:rPr lang="en-US" sz="1800" b="1"/>
              <a:t>first used to test </a:t>
            </a:r>
            <a:r>
              <a:rPr lang="en-US" sz="1800"/>
              <a:t>and</a:t>
            </a:r>
            <a:r>
              <a:rPr lang="en-US" sz="1800" b="1"/>
              <a:t> then to train</a:t>
            </a:r>
            <a:r>
              <a:rPr lang="en-US" sz="1800"/>
              <a:t> a model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2FFDFB2-E20F-49F3-8A79-25CDA7D26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10538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5B94-F359-402B-830F-1141C5A1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Experiments - Setting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ED12-4A15-4E4C-BED7-1AEC553A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82" y="1194550"/>
            <a:ext cx="8062710" cy="4982643"/>
          </a:xfrm>
        </p:spPr>
        <p:txBody>
          <a:bodyPr/>
          <a:lstStyle/>
          <a:p>
            <a:r>
              <a:rPr lang="en-US" sz="1800" b="1" dirty="0"/>
              <a:t>Full retraining</a:t>
            </a:r>
          </a:p>
          <a:p>
            <a:r>
              <a:rPr lang="en-US" sz="1800" dirty="0"/>
              <a:t>every 10,000 new examples, train for 25 epochs from scratch and replace model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Online training</a:t>
            </a:r>
            <a:r>
              <a:rPr lang="en-US" sz="1800" dirty="0"/>
              <a:t> </a:t>
            </a:r>
          </a:p>
          <a:p>
            <a:r>
              <a:rPr lang="en-US" sz="1800" dirty="0"/>
              <a:t>Warm-start from initial training</a:t>
            </a:r>
          </a:p>
          <a:p>
            <a:r>
              <a:rPr lang="en-US" sz="1800" dirty="0"/>
              <a:t>Online SGD iteration when a mini-batch of new elements arrives</a:t>
            </a:r>
          </a:p>
          <a:p>
            <a:endParaRPr lang="en-US" sz="1800" dirty="0"/>
          </a:p>
          <a:p>
            <a:r>
              <a:rPr lang="en-US" sz="1800" b="1" dirty="0"/>
              <a:t>(Sparse) Proactive training</a:t>
            </a:r>
          </a:p>
          <a:p>
            <a:r>
              <a:rPr lang="en-US" sz="1800" dirty="0"/>
              <a:t>Model is warm started from initial training. </a:t>
            </a:r>
          </a:p>
          <a:p>
            <a:r>
              <a:rPr lang="en-US" sz="1800" dirty="0"/>
              <a:t>Proactive SGD iteration when trigger size number of new elements arrive</a:t>
            </a:r>
          </a:p>
          <a:p>
            <a:r>
              <a:rPr lang="en-US" sz="1800">
                <a:latin typeface="Cambria Math" panose="02040503050406030204" pitchFamily="18" charset="0"/>
              </a:rPr>
              <a:t>𝑏𝑎𝑡𝑐</a:t>
            </a:r>
            <a:r>
              <a:rPr lang="en-US" sz="1800" dirty="0">
                <a:latin typeface="Cambria Math" panose="02040503050406030204" pitchFamily="18" charset="0"/>
              </a:rPr>
              <a:t>ℎ 𝑠𝑖𝑧𝑒/𝑡𝑟𝑖𝑔𝑔𝑒𝑟 𝑠𝑖𝑧𝑒</a:t>
            </a:r>
            <a:r>
              <a:rPr lang="en-US" sz="1800" dirty="0"/>
              <a:t> more times than online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13D4-E68E-4E01-BA1B-3A065FFE7C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12</a:t>
            </a:fld>
            <a:endParaRPr lang="de-DE" altLang="LID4096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7B67FA-906C-4AAC-A42E-8CE0E525C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2079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4C4F-071C-437A-9E6C-F1F1B795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Experiments - Models</a:t>
            </a:r>
            <a:endParaRPr lang="LID4096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DD36EE-4FD1-4EFB-9CCD-E87855672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423524"/>
              </p:ext>
            </p:extLst>
          </p:nvPr>
        </p:nvGraphicFramePr>
        <p:xfrm>
          <a:off x="539752" y="1981200"/>
          <a:ext cx="80629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637">
                  <a:extLst>
                    <a:ext uri="{9D8B030D-6E8A-4147-A177-3AD203B41FA5}">
                      <a16:colId xmlns:a16="http://schemas.microsoft.com/office/drawing/2014/main" val="2961364538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3257493384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3239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DNN Architecture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Trainable Params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Depth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9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Mobilenet_v2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2,236,682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53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7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Resnet18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11,181,642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1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Resnet50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23,528,522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2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Densenet161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26,494,090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161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335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4751A-38B1-4F55-B749-5B88D2960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13</a:t>
            </a:fld>
            <a:endParaRPr lang="de-DE" altLang="LID4096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5451482-AD95-4015-9C80-BC60F4E3B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18966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Full Retraining vs Online vs Proactive</a:t>
            </a:r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594F1A-2A59-4273-AEA9-93B9E609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4" y="1295400"/>
            <a:ext cx="5486397" cy="37840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568F8-4065-4FA5-B84D-09933F006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14</a:t>
            </a:fld>
            <a:endParaRPr lang="de-DE" alt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C0C13D-C63C-4E8C-9126-0F4FD052C1DB}"/>
              </a:ext>
            </a:extLst>
          </p:cNvPr>
          <p:cNvSpPr/>
          <p:nvPr/>
        </p:nvSpPr>
        <p:spPr bwMode="auto">
          <a:xfrm>
            <a:off x="1259681" y="5287906"/>
            <a:ext cx="6624638" cy="643430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j-lt"/>
              </a:rPr>
              <a:t>Online training (green) achieves the worst performance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3FA19A4-CE6F-4370-8FD1-997114030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0818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197532-13DA-4B9E-87E7-455C2989B862}"/>
              </a:ext>
            </a:extLst>
          </p:cNvPr>
          <p:cNvSpPr/>
          <p:nvPr/>
        </p:nvSpPr>
        <p:spPr bwMode="auto">
          <a:xfrm>
            <a:off x="1259681" y="5287906"/>
            <a:ext cx="6624638" cy="643430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Proactive with trigger size 64 (yellow) comparable with </a:t>
            </a:r>
          </a:p>
          <a:p>
            <a:r>
              <a:rPr lang="en-US" sz="1800" dirty="0"/>
              <a:t>full retraining (red)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Full Retraining vs Online vs Proactive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28AE2-C90A-4E45-A822-7B92CF1369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15</a:t>
            </a:fld>
            <a:endParaRPr lang="de-DE" alt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6123F-D2AC-4892-A788-E4614F9D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4" y="1295400"/>
            <a:ext cx="5486397" cy="378401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C4EAB08-1467-46A7-83C0-35544B91B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84941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AE7AA-5DF4-4FED-907D-506427197871}"/>
              </a:ext>
            </a:extLst>
          </p:cNvPr>
          <p:cNvSpPr/>
          <p:nvPr/>
        </p:nvSpPr>
        <p:spPr bwMode="auto">
          <a:xfrm>
            <a:off x="1259681" y="5287906"/>
            <a:ext cx="6624638" cy="643430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Proactive with smaller trigger size (grey, purple, blue) increasingly better performance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Full Retraining vs Online vs Proactive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029EA-55BE-45CC-BF83-8C777C3D8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16</a:t>
            </a:fld>
            <a:endParaRPr lang="de-DE" alt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F6BED-D544-47C0-9EE2-79EEB56F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4" y="1295400"/>
            <a:ext cx="5486397" cy="378401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A5B20A3-4091-4076-A898-0DD58A7DB3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22867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Total Training Time</a:t>
            </a:r>
            <a:endParaRPr lang="LID409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52BDC-B4A1-401A-9B04-E7F296822CF5}"/>
              </a:ext>
            </a:extLst>
          </p:cNvPr>
          <p:cNvSpPr/>
          <p:nvPr/>
        </p:nvSpPr>
        <p:spPr bwMode="auto">
          <a:xfrm>
            <a:off x="346075" y="5380674"/>
            <a:ext cx="8451850" cy="784594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/>
              <a:t>Proactive training needs a fraction of the time of full retraining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44B3D-152F-466F-A022-DE78CBA7D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" t="6383" r="38411" b="9085"/>
          <a:stretch/>
        </p:blipFill>
        <p:spPr>
          <a:xfrm>
            <a:off x="2047259" y="1029455"/>
            <a:ext cx="5369662" cy="4197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0947B-4D39-401D-8C99-0D8839034E0A}"/>
              </a:ext>
            </a:extLst>
          </p:cNvPr>
          <p:cNvSpPr txBox="1"/>
          <p:nvPr/>
        </p:nvSpPr>
        <p:spPr>
          <a:xfrm>
            <a:off x="2959213" y="2665911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Full Retraining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8EE9F-2CC1-4D5B-8287-B06190395686}"/>
              </a:ext>
            </a:extLst>
          </p:cNvPr>
          <p:cNvSpPr txBox="1"/>
          <p:nvPr/>
        </p:nvSpPr>
        <p:spPr>
          <a:xfrm>
            <a:off x="3748169" y="3872426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Online</a:t>
            </a:r>
            <a:endParaRPr lang="LID4096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86ACA-D55F-4F3E-954B-93AA0D29A6C7}"/>
              </a:ext>
            </a:extLst>
          </p:cNvPr>
          <p:cNvSpPr txBox="1"/>
          <p:nvPr/>
        </p:nvSpPr>
        <p:spPr>
          <a:xfrm>
            <a:off x="4568477" y="3254620"/>
            <a:ext cx="369332" cy="17333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64</a:t>
            </a:r>
            <a:endParaRPr lang="LID4096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AB3BC-9E45-4536-97B4-3669F47F1100}"/>
              </a:ext>
            </a:extLst>
          </p:cNvPr>
          <p:cNvSpPr txBox="1"/>
          <p:nvPr/>
        </p:nvSpPr>
        <p:spPr>
          <a:xfrm>
            <a:off x="5373946" y="3096143"/>
            <a:ext cx="369332" cy="17333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32</a:t>
            </a:r>
            <a:endParaRPr lang="LID4096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84A0EB-B7DB-4D98-916B-252943D7706C}"/>
              </a:ext>
            </a:extLst>
          </p:cNvPr>
          <p:cNvSpPr txBox="1"/>
          <p:nvPr/>
        </p:nvSpPr>
        <p:spPr>
          <a:xfrm>
            <a:off x="6210767" y="2729324"/>
            <a:ext cx="369332" cy="16334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16</a:t>
            </a:r>
            <a:endParaRPr lang="LID4096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FDB39-6CB7-4037-869F-1B0CBBD624DB}"/>
              </a:ext>
            </a:extLst>
          </p:cNvPr>
          <p:cNvSpPr txBox="1"/>
          <p:nvPr/>
        </p:nvSpPr>
        <p:spPr>
          <a:xfrm>
            <a:off x="6979723" y="2174239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8</a:t>
            </a:r>
            <a:endParaRPr lang="LID4096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0F5A8-8AD0-4E23-9ED0-508E37FD0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17</a:t>
            </a:fld>
            <a:endParaRPr lang="de-DE" alt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460B8-0E20-4E5D-B911-88C036AB3BEA}"/>
              </a:ext>
            </a:extLst>
          </p:cNvPr>
          <p:cNvSpPr txBox="1"/>
          <p:nvPr/>
        </p:nvSpPr>
        <p:spPr>
          <a:xfrm>
            <a:off x="1824661" y="2106983"/>
            <a:ext cx="369332" cy="217134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b="1"/>
              <a:t>Total  Training Time (sec)</a:t>
            </a:r>
            <a:endParaRPr lang="LID4096" b="1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E3EB00F-AE2B-49BE-8ABC-6253838BDE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15171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Total Training Time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/>
              <p:nvPr/>
            </p:nvSpPr>
            <p:spPr bwMode="auto">
              <a:xfrm>
                <a:off x="346075" y="5380674"/>
                <a:ext cx="8451850" cy="784594"/>
              </a:xfrm>
              <a:prstGeom prst="roundRect">
                <a:avLst/>
              </a:prstGeom>
              <a:gradFill>
                <a:gsLst>
                  <a:gs pos="0">
                    <a:schemeClr val="dk2">
                      <a:hueOff val="0"/>
                      <a:satOff val="0"/>
                      <a:lumOff val="0"/>
                      <a:alphaOff val="0"/>
                      <a:lumMod val="110000"/>
                      <a:satMod val="105000"/>
                      <a:tint val="67000"/>
                    </a:schemeClr>
                  </a:gs>
                  <a:gs pos="5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800" dirty="0"/>
                  <a:t>Proactive trains approximately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𝑡𝑟𝑖𝑔𝑔𝑒𝑟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r>
                  <a:rPr lang="en-US" sz="1800" dirty="0"/>
                  <a:t> times more than online training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075" y="5380674"/>
                <a:ext cx="8451850" cy="78459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6044B3D-152F-466F-A022-DE78CBA7D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6383" r="38411" b="9085"/>
          <a:stretch/>
        </p:blipFill>
        <p:spPr>
          <a:xfrm>
            <a:off x="2047259" y="1029455"/>
            <a:ext cx="5369662" cy="4197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0947B-4D39-401D-8C99-0D8839034E0A}"/>
              </a:ext>
            </a:extLst>
          </p:cNvPr>
          <p:cNvSpPr txBox="1"/>
          <p:nvPr/>
        </p:nvSpPr>
        <p:spPr>
          <a:xfrm>
            <a:off x="2959213" y="2665911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Full Retraining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8EE9F-2CC1-4D5B-8287-B06190395686}"/>
              </a:ext>
            </a:extLst>
          </p:cNvPr>
          <p:cNvSpPr txBox="1"/>
          <p:nvPr/>
        </p:nvSpPr>
        <p:spPr>
          <a:xfrm>
            <a:off x="3748169" y="3872426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Online</a:t>
            </a:r>
            <a:endParaRPr lang="LID4096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86ACA-D55F-4F3E-954B-93AA0D29A6C7}"/>
              </a:ext>
            </a:extLst>
          </p:cNvPr>
          <p:cNvSpPr txBox="1"/>
          <p:nvPr/>
        </p:nvSpPr>
        <p:spPr>
          <a:xfrm>
            <a:off x="4568477" y="3254620"/>
            <a:ext cx="369332" cy="17333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64</a:t>
            </a:r>
            <a:endParaRPr lang="LID4096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AB3BC-9E45-4536-97B4-3669F47F1100}"/>
              </a:ext>
            </a:extLst>
          </p:cNvPr>
          <p:cNvSpPr txBox="1"/>
          <p:nvPr/>
        </p:nvSpPr>
        <p:spPr>
          <a:xfrm>
            <a:off x="5373946" y="3096143"/>
            <a:ext cx="369332" cy="17333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32</a:t>
            </a:r>
            <a:endParaRPr lang="LID4096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84A0EB-B7DB-4D98-916B-252943D7706C}"/>
              </a:ext>
            </a:extLst>
          </p:cNvPr>
          <p:cNvSpPr txBox="1"/>
          <p:nvPr/>
        </p:nvSpPr>
        <p:spPr>
          <a:xfrm>
            <a:off x="6210767" y="2729324"/>
            <a:ext cx="369332" cy="16334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16</a:t>
            </a:r>
            <a:endParaRPr lang="LID4096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FDB39-6CB7-4037-869F-1B0CBBD624DB}"/>
              </a:ext>
            </a:extLst>
          </p:cNvPr>
          <p:cNvSpPr txBox="1"/>
          <p:nvPr/>
        </p:nvSpPr>
        <p:spPr>
          <a:xfrm>
            <a:off x="6979723" y="2174239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8</a:t>
            </a:r>
            <a:endParaRPr lang="LID4096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0F5A8-8AD0-4E23-9ED0-508E37FD0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18</a:t>
            </a:fld>
            <a:endParaRPr lang="de-DE" alt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460B8-0E20-4E5D-B911-88C036AB3BEA}"/>
              </a:ext>
            </a:extLst>
          </p:cNvPr>
          <p:cNvSpPr txBox="1"/>
          <p:nvPr/>
        </p:nvSpPr>
        <p:spPr>
          <a:xfrm>
            <a:off x="1824661" y="2106983"/>
            <a:ext cx="369332" cy="217134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b="1"/>
              <a:t>Total  Training Time (sec)</a:t>
            </a:r>
            <a:endParaRPr lang="LID4096" b="1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43E21B9A-3EF0-496A-BCBE-955BDB9B9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5952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Sparse Proactive Training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/>
              <p:nvPr/>
            </p:nvSpPr>
            <p:spPr bwMode="auto">
              <a:xfrm>
                <a:off x="2031071" y="5155822"/>
                <a:ext cx="5078686" cy="923648"/>
              </a:xfrm>
              <a:prstGeom prst="roundRect">
                <a:avLst/>
              </a:prstGeom>
              <a:gradFill>
                <a:gsLst>
                  <a:gs pos="0">
                    <a:schemeClr val="dk2">
                      <a:hueOff val="0"/>
                      <a:satOff val="0"/>
                      <a:lumOff val="0"/>
                      <a:alphaOff val="0"/>
                      <a:lumMod val="110000"/>
                      <a:satMod val="105000"/>
                      <a:tint val="67000"/>
                    </a:schemeClr>
                  </a:gs>
                  <a:gs pos="5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𝑇𝑜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1% (blue) performs slightly worse than non-sparse (yellow)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071" y="5155822"/>
                <a:ext cx="5078686" cy="9236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4EE29C-5774-4E64-891F-F7CC8FE7E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91" r="-245"/>
          <a:stretch/>
        </p:blipFill>
        <p:spPr>
          <a:xfrm>
            <a:off x="1543005" y="1201378"/>
            <a:ext cx="5638800" cy="39376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E855-F623-476C-8604-C8C6659C48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19</a:t>
            </a:fld>
            <a:endParaRPr lang="de-DE" altLang="LID4096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60DC7AF-C107-44D9-96F2-FD4CBC58C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29875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ED08-47D1-4DCC-BE96-0019081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Motivation</a:t>
            </a:r>
            <a:endParaRPr lang="LID4096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7454EC-6C2C-4EA6-9E33-A02A1C093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35787"/>
              </p:ext>
            </p:extLst>
          </p:nvPr>
        </p:nvGraphicFramePr>
        <p:xfrm>
          <a:off x="162077" y="1074696"/>
          <a:ext cx="5024438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C4F6-D0BE-4794-AC87-737FA8B0A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E4B7C-59C2-48A6-A283-5C134CE4DADA}"/>
              </a:ext>
            </a:extLst>
          </p:cNvPr>
          <p:cNvSpPr txBox="1"/>
          <p:nvPr/>
        </p:nvSpPr>
        <p:spPr>
          <a:xfrm>
            <a:off x="1423697" y="2845003"/>
            <a:ext cx="250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DL Model Lifecycle</a:t>
            </a:r>
            <a:endParaRPr lang="LID4096" sz="2000" b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450AB5-3A35-4A59-B874-8F34E563E6B7}"/>
              </a:ext>
            </a:extLst>
          </p:cNvPr>
          <p:cNvSpPr txBox="1">
            <a:spLocks/>
          </p:cNvSpPr>
          <p:nvPr/>
        </p:nvSpPr>
        <p:spPr bwMode="auto">
          <a:xfrm>
            <a:off x="5699574" y="1874781"/>
            <a:ext cx="2766117" cy="274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01688" indent="-26193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7763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Slow</a:t>
            </a:r>
          </a:p>
          <a:p>
            <a:r>
              <a:rPr lang="en-US" dirty="0"/>
              <a:t>more data - more training time</a:t>
            </a:r>
          </a:p>
          <a:p>
            <a:endParaRPr lang="en-US" dirty="0"/>
          </a:p>
          <a:p>
            <a:r>
              <a:rPr lang="en-US" sz="1800" b="1" dirty="0"/>
              <a:t>Wasteful</a:t>
            </a:r>
          </a:p>
          <a:p>
            <a:pPr marL="112713" indent="-112713"/>
            <a:r>
              <a:rPr lang="en-US" dirty="0"/>
              <a:t>previous model is discarded</a:t>
            </a:r>
          </a:p>
          <a:p>
            <a:pPr marL="112713" indent="-112713"/>
            <a:r>
              <a:rPr lang="en-US" dirty="0"/>
              <a:t>DL training resource-hungry</a:t>
            </a:r>
          </a:p>
          <a:p>
            <a:pPr marL="112713" indent="-112713"/>
            <a:endParaRPr lang="en-US" dirty="0"/>
          </a:p>
          <a:p>
            <a:r>
              <a:rPr lang="en-US" sz="1800" b="1" dirty="0"/>
              <a:t>Stale models</a:t>
            </a:r>
          </a:p>
          <a:p>
            <a:r>
              <a:rPr lang="en-US" dirty="0"/>
              <a:t>data continuously arrive </a:t>
            </a:r>
          </a:p>
          <a:p>
            <a:r>
              <a:rPr lang="en-US" dirty="0"/>
              <a:t>new models not fresh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914F0B-269B-44D9-BACB-73552306B522}"/>
              </a:ext>
            </a:extLst>
          </p:cNvPr>
          <p:cNvSpPr/>
          <p:nvPr/>
        </p:nvSpPr>
        <p:spPr bwMode="auto">
          <a:xfrm>
            <a:off x="2058193" y="5413222"/>
            <a:ext cx="5024438" cy="656444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/>
              <a:t>GOAL </a:t>
            </a:r>
          </a:p>
          <a:p>
            <a:r>
              <a:rPr lang="en-US" sz="1800" b="1"/>
              <a:t>Make everything continuous</a:t>
            </a:r>
            <a:endParaRPr lang="LID4096" sz="1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E84EF-E9F0-43B6-B1CA-A13589C4A679}"/>
              </a:ext>
            </a:extLst>
          </p:cNvPr>
          <p:cNvSpPr txBox="1"/>
          <p:nvPr/>
        </p:nvSpPr>
        <p:spPr>
          <a:xfrm>
            <a:off x="1367690" y="914400"/>
            <a:ext cx="2613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Continuous</a:t>
            </a:r>
            <a:r>
              <a:rPr lang="en-US" sz="1600"/>
              <a:t> input streams</a:t>
            </a:r>
            <a:endParaRPr lang="LID4096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BF07E-E514-4B81-A70E-7BE40D26FFB1}"/>
              </a:ext>
            </a:extLst>
          </p:cNvPr>
          <p:cNvSpPr txBox="1"/>
          <p:nvPr/>
        </p:nvSpPr>
        <p:spPr>
          <a:xfrm>
            <a:off x="3054208" y="367729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Periodical</a:t>
            </a:r>
            <a:r>
              <a:rPr lang="en-US" sz="1600"/>
              <a:t> Retraining</a:t>
            </a:r>
            <a:endParaRPr lang="LID4096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A46CC-8F88-47A7-9CFA-72A86CFC9BE2}"/>
              </a:ext>
            </a:extLst>
          </p:cNvPr>
          <p:cNvSpPr txBox="1"/>
          <p:nvPr/>
        </p:nvSpPr>
        <p:spPr>
          <a:xfrm>
            <a:off x="147641" y="3662078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Periodical</a:t>
            </a:r>
            <a:r>
              <a:rPr lang="en-US" sz="1600"/>
              <a:t> Deployment</a:t>
            </a:r>
            <a:endParaRPr lang="LID4096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BE0D9-56FC-4C78-968C-F5DBD4B6C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1527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Sparse Proactive Training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/>
              <p:nvPr/>
            </p:nvSpPr>
            <p:spPr bwMode="auto">
              <a:xfrm>
                <a:off x="1703114" y="5172353"/>
                <a:ext cx="6221686" cy="847448"/>
              </a:xfrm>
              <a:prstGeom prst="roundRect">
                <a:avLst/>
              </a:prstGeom>
              <a:gradFill>
                <a:gsLst>
                  <a:gs pos="0">
                    <a:schemeClr val="dk2">
                      <a:hueOff val="0"/>
                      <a:satOff val="0"/>
                      <a:lumOff val="0"/>
                      <a:alphaOff val="0"/>
                      <a:lumMod val="110000"/>
                      <a:satMod val="105000"/>
                      <a:tint val="67000"/>
                    </a:schemeClr>
                  </a:gs>
                  <a:gs pos="5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𝑇𝑜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0.1% (purple) and 0.01% (grey) perform better than non-sparse (yellow)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114" y="5172353"/>
                <a:ext cx="6221686" cy="8474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4EE29C-5774-4E64-891F-F7CC8FE7E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91" r="-245"/>
          <a:stretch/>
        </p:blipFill>
        <p:spPr>
          <a:xfrm>
            <a:off x="1543005" y="1201378"/>
            <a:ext cx="5638800" cy="39376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A717-50B8-4EEC-9467-C9AC4C04A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20</a:t>
            </a:fld>
            <a:endParaRPr lang="de-DE" altLang="LID4096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8E105EA-4FBE-4197-B092-594657680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79707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Number of Parameters Changed</a:t>
            </a:r>
            <a:endParaRPr lang="LID409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52BDC-B4A1-401A-9B04-E7F296822CF5}"/>
              </a:ext>
            </a:extLst>
          </p:cNvPr>
          <p:cNvSpPr/>
          <p:nvPr/>
        </p:nvSpPr>
        <p:spPr bwMode="auto">
          <a:xfrm>
            <a:off x="685800" y="5200529"/>
            <a:ext cx="8077200" cy="611083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/>
              <a:t>Sparse training reduces communication cost by several orders of magnitude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3B9DA-76AE-43ED-A840-EC67F1B5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7" b="6986"/>
          <a:stretch/>
        </p:blipFill>
        <p:spPr>
          <a:xfrm>
            <a:off x="76200" y="1657475"/>
            <a:ext cx="8763000" cy="3295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0C1F3-FF4F-4195-B3DF-B841A18D31C8}"/>
              </a:ext>
            </a:extLst>
          </p:cNvPr>
          <p:cNvSpPr txBox="1"/>
          <p:nvPr/>
        </p:nvSpPr>
        <p:spPr>
          <a:xfrm>
            <a:off x="0" y="1941082"/>
            <a:ext cx="369332" cy="2728311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b="1"/>
              <a:t>Number of  Parameters Changed</a:t>
            </a:r>
            <a:endParaRPr lang="LID4096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A7280-F1C9-4C09-8FD8-9A6473BB023B}"/>
              </a:ext>
            </a:extLst>
          </p:cNvPr>
          <p:cNvSpPr txBox="1"/>
          <p:nvPr/>
        </p:nvSpPr>
        <p:spPr>
          <a:xfrm>
            <a:off x="1219200" y="4709341"/>
            <a:ext cx="84972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Top 1.0%</a:t>
            </a:r>
            <a:endParaRPr lang="LID4096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AA6A9-C24C-416F-AF92-129B53458262}"/>
              </a:ext>
            </a:extLst>
          </p:cNvPr>
          <p:cNvSpPr txBox="1"/>
          <p:nvPr/>
        </p:nvSpPr>
        <p:spPr>
          <a:xfrm>
            <a:off x="2895601" y="4734471"/>
            <a:ext cx="849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Top 0.1%</a:t>
            </a:r>
            <a:endParaRPr lang="LID4096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DED61-1673-48E9-8972-E14D8E754AB1}"/>
              </a:ext>
            </a:extLst>
          </p:cNvPr>
          <p:cNvSpPr txBox="1"/>
          <p:nvPr/>
        </p:nvSpPr>
        <p:spPr>
          <a:xfrm>
            <a:off x="4415223" y="4737477"/>
            <a:ext cx="93467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Top 0.01%</a:t>
            </a:r>
            <a:endParaRPr lang="LID4096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BDA4B-C704-4AEB-A7C9-7D654DBAFBAC}"/>
              </a:ext>
            </a:extLst>
          </p:cNvPr>
          <p:cNvSpPr txBox="1"/>
          <p:nvPr/>
        </p:nvSpPr>
        <p:spPr>
          <a:xfrm>
            <a:off x="5957914" y="4734471"/>
            <a:ext cx="10214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No sparsity</a:t>
            </a:r>
            <a:endParaRPr lang="LID4096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80DAE-472F-40BD-9EE0-34670A3FBCBE}"/>
              </a:ext>
            </a:extLst>
          </p:cNvPr>
          <p:cNvSpPr txBox="1"/>
          <p:nvPr/>
        </p:nvSpPr>
        <p:spPr>
          <a:xfrm>
            <a:off x="7317440" y="4699196"/>
            <a:ext cx="1521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Total Parameters</a:t>
            </a:r>
            <a:endParaRPr lang="LID4096" b="1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A017A5D-1DE8-41BA-A4E8-E645A80B5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21</a:t>
            </a:fld>
            <a:endParaRPr lang="de-DE" altLang="LID4096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209BB24-9864-46D0-A161-FF1A28F34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7421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044B3D-152F-466F-A022-DE78CBA7D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8" t="4572" r="10312" b="6917"/>
          <a:stretch/>
        </p:blipFill>
        <p:spPr>
          <a:xfrm>
            <a:off x="1066802" y="1242710"/>
            <a:ext cx="7398683" cy="4167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Sparse Training Overhead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/>
              <p:nvPr/>
            </p:nvSpPr>
            <p:spPr bwMode="auto">
              <a:xfrm>
                <a:off x="1481775" y="5484919"/>
                <a:ext cx="6177272" cy="671637"/>
              </a:xfrm>
              <a:prstGeom prst="roundRect">
                <a:avLst/>
              </a:prstGeom>
              <a:gradFill>
                <a:gsLst>
                  <a:gs pos="0">
                    <a:schemeClr val="dk2">
                      <a:hueOff val="0"/>
                      <a:satOff val="0"/>
                      <a:lumOff val="0"/>
                      <a:alphaOff val="0"/>
                      <a:lumMod val="110000"/>
                      <a:satMod val="105000"/>
                      <a:tint val="67000"/>
                    </a:schemeClr>
                  </a:gs>
                  <a:gs pos="5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𝑇𝑜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/>
                  <a:t>sparse training incurs an overhead in training time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775" y="5484919"/>
                <a:ext cx="6177272" cy="67163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AA2199E-43F1-4127-9CD5-3CF90663D6CD}"/>
              </a:ext>
            </a:extLst>
          </p:cNvPr>
          <p:cNvSpPr txBox="1"/>
          <p:nvPr/>
        </p:nvSpPr>
        <p:spPr>
          <a:xfrm>
            <a:off x="1752600" y="2670291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Full Retraining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CED16-DA49-4378-8F1F-D244B413452C}"/>
              </a:ext>
            </a:extLst>
          </p:cNvPr>
          <p:cNvSpPr txBox="1"/>
          <p:nvPr/>
        </p:nvSpPr>
        <p:spPr>
          <a:xfrm>
            <a:off x="2655376" y="4047002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Online</a:t>
            </a:r>
            <a:endParaRPr lang="LID4096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81B77-0BB2-427A-A1BF-BEDA2417FCD1}"/>
              </a:ext>
            </a:extLst>
          </p:cNvPr>
          <p:cNvSpPr txBox="1"/>
          <p:nvPr/>
        </p:nvSpPr>
        <p:spPr>
          <a:xfrm>
            <a:off x="3340806" y="3353890"/>
            <a:ext cx="369332" cy="17333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64</a:t>
            </a:r>
            <a:endParaRPr lang="LID4096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97071-F2A5-45A3-B64F-5249A2B209B1}"/>
              </a:ext>
            </a:extLst>
          </p:cNvPr>
          <p:cNvSpPr txBox="1"/>
          <p:nvPr/>
        </p:nvSpPr>
        <p:spPr>
          <a:xfrm>
            <a:off x="4135293" y="3202577"/>
            <a:ext cx="369332" cy="17333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32</a:t>
            </a:r>
            <a:endParaRPr lang="LID4096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FFCD6-85E8-4613-87C4-7718606F55AC}"/>
              </a:ext>
            </a:extLst>
          </p:cNvPr>
          <p:cNvSpPr txBox="1"/>
          <p:nvPr/>
        </p:nvSpPr>
        <p:spPr>
          <a:xfrm>
            <a:off x="4907255" y="2858241"/>
            <a:ext cx="369332" cy="16334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16</a:t>
            </a:r>
            <a:endParaRPr lang="LID4096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F38AAF-D964-42E9-898A-3D3F9F3046E9}"/>
              </a:ext>
            </a:extLst>
          </p:cNvPr>
          <p:cNvSpPr txBox="1"/>
          <p:nvPr/>
        </p:nvSpPr>
        <p:spPr>
          <a:xfrm>
            <a:off x="5641451" y="2339627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Proactive Trigger 8</a:t>
            </a:r>
            <a:endParaRPr lang="LID4096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D37ED-1394-46E4-A93A-357B786E85AE}"/>
              </a:ext>
            </a:extLst>
          </p:cNvPr>
          <p:cNvSpPr txBox="1"/>
          <p:nvPr/>
        </p:nvSpPr>
        <p:spPr>
          <a:xfrm>
            <a:off x="6430918" y="1776391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Top 0.01%</a:t>
            </a:r>
            <a:endParaRPr lang="LID4096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13A75-9991-41C3-AD9E-1A64F670ED9F}"/>
              </a:ext>
            </a:extLst>
          </p:cNvPr>
          <p:cNvSpPr txBox="1"/>
          <p:nvPr/>
        </p:nvSpPr>
        <p:spPr>
          <a:xfrm>
            <a:off x="7151855" y="1827713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Top 0.1%</a:t>
            </a:r>
            <a:endParaRPr lang="LID4096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15C80-8D51-4F5C-8D6F-A3B689213EE4}"/>
              </a:ext>
            </a:extLst>
          </p:cNvPr>
          <p:cNvSpPr txBox="1"/>
          <p:nvPr/>
        </p:nvSpPr>
        <p:spPr>
          <a:xfrm>
            <a:off x="7957115" y="1676400"/>
            <a:ext cx="369332" cy="1526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/>
              <a:t>Top 1%</a:t>
            </a:r>
            <a:endParaRPr lang="LID4096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3F886-5D62-4012-A93D-F0DC626F679C}"/>
              </a:ext>
            </a:extLst>
          </p:cNvPr>
          <p:cNvSpPr txBox="1"/>
          <p:nvPr/>
        </p:nvSpPr>
        <p:spPr>
          <a:xfrm>
            <a:off x="773668" y="2214436"/>
            <a:ext cx="369332" cy="217134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b="1"/>
              <a:t>Total  Training Time (sec)</a:t>
            </a:r>
            <a:endParaRPr lang="LID4096" b="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1C96F2-92A2-4DA5-A84D-10CDE7DD7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22</a:t>
            </a:fld>
            <a:endParaRPr lang="de-DE" alt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47139E-7B9E-4C2D-96F2-95CF95027D41}"/>
              </a:ext>
            </a:extLst>
          </p:cNvPr>
          <p:cNvCxnSpPr/>
          <p:nvPr/>
        </p:nvCxnSpPr>
        <p:spPr bwMode="auto">
          <a:xfrm>
            <a:off x="6157350" y="3057732"/>
            <a:ext cx="0" cy="904668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8C609F3D-0FD5-4B52-8EF7-6884352FE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0906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FFCC-C45E-4EF0-81FC-9E0F257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Sparse Training Overhead – All models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/>
              <p:nvPr/>
            </p:nvSpPr>
            <p:spPr bwMode="auto">
              <a:xfrm>
                <a:off x="1481776" y="4556228"/>
                <a:ext cx="6177272" cy="671637"/>
              </a:xfrm>
              <a:prstGeom prst="roundRect">
                <a:avLst/>
              </a:prstGeom>
              <a:gradFill>
                <a:gsLst>
                  <a:gs pos="0">
                    <a:schemeClr val="dk2">
                      <a:hueOff val="0"/>
                      <a:satOff val="0"/>
                      <a:lumOff val="0"/>
                      <a:alphaOff val="0"/>
                      <a:lumMod val="110000"/>
                      <a:satMod val="105000"/>
                      <a:tint val="67000"/>
                    </a:schemeClr>
                  </a:gs>
                  <a:gs pos="5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dk2">
                      <a:hueOff val="0"/>
                      <a:satOff val="0"/>
                      <a:lumOff val="0"/>
                      <a:alphaOff val="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𝑇𝑜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/>
                  <a:t> sparse training incurs an overhead that depends on the size of the model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0652BDC-B4A1-401A-9B04-E7F296822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776" y="4556228"/>
                <a:ext cx="6177272" cy="671637"/>
              </a:xfrm>
              <a:prstGeom prst="roundRect">
                <a:avLst/>
              </a:prstGeom>
              <a:blipFill>
                <a:blip r:embed="rId2"/>
                <a:stretch>
                  <a:fillRect t="-885" b="-10619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2635485-D4FD-42E3-8199-622CD53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" y="1660655"/>
            <a:ext cx="8604250" cy="17152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0307A9-FDB4-4A5A-9A77-85BA6103511C}"/>
              </a:ext>
            </a:extLst>
          </p:cNvPr>
          <p:cNvSpPr txBox="1"/>
          <p:nvPr/>
        </p:nvSpPr>
        <p:spPr>
          <a:xfrm>
            <a:off x="1934530" y="3200764"/>
            <a:ext cx="527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Table: Total training time in seconds for all models</a:t>
            </a:r>
            <a:endParaRPr lang="LID4096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1BAE5-C02D-486E-979E-8CC50AE15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23</a:t>
            </a:fld>
            <a:endParaRPr lang="de-DE" altLang="LID4096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FEBBDB1-3863-4175-99D8-86FF19601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5191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A2BA-047C-47F1-81C5-29BF3637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Final Model Quality – All models</a:t>
            </a:r>
            <a:endParaRPr lang="LID4096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46F142-1BEA-4B1F-94C6-3423CED60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23" y="1610523"/>
            <a:ext cx="9144000" cy="1668613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9153F-220B-4650-944F-3B80E0A5F8B4}"/>
              </a:ext>
            </a:extLst>
          </p:cNvPr>
          <p:cNvSpPr/>
          <p:nvPr/>
        </p:nvSpPr>
        <p:spPr bwMode="auto">
          <a:xfrm>
            <a:off x="1703115" y="4724402"/>
            <a:ext cx="5734594" cy="899159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/>
              <a:t>Our methods offer </a:t>
            </a:r>
            <a:r>
              <a:rPr lang="en-US" sz="1800" b="1"/>
              <a:t>comparable</a:t>
            </a:r>
            <a:r>
              <a:rPr lang="en-US" sz="1800"/>
              <a:t> or </a:t>
            </a:r>
            <a:r>
              <a:rPr lang="en-US" sz="1800" b="1"/>
              <a:t>superior</a:t>
            </a:r>
            <a:r>
              <a:rPr lang="en-US" sz="1800"/>
              <a:t> model quality to full retraining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8FA24-032C-4033-B8FC-AF05D92BFBF2}"/>
              </a:ext>
            </a:extLst>
          </p:cNvPr>
          <p:cNvSpPr txBox="1"/>
          <p:nvPr/>
        </p:nvSpPr>
        <p:spPr>
          <a:xfrm>
            <a:off x="1778590" y="3284136"/>
            <a:ext cx="558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Table: Accuracy of final models on a reserved test set</a:t>
            </a:r>
            <a:endParaRPr lang="LID4096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66193-675E-43C1-BA86-21DD21640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24</a:t>
            </a:fld>
            <a:endParaRPr lang="de-DE" altLang="LID4096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4B3E063-B579-498D-B6D7-9A6A6DD06E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6469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9C64-0079-4CE0-86AB-865171F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Discussion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B6F2A-C7B9-410D-8891-C53347ADD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Continuous training approaches are advantageous for streaming data</a:t>
                </a:r>
              </a:p>
              <a:p>
                <a:pPr marL="1087438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Fast updates</a:t>
                </a:r>
              </a:p>
              <a:p>
                <a:pPr marL="1087438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Fresh models</a:t>
                </a:r>
                <a:endParaRPr lang="el-GR" sz="1800" dirty="0"/>
              </a:p>
              <a:p>
                <a:pPr marL="1087438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 training time</a:t>
                </a:r>
              </a:p>
              <a:p>
                <a:pPr marL="1087438" lvl="1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Proactive training offers a balance between full retraining and online training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Proactive training achieves comparable performance to full retraining but needs a fraction of the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𝑇𝑜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sparse training achieves comparable - if not superior - model quality to non-sparse training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Sparse training can reduce up to 99.99% of the communication, but incurs an overhead in training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LID4096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B6F2A-C7B9-410D-8891-C53347ADD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5" t="-1836" r="-21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9F09-9256-4968-9A33-60E435119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25</a:t>
            </a:fld>
            <a:endParaRPr lang="de-DE" altLang="LID4096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2C55B69-A8C8-430B-B627-F34003201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798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3FEC-A0F4-406A-93F2-4E1CB5DE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Did not present</a:t>
            </a:r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21E39-E4CD-4ECC-80CA-517111D03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j-lt"/>
                  </a:rPr>
                  <a:t>Experiments on CIFAR10 with Mobilenet_v2, Resnet50 and Densenet161</a:t>
                </a:r>
              </a:p>
              <a:p>
                <a:pPr marL="227013" indent="-227013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r>
                  <a:rPr lang="en-US" sz="1800" dirty="0"/>
                  <a:t>Experiments on MNIST with LeNet-5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𝑟𝑎𝑛𝑑𝑜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sparse selector</a:t>
                </a:r>
              </a:p>
              <a:p>
                <a:pPr marL="1028701" lvl="1" indent="-2270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Simple experiments that initially validated our approach</a:t>
                </a:r>
              </a:p>
              <a:p>
                <a:pPr marL="1028701" lvl="1" indent="-2270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𝑟𝑎𝑛𝑑𝑜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more unstable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𝑡𝑜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sparse selector</a:t>
                </a:r>
              </a:p>
              <a:p>
                <a:pPr marL="227013" indent="-227013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b="1" dirty="0"/>
                  <a:t>Can be found in the</a:t>
                </a:r>
                <a:r>
                  <a:rPr lang="el-GR" sz="1800" b="1" dirty="0"/>
                  <a:t> </a:t>
                </a:r>
                <a:r>
                  <a:rPr lang="en-US" sz="1800" b="1" dirty="0"/>
                  <a:t>proceedings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21E39-E4CD-4ECC-80CA-517111D03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4A0B-EE73-4617-BE06-7FA51DAD9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26</a:t>
            </a:fld>
            <a:endParaRPr lang="de-DE" altLang="LID4096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C4DE357-D60D-4BEE-BF60-C6AF8192A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262975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3BD6-4101-41C1-A522-4F531EF9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Future Work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B524-C3CE-445E-A572-7B19F6CA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Compare against state-of-the-art training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Test with non-static datasets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More DL model types in different domains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Adaptive learning rate for sparse training </a:t>
            </a:r>
            <a:br>
              <a:rPr lang="en-US" sz="2200" dirty="0"/>
            </a:br>
            <a:br>
              <a:rPr lang="en-US" sz="2200" dirty="0"/>
            </a:br>
            <a:endParaRPr lang="LID4096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46C7-9528-40E7-9FA7-D9963A3E7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27</a:t>
            </a:fld>
            <a:endParaRPr lang="de-DE" altLang="LID4096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7966940-5FC6-4E03-9245-C1D190A9BE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299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CA60-2931-48A4-9567-83ABC90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 dirty="0"/>
              <a:t>Summary of contributions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31C9-2A6B-4790-96A7-732C300A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Enabled Continuous Training for DL models</a:t>
            </a:r>
            <a:br>
              <a:rPr lang="en-US" sz="1800" dirty="0"/>
            </a:br>
            <a:r>
              <a:rPr lang="en-US" sz="1600" dirty="0"/>
              <a:t>Proactive training offers comparable performance to full retraining at a fraction of the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000" dirty="0"/>
              <a:t>Enabled Continuous Deployment for DL models</a:t>
            </a:r>
            <a:br>
              <a:rPr lang="en-US" sz="1800" dirty="0"/>
            </a:br>
            <a:r>
              <a:rPr lang="en-US" sz="1600" dirty="0"/>
              <a:t>Sparse training offers comparable or superior performance to non-sparse training reducing communication of gradients by 99.99%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000" dirty="0"/>
              <a:t>Performed sparse training empirical analysis</a:t>
            </a:r>
            <a:br>
              <a:rPr lang="en-US" sz="1800" dirty="0"/>
            </a:br>
            <a:r>
              <a:rPr lang="en-US" sz="1600" dirty="0"/>
              <a:t>Compared random, top sparse selectors using various </a:t>
            </a:r>
            <a:r>
              <a:rPr lang="en-US" sz="1600" dirty="0" err="1"/>
              <a:t>sparsification</a:t>
            </a:r>
            <a:r>
              <a:rPr lang="en-US" sz="1600" dirty="0"/>
              <a:t> ratios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Revealed a regularizing effect of sparse training</a:t>
            </a:r>
            <a:br>
              <a:rPr lang="en-US" sz="1800" dirty="0"/>
            </a:br>
            <a:r>
              <a:rPr lang="en-US" sz="1600" dirty="0"/>
              <a:t>Sparse training consistently achieved better model quality than its non-sparse variant on the CIFAR experiments</a:t>
            </a:r>
          </a:p>
          <a:p>
            <a:endParaRPr lang="LID4096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6BB0-1CA5-49FE-9137-174AF69C01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28</a:t>
            </a:fld>
            <a:endParaRPr lang="de-DE" altLang="LID4096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C2D808-A0AE-4492-86A9-43231F772F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11123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E0C-6BA9-426D-8545-85808691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 dirty="0"/>
              <a:t>Sparse training algorithm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49BA1-5F7A-419C-AB43-F7E7D9186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837B5C-1A0C-498B-9BFC-813CA5C9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4" y="1828800"/>
            <a:ext cx="8846152" cy="3505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E5D31-5320-43B2-9413-E914E0EFB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29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258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5A06-F624-41EE-96A6-ACA2C935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Training - Observations</a:t>
            </a:r>
            <a:endParaRPr lang="LID409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27B2-AAE0-46C5-A02E-A63B5D12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65" y="1035609"/>
            <a:ext cx="8062710" cy="4982643"/>
          </a:xfrm>
        </p:spPr>
        <p:txBody>
          <a:bodyPr/>
          <a:lstStyle/>
          <a:p>
            <a:r>
              <a:rPr lang="en-US" sz="1800"/>
              <a:t>Two extremes for updating Machine Learning models</a:t>
            </a:r>
          </a:p>
          <a:p>
            <a:endParaRPr lang="en-US" sz="1800"/>
          </a:p>
          <a:p>
            <a:r>
              <a:rPr lang="en-US" sz="1800" b="1"/>
              <a:t>Full Retraining </a:t>
            </a:r>
            <a:r>
              <a:rPr lang="en-US" sz="1800"/>
              <a:t>- Train until convergence on a batch dataset. Retrain from scratch when enough new data arrive</a:t>
            </a:r>
          </a:p>
          <a:p>
            <a:pPr marL="1087438" lvl="1" indent="-285750">
              <a:buFont typeface="Arial" panose="020B0604020202020204" pitchFamily="34" charset="0"/>
              <a:buChar char="•"/>
            </a:pPr>
            <a:r>
              <a:rPr lang="en-US" sz="1800"/>
              <a:t>Slow</a:t>
            </a:r>
            <a:endParaRPr lang="el-GR" sz="1800"/>
          </a:p>
          <a:p>
            <a:pPr marL="1087438" lvl="1" indent="-285750">
              <a:buFont typeface="Arial" panose="020B0604020202020204" pitchFamily="34" charset="0"/>
              <a:buChar char="•"/>
            </a:pPr>
            <a:r>
              <a:rPr lang="en-US" sz="1800"/>
              <a:t>Wasteful</a:t>
            </a:r>
          </a:p>
          <a:p>
            <a:pPr marL="1087438" lvl="1" indent="-285750">
              <a:buFont typeface="Arial" panose="020B0604020202020204" pitchFamily="34" charset="0"/>
              <a:buChar char="•"/>
            </a:pPr>
            <a:r>
              <a:rPr lang="en-US" sz="1800"/>
              <a:t>Stale models</a:t>
            </a:r>
          </a:p>
          <a:p>
            <a:endParaRPr lang="en-US" sz="1800"/>
          </a:p>
          <a:p>
            <a:r>
              <a:rPr lang="en-US" sz="1800" b="1"/>
              <a:t>Online Training </a:t>
            </a:r>
            <a:r>
              <a:rPr lang="en-US" sz="1800"/>
              <a:t>- Train only on new data as soon as they arrive</a:t>
            </a:r>
          </a:p>
          <a:p>
            <a:pPr marL="1087438" lvl="1" indent="-285750">
              <a:buFont typeface="Arial" panose="020B0604020202020204" pitchFamily="34" charset="0"/>
              <a:buChar char="•"/>
            </a:pPr>
            <a:r>
              <a:rPr lang="en-US" sz="1800"/>
              <a:t>Fast</a:t>
            </a:r>
          </a:p>
          <a:p>
            <a:pPr marL="1087438" lvl="1" indent="-285750">
              <a:buFont typeface="Arial" panose="020B0604020202020204" pitchFamily="34" charset="0"/>
              <a:buChar char="•"/>
            </a:pPr>
            <a:r>
              <a:rPr lang="en-US" sz="1800"/>
              <a:t>Fresh models</a:t>
            </a:r>
          </a:p>
          <a:p>
            <a:pPr marL="1087438" lvl="1" indent="-285750">
              <a:buFont typeface="Arial" panose="020B0604020202020204" pitchFamily="34" charset="0"/>
              <a:buChar char="•"/>
            </a:pPr>
            <a:r>
              <a:rPr lang="en-US" sz="1800"/>
              <a:t>BUT, typically lower model quality than full retraining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r>
              <a:rPr lang="en-US" sz="1800"/>
              <a:t>Proposal: </a:t>
            </a:r>
            <a:r>
              <a:rPr lang="en-US" sz="1800" b="1"/>
              <a:t>Proactive Training </a:t>
            </a:r>
            <a:r>
              <a:rPr lang="en-US" sz="1200"/>
              <a:t>[1]</a:t>
            </a:r>
            <a:r>
              <a:rPr lang="en-US" sz="1800"/>
              <a:t> - a solution for Continuous Training between these two extremes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A8DCB-6158-4CF7-8014-9A2222217EAB}"/>
              </a:ext>
            </a:extLst>
          </p:cNvPr>
          <p:cNvSpPr txBox="1"/>
          <p:nvPr/>
        </p:nvSpPr>
        <p:spPr>
          <a:xfrm>
            <a:off x="538367" y="5943602"/>
            <a:ext cx="715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Derakhshan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, Behrouz, et al. "Continuous Deployment of Machine Learning Pipelines." 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EDBT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. 2019.</a:t>
            </a:r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EBF3E-5CDC-4463-A248-CBC66BD97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 dirty="0"/>
              <a:t>Page </a:t>
            </a:r>
            <a:fld id="{C9A8E6CA-C6FC-4420-B4B1-EF89498DC3F7}" type="slidenum">
              <a:rPr lang="de-DE" altLang="LID4096" smtClean="0"/>
              <a:pPr/>
              <a:t>3</a:t>
            </a:fld>
            <a:endParaRPr lang="de-DE" altLang="LID4096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B5E52D-7A75-4BE1-B304-0FB0B0BC3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5247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5A06-F624-41EE-96A6-ACA2C935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Proactive Training Algorithm</a:t>
            </a: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66A45-BF51-4D38-910A-45C5EEBA0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12C-1A60-41A4-ACD0-808955C2425E}"/>
              </a:ext>
            </a:extLst>
          </p:cNvPr>
          <p:cNvSpPr txBox="1"/>
          <p:nvPr/>
        </p:nvSpPr>
        <p:spPr>
          <a:xfrm>
            <a:off x="609602" y="1371600"/>
            <a:ext cx="806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Combines </a:t>
            </a:r>
            <a:r>
              <a:rPr lang="en-US" sz="1400" b="1"/>
              <a:t>streaming</a:t>
            </a:r>
            <a:r>
              <a:rPr lang="en-US" sz="1400"/>
              <a:t> data with samples of </a:t>
            </a:r>
            <a:r>
              <a:rPr lang="en-US" sz="1400" b="1"/>
              <a:t>historical</a:t>
            </a:r>
            <a:r>
              <a:rPr lang="en-US" sz="1400"/>
              <a:t> data to form batches for </a:t>
            </a:r>
          </a:p>
          <a:p>
            <a:r>
              <a:rPr lang="en-US" sz="1400"/>
              <a:t>mini-batch </a:t>
            </a:r>
            <a:r>
              <a:rPr lang="en-US" sz="1400" b="1"/>
              <a:t>Stochastic Gradient Descent (SGD).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BEFC22-0FCF-4E74-9818-2680C857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7" y="2263357"/>
            <a:ext cx="8664266" cy="2699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6CC5-C617-4F63-95FF-7CCBBD3C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30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2336676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98D2-9FDC-4983-B73F-E10B00DB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632040"/>
            <a:ext cx="7886700" cy="358560"/>
          </a:xfrm>
        </p:spPr>
        <p:txBody>
          <a:bodyPr/>
          <a:lstStyle/>
          <a:p>
            <a:r>
              <a:rPr lang="en-US"/>
              <a:t>Deployment - Observations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AAE4-1099-48E3-BDE8-06E6BD63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934" y="1898037"/>
            <a:ext cx="3868737" cy="823913"/>
          </a:xfrm>
        </p:spPr>
        <p:txBody>
          <a:bodyPr/>
          <a:lstStyle/>
          <a:p>
            <a:r>
              <a:rPr lang="en-US"/>
              <a:t>Training                            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3FDF0-720E-425C-890B-E283EEF6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921" y="2752558"/>
            <a:ext cx="3484562" cy="898525"/>
          </a:xfrm>
        </p:spPr>
        <p:txBody>
          <a:bodyPr/>
          <a:lstStyle/>
          <a:p>
            <a:r>
              <a:rPr lang="en-US"/>
              <a:t>High Throughput</a:t>
            </a:r>
          </a:p>
          <a:p>
            <a:r>
              <a:rPr lang="en-US"/>
              <a:t>Forward &amp; Backward pass</a:t>
            </a:r>
            <a:endParaRPr lang="LID4096"/>
          </a:p>
          <a:p>
            <a:r>
              <a:rPr lang="en-US"/>
              <a:t>On dedicated HW (e.g. GPU, TPU)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1D25-C289-406A-AF43-E46C2955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900165"/>
            <a:ext cx="3887788" cy="823912"/>
          </a:xfrm>
        </p:spPr>
        <p:txBody>
          <a:bodyPr/>
          <a:lstStyle/>
          <a:p>
            <a:r>
              <a:rPr lang="en-US"/>
              <a:t>Inference</a:t>
            </a:r>
            <a:endParaRPr lang="LID409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03D72-294F-4F78-8599-5793B488A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767807"/>
            <a:ext cx="3484562" cy="1322387"/>
          </a:xfrm>
        </p:spPr>
        <p:txBody>
          <a:bodyPr/>
          <a:lstStyle/>
          <a:p>
            <a:r>
              <a:rPr lang="en-US"/>
              <a:t>Low latency</a:t>
            </a:r>
          </a:p>
          <a:p>
            <a:r>
              <a:rPr lang="en-US"/>
              <a:t>Forward pass (only)</a:t>
            </a:r>
          </a:p>
          <a:p>
            <a:r>
              <a:rPr lang="en-US"/>
              <a:t>On commodity or dedicated HW</a:t>
            </a:r>
          </a:p>
          <a:p>
            <a:r>
              <a:rPr lang="en-US"/>
              <a:t>Scale on demand</a:t>
            </a:r>
          </a:p>
          <a:p>
            <a:endParaRPr lang="LID4096"/>
          </a:p>
          <a:p>
            <a:endParaRPr lang="LID4096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087887-AD91-4293-B784-FE207288F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LID4096"/>
              <a:t>Contrinuous Training and Deployment of Deep Learning Models | Ioannis Prapas</a:t>
            </a:r>
            <a:endParaRPr lang="de-DE" alt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D282-4B07-4C5B-B358-95C0A1DB594B}"/>
              </a:ext>
            </a:extLst>
          </p:cNvPr>
          <p:cNvSpPr txBox="1"/>
          <p:nvPr/>
        </p:nvSpPr>
        <p:spPr>
          <a:xfrm>
            <a:off x="533129" y="1629233"/>
            <a:ext cx="69707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/>
              <a:t>Different requirements between training and inference</a:t>
            </a:r>
          </a:p>
          <a:p>
            <a:pPr algn="l"/>
            <a:endParaRPr lang="en-US" b="1"/>
          </a:p>
          <a:p>
            <a:pPr algn="l"/>
            <a:r>
              <a:rPr lang="en-US" b="1"/>
              <a:t>Continuous training implies continuous deployment</a:t>
            </a:r>
          </a:p>
          <a:p>
            <a:pPr algn="l"/>
            <a:endParaRPr lang="en-US" b="1"/>
          </a:p>
          <a:p>
            <a:pPr algn="l"/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F817A-858A-4ACC-853D-ABFB998C424B}"/>
                  </a:ext>
                </a:extLst>
              </p:cNvPr>
              <p:cNvSpPr txBox="1"/>
              <p:nvPr/>
            </p:nvSpPr>
            <p:spPr>
              <a:xfrm>
                <a:off x="1438057" y="4497031"/>
                <a:ext cx="3901581" cy="235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𝒄𝒐𝒔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𝒅𝒆𝒑𝒍𝒐𝒚𝒎𝒆𝒏𝒕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𝒄𝒐𝒔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𝒄𝒐𝒎𝒎𝒖𝒏𝒊𝒄𝒂𝒕𝒊𝒐𝒏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𝒄𝒐𝒔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𝒍𝒐𝒂𝒅𝒊𝒏𝒈</m:t>
                          </m:r>
                        </m:sub>
                      </m:sSub>
                    </m:oMath>
                  </m:oMathPara>
                </a14:m>
                <a:endParaRPr lang="LID4096" sz="14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F817A-858A-4ACC-853D-ABFB998C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57" y="4497031"/>
                <a:ext cx="3901581" cy="235834"/>
              </a:xfrm>
              <a:prstGeom prst="rect">
                <a:avLst/>
              </a:prstGeom>
              <a:blipFill>
                <a:blip r:embed="rId2"/>
                <a:stretch>
                  <a:fillRect l="-781" b="-263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A35B9-0CBB-4154-A28A-32AA179B91DC}"/>
              </a:ext>
            </a:extLst>
          </p:cNvPr>
          <p:cNvSpPr txBox="1"/>
          <p:nvPr/>
        </p:nvSpPr>
        <p:spPr>
          <a:xfrm>
            <a:off x="533923" y="5244188"/>
            <a:ext cx="6970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/>
              <a:t>For continuous deployment, we need to reduce the communication cost.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1497F-5C17-425C-87AA-EEC8115F4A4C}"/>
                  </a:ext>
                </a:extLst>
              </p:cNvPr>
              <p:cNvSpPr txBox="1"/>
              <p:nvPr/>
            </p:nvSpPr>
            <p:spPr>
              <a:xfrm>
                <a:off x="5339636" y="4503412"/>
                <a:ext cx="16154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𝒄𝒐𝒎𝒎𝒖𝒏𝒊𝒄𝒂𝒕𝒊𝒐𝒏</m:t>
                          </m:r>
                        </m:sub>
                      </m:sSub>
                    </m:oMath>
                  </m:oMathPara>
                </a14:m>
                <a:endParaRPr lang="LID4096" sz="1400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1497F-5C17-425C-87AA-EEC8115F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36" y="4503412"/>
                <a:ext cx="1615442" cy="215444"/>
              </a:xfrm>
              <a:prstGeom prst="rect">
                <a:avLst/>
              </a:prstGeom>
              <a:blipFill>
                <a:blip r:embed="rId3"/>
                <a:stretch>
                  <a:fillRect l="-3019" b="-171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BF872B-6E6F-432B-851E-60AD3356A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8C05D29C-425E-43E0-B7E8-1CC98BDEC7EB}" type="slidenum">
              <a:rPr lang="de-DE" altLang="LID4096" smtClean="0"/>
              <a:pPr/>
              <a:t>31</a:t>
            </a:fld>
            <a:endParaRPr lang="de-DE" altLang="LID4096"/>
          </a:p>
        </p:txBody>
      </p:sp>
    </p:spTree>
    <p:extLst>
      <p:ext uri="{BB962C8B-B14F-4D97-AF65-F5344CB8AC3E}">
        <p14:creationId xmlns:p14="http://schemas.microsoft.com/office/powerpoint/2010/main" val="352144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10" grpId="0"/>
      <p:bldP spid="11" grpId="0"/>
      <p:bldP spid="1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5A06-F624-41EE-96A6-ACA2C935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Proactive Training</a:t>
            </a:r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12C-1A60-41A4-ACD0-808955C2425E}"/>
              </a:ext>
            </a:extLst>
          </p:cNvPr>
          <p:cNvSpPr txBox="1"/>
          <p:nvPr/>
        </p:nvSpPr>
        <p:spPr>
          <a:xfrm>
            <a:off x="609602" y="1371602"/>
            <a:ext cx="806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Combines </a:t>
            </a:r>
            <a:r>
              <a:rPr lang="en-US" sz="1800" b="1"/>
              <a:t>streaming</a:t>
            </a:r>
            <a:r>
              <a:rPr lang="en-US" sz="1800"/>
              <a:t> data with samples of </a:t>
            </a:r>
            <a:r>
              <a:rPr lang="en-US" sz="1800" b="1"/>
              <a:t>historical</a:t>
            </a:r>
            <a:r>
              <a:rPr lang="en-US" sz="1800"/>
              <a:t> data to form batches for mini-batch </a:t>
            </a:r>
            <a:r>
              <a:rPr lang="en-US" sz="1800" b="1"/>
              <a:t>Stochastic Gradient Descent (SGD)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4BC6A3-01BB-43A0-9258-EBBCBDB6530C}"/>
                  </a:ext>
                </a:extLst>
              </p:cNvPr>
              <p:cNvSpPr txBox="1"/>
              <p:nvPr/>
            </p:nvSpPr>
            <p:spPr>
              <a:xfrm>
                <a:off x="539750" y="4878048"/>
                <a:ext cx="76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>
                  <a:latin typeface="+mj-lt"/>
                </a:endParaRPr>
              </a:p>
              <a:p>
                <a:pPr algn="l"/>
                <a:r>
                  <a:rPr lang="en-US" sz="1800" b="1"/>
                  <a:t>trigger size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b="1"/>
                  <a:t> </a:t>
                </a:r>
                <a:r>
                  <a:rPr lang="en-US" sz="1800"/>
                  <a:t>: mini-batch SGD</a:t>
                </a:r>
              </a:p>
              <a:p>
                <a:pPr algn="l"/>
                <a:r>
                  <a:rPr lang="en-US" sz="1800" b="1"/>
                  <a:t>trigger size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b="1"/>
                  <a:t> mini-batch size</a:t>
                </a:r>
                <a:r>
                  <a:rPr lang="en-US" sz="1800"/>
                  <a:t>: Online Gradient Descent</a:t>
                </a:r>
              </a:p>
              <a:p>
                <a:pPr algn="l"/>
                <a:endParaRPr lang="LID4096" sz="1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4BC6A3-01BB-43A0-9258-EBBCBDB6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4878048"/>
                <a:ext cx="7620000" cy="1200329"/>
              </a:xfrm>
              <a:prstGeom prst="rect">
                <a:avLst/>
              </a:prstGeom>
              <a:blipFill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25D35-2ACF-47EC-9692-BD3BC673BECA}"/>
              </a:ext>
            </a:extLst>
          </p:cNvPr>
          <p:cNvSpPr/>
          <p:nvPr/>
        </p:nvSpPr>
        <p:spPr bwMode="auto">
          <a:xfrm>
            <a:off x="609601" y="4216579"/>
            <a:ext cx="8061325" cy="628131"/>
          </a:xfrm>
          <a:prstGeom prst="roundRect">
            <a:avLst>
              <a:gd name="adj" fmla="val 22928"/>
            </a:avLst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>
                <a:latin typeface="+mj-lt"/>
              </a:rPr>
              <a:t>Offers a balance between full retraining and online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47E6E-E59E-422D-B8C4-7CE8A9DA2098}"/>
              </a:ext>
            </a:extLst>
          </p:cNvPr>
          <p:cNvSpPr txBox="1"/>
          <p:nvPr/>
        </p:nvSpPr>
        <p:spPr>
          <a:xfrm>
            <a:off x="609601" y="2306632"/>
            <a:ext cx="80613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Proactive Training Iteration</a:t>
            </a:r>
          </a:p>
          <a:p>
            <a:pPr marL="225425" indent="-225425" algn="l">
              <a:buFont typeface="+mj-lt"/>
              <a:buAutoNum type="arabicPeriod"/>
            </a:pPr>
            <a:r>
              <a:rPr lang="en-US" sz="1800" dirty="0"/>
              <a:t>Fetch </a:t>
            </a:r>
            <a:r>
              <a:rPr lang="en-US" sz="1800" b="1" dirty="0"/>
              <a:t>trigger size </a:t>
            </a:r>
            <a:r>
              <a:rPr lang="en-US" sz="1800" dirty="0"/>
              <a:t>new training examples from the stream </a:t>
            </a:r>
          </a:p>
          <a:p>
            <a:pPr marL="225425" indent="-225425" algn="l">
              <a:buFont typeface="+mj-lt"/>
              <a:buAutoNum type="arabicPeriod"/>
            </a:pPr>
            <a:r>
              <a:rPr lang="en-US" sz="1800" dirty="0"/>
              <a:t>Combine with a sample of historical data in a mini-batch</a:t>
            </a:r>
          </a:p>
          <a:p>
            <a:pPr marL="225425" indent="-225425" algn="l">
              <a:buFont typeface="+mj-lt"/>
              <a:buAutoNum type="arabicPeriod"/>
            </a:pPr>
            <a:r>
              <a:rPr lang="en-US" sz="1800" dirty="0"/>
              <a:t>Calculate gradients (Like SGD)</a:t>
            </a:r>
          </a:p>
          <a:p>
            <a:pPr marL="225425" indent="-225425" algn="l">
              <a:buFont typeface="+mj-lt"/>
              <a:buAutoNum type="arabicPeriod"/>
            </a:pPr>
            <a:r>
              <a:rPr lang="en-US" sz="1800" dirty="0"/>
              <a:t>Update model parameters (Like SGD)</a:t>
            </a:r>
          </a:p>
          <a:p>
            <a:pPr marL="225425" indent="-225425" algn="l">
              <a:buFont typeface="+mj-lt"/>
              <a:buAutoNum type="arabicPeriod"/>
            </a:pPr>
            <a:r>
              <a:rPr lang="en-US" sz="1800" dirty="0"/>
              <a:t>Update historical data</a:t>
            </a:r>
          </a:p>
          <a:p>
            <a:pPr marL="225425" indent="-225425" algn="l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5B3517-4497-4FF4-8688-32B46475E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4</a:t>
            </a:fld>
            <a:endParaRPr lang="de-DE" altLang="LID4096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D164599-7989-4330-8D63-636C4DEA9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5853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98D2-9FDC-4983-B73F-E10B00DB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632040"/>
            <a:ext cx="7886700" cy="358560"/>
          </a:xfrm>
        </p:spPr>
        <p:txBody>
          <a:bodyPr/>
          <a:lstStyle/>
          <a:p>
            <a:r>
              <a:rPr lang="en-US"/>
              <a:t>Deployment - Observations</a:t>
            </a:r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D282-4B07-4C5B-B358-95C0A1DB594B}"/>
              </a:ext>
            </a:extLst>
          </p:cNvPr>
          <p:cNvSpPr txBox="1"/>
          <p:nvPr/>
        </p:nvSpPr>
        <p:spPr>
          <a:xfrm>
            <a:off x="4706681" y="1611421"/>
            <a:ext cx="4454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Continuous Training implies </a:t>
            </a:r>
          </a:p>
          <a:p>
            <a:pPr algn="l"/>
            <a:r>
              <a:rPr lang="en-US" sz="1800" dirty="0"/>
              <a:t>Continuous Deployment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Modern DL models can have billions of parameters – Communication bottleneck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Proposal: </a:t>
            </a:r>
            <a:r>
              <a:rPr lang="en-US" sz="1800" b="1" dirty="0"/>
              <a:t>Sparse training </a:t>
            </a:r>
            <a:r>
              <a:rPr lang="en-US" sz="1800" dirty="0"/>
              <a:t>– </a:t>
            </a:r>
            <a:r>
              <a:rPr lang="en-US" sz="1800" dirty="0" err="1"/>
              <a:t>sparsify</a:t>
            </a:r>
            <a:r>
              <a:rPr lang="en-US" sz="1800" dirty="0"/>
              <a:t> gradients </a:t>
            </a:r>
            <a:r>
              <a:rPr lang="en-US" dirty="0"/>
              <a:t>[2,3] </a:t>
            </a:r>
            <a:r>
              <a:rPr lang="en-US" sz="1800" dirty="0"/>
              <a:t>per iteration to reduce the deployment cost for Continuous Deployment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14B48-7157-4C8C-B14E-82E26C278CBB}"/>
              </a:ext>
            </a:extLst>
          </p:cNvPr>
          <p:cNvSpPr txBox="1"/>
          <p:nvPr/>
        </p:nvSpPr>
        <p:spPr>
          <a:xfrm>
            <a:off x="539750" y="5546974"/>
            <a:ext cx="829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[2] Lin, Yujun, et al. "Deep gradient compression: Reducing the communication bandwidth for distributed training. 2017</a:t>
            </a:r>
          </a:p>
          <a:p>
            <a:pPr algn="l"/>
            <a:r>
              <a:rPr lang="en-US">
                <a:solidFill>
                  <a:schemeClr val="bg1">
                    <a:lumMod val="50000"/>
                  </a:schemeClr>
                </a:solidFill>
              </a:rPr>
              <a:t>[3] Stich, Sebastian U., Jean-Baptiste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Cordonnier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, and Martin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Jaggi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. "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Sparsified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SGD with memory." 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Advances in Neural Information Processing Systems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. 2018.</a:t>
            </a:r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FEC34-84FE-4782-9615-7337CEC7A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8C05D29C-425E-43E0-B7E8-1CC98BDEC7EB}" type="slidenum">
              <a:rPr lang="de-DE" altLang="LID4096" smtClean="0"/>
              <a:pPr/>
              <a:t>5</a:t>
            </a:fld>
            <a:endParaRPr lang="de-DE" altLang="LID4096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15A1B74-F984-4BFD-9B97-9ECCDE7D7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184734"/>
              </p:ext>
            </p:extLst>
          </p:nvPr>
        </p:nvGraphicFramePr>
        <p:xfrm>
          <a:off x="-685800" y="1125090"/>
          <a:ext cx="5886414" cy="4085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2B3EA9-4A41-4EF4-A3CB-6E3D69564943}"/>
              </a:ext>
            </a:extLst>
          </p:cNvPr>
          <p:cNvSpPr txBox="1"/>
          <p:nvPr/>
        </p:nvSpPr>
        <p:spPr>
          <a:xfrm>
            <a:off x="1612037" y="1647257"/>
            <a:ext cx="12907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Continuous</a:t>
            </a:r>
            <a:endParaRPr lang="LID4096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F1AF3-8C4A-474F-929D-A24AC981DF0A}"/>
              </a:ext>
            </a:extLst>
          </p:cNvPr>
          <p:cNvSpPr txBox="1"/>
          <p:nvPr/>
        </p:nvSpPr>
        <p:spPr>
          <a:xfrm>
            <a:off x="2701242" y="4124632"/>
            <a:ext cx="12907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Continuous</a:t>
            </a:r>
            <a:endParaRPr lang="LID4096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A49F7-3E0B-4732-B487-B104A2A3E95F}"/>
              </a:ext>
            </a:extLst>
          </p:cNvPr>
          <p:cNvSpPr txBox="1"/>
          <p:nvPr/>
        </p:nvSpPr>
        <p:spPr>
          <a:xfrm>
            <a:off x="1121535" y="4163960"/>
            <a:ext cx="3064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?</a:t>
            </a:r>
            <a:endParaRPr lang="LID4096" sz="17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B74C1A3-D7B6-4461-9A6F-0B9CF5D5D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14879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CEBA-39BE-45D1-AC19-BFFA7D88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Sparse training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50A65-9E13-4B6D-92FC-72732EA1B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Sparsifies gradients per iteration keeping a memory of unused gradients</a:t>
                </a:r>
              </a:p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Sparse training iteration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Sample a mini-batch (Like SGD)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Calculate gradients (Like SGD)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Sum with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memory</a:t>
                </a:r>
                <a:r>
                  <a:rPr lang="en-US" sz="1800" dirty="0">
                    <a:solidFill>
                      <a:schemeClr val="tx1"/>
                    </a:solidFill>
                  </a:rPr>
                  <a:t> of unused gradients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Select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𝑟𝑎𝑛𝑑𝑜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some of the gradients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Use the sparse gradient to update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trained </a:t>
                </a:r>
                <a:r>
                  <a:rPr lang="en-US" sz="1800" dirty="0">
                    <a:solidFill>
                      <a:schemeClr val="tx1"/>
                    </a:solidFill>
                  </a:rPr>
                  <a:t>and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deployed </a:t>
                </a:r>
                <a:r>
                  <a:rPr lang="en-US" sz="1800" dirty="0">
                    <a:solidFill>
                      <a:schemeClr val="tx1"/>
                    </a:solidFill>
                  </a:rPr>
                  <a:t>model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</a:rPr>
                  <a:t>Keep the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memory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unused gradients for future updates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50A65-9E13-4B6D-92FC-72732EA1B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5" t="-183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52BC-AE1F-4F9C-9CEB-3E6C44865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6</a:t>
            </a:fld>
            <a:endParaRPr lang="de-DE" alt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458B28-41C2-4F03-8853-B9A784C26942}"/>
              </a:ext>
            </a:extLst>
          </p:cNvPr>
          <p:cNvSpPr/>
          <p:nvPr/>
        </p:nvSpPr>
        <p:spPr bwMode="auto">
          <a:xfrm>
            <a:off x="304802" y="4648202"/>
            <a:ext cx="8061325" cy="628131"/>
          </a:xfrm>
          <a:prstGeom prst="roundRect">
            <a:avLst/>
          </a:prstGeom>
          <a:gradFill>
            <a:gsLst>
              <a:gs pos="0">
                <a:schemeClr val="dk2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dk2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/>
              <a:t>Reduces deployment cost by reducing the communication cost per iteration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769E12-C2C9-4EBB-A238-262A6F0C7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18771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FB1D-EEB3-411A-8D84-C4F46421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9" y="609600"/>
            <a:ext cx="8061325" cy="358560"/>
          </a:xfrm>
        </p:spPr>
        <p:txBody>
          <a:bodyPr/>
          <a:lstStyle/>
          <a:p>
            <a:r>
              <a:rPr lang="en-US"/>
              <a:t>Solution overview</a:t>
            </a:r>
            <a:endParaRPr lang="LID4096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3863B5-9E89-4825-B6B7-B36EABFCB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992" y="2184197"/>
            <a:ext cx="7748016" cy="3099206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87EF3A-C778-490A-A1F4-C9CED74E09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7</a:t>
            </a:fld>
            <a:endParaRPr lang="de-DE" altLang="LID4096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12F1294-1A18-440B-AACF-5B51E844B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88231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9CBA-EA16-4A93-851F-CB40461C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Experiments - Questions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8B8F-73E6-4D68-A43A-CBDF1FBF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do full retraining, online training and proactive training compare?</a:t>
            </a:r>
          </a:p>
          <a:p>
            <a:pPr marL="1031875" lvl="1" indent="-230188">
              <a:buFont typeface="Arial" panose="020B0604020202020204" pitchFamily="34" charset="0"/>
              <a:buChar char="•"/>
            </a:pPr>
            <a:r>
              <a:rPr lang="en-US" sz="1800" dirty="0"/>
              <a:t>model quality</a:t>
            </a:r>
          </a:p>
          <a:p>
            <a:pPr marL="1031875" lvl="1" indent="-234950">
              <a:buFont typeface="Arial" panose="020B0604020202020204" pitchFamily="34" charset="0"/>
              <a:buChar char="•"/>
            </a:pPr>
            <a:r>
              <a:rPr lang="en-US" sz="1800" dirty="0"/>
              <a:t>training time</a:t>
            </a:r>
          </a:p>
          <a:p>
            <a:pPr marL="1031875" lvl="1" indent="-2349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Does sparse training converge at the same rate as non-sparse?</a:t>
            </a:r>
          </a:p>
          <a:p>
            <a:endParaRPr lang="en-US" sz="1800" dirty="0"/>
          </a:p>
          <a:p>
            <a:r>
              <a:rPr lang="en-US" sz="1800" dirty="0"/>
              <a:t>How far can we </a:t>
            </a:r>
            <a:r>
              <a:rPr lang="en-US" sz="1800" dirty="0" err="1"/>
              <a:t>sparsify</a:t>
            </a:r>
            <a:r>
              <a:rPr lang="en-US" sz="1800" dirty="0"/>
              <a:t> gradients without sacrifices in model quality?</a:t>
            </a:r>
            <a:endParaRPr lang="el-GR" sz="1800" dirty="0"/>
          </a:p>
          <a:p>
            <a:endParaRPr lang="el-GR" sz="1800" dirty="0"/>
          </a:p>
          <a:p>
            <a:r>
              <a:rPr lang="en-US" sz="1800" dirty="0"/>
              <a:t>What is the overhead of sparse training?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2F12-5523-481C-BA3B-3155E6F2F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8</a:t>
            </a:fld>
            <a:endParaRPr lang="de-DE" altLang="LID4096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2721F39-D2EC-4494-ACBA-61B1C2126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8358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4C4F-071C-437A-9E6C-F1F1B795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2" y="508215"/>
            <a:ext cx="8061325" cy="358560"/>
          </a:xfrm>
        </p:spPr>
        <p:txBody>
          <a:bodyPr/>
          <a:lstStyle/>
          <a:p>
            <a:r>
              <a:rPr lang="en-US"/>
              <a:t>Experiments – CIFAR dataset</a:t>
            </a:r>
            <a:endParaRPr lang="LID4096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446341-234B-4FAF-AB01-500FC0D2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1447800"/>
            <a:ext cx="3935711" cy="4732788"/>
          </a:xfrm>
        </p:spPr>
        <p:txBody>
          <a:bodyPr/>
          <a:lstStyle/>
          <a:p>
            <a:r>
              <a:rPr lang="en-US" sz="1800"/>
              <a:t>CIFAR10 32x32 RGB images in 10 classes</a:t>
            </a:r>
          </a:p>
          <a:p>
            <a:endParaRPr lang="en-US" sz="1800"/>
          </a:p>
          <a:p>
            <a:r>
              <a:rPr lang="en-US" sz="1800"/>
              <a:t>50,000 training examples </a:t>
            </a:r>
          </a:p>
          <a:p>
            <a:r>
              <a:rPr lang="en-US" sz="1800"/>
              <a:t>10,000 test examples</a:t>
            </a:r>
          </a:p>
          <a:p>
            <a:endParaRPr lang="en-US" sz="1800"/>
          </a:p>
          <a:p>
            <a:r>
              <a:rPr lang="en-US" sz="1800"/>
              <a:t>Common dataset for DL models in computer vision</a:t>
            </a:r>
          </a:p>
          <a:p>
            <a:endParaRPr lang="en-US" sz="1800"/>
          </a:p>
          <a:p>
            <a:r>
              <a:rPr lang="el-GR" sz="1800"/>
              <a:t>Α</a:t>
            </a:r>
            <a:r>
              <a:rPr lang="en-US" sz="1800" err="1"/>
              <a:t>rrival</a:t>
            </a:r>
            <a:r>
              <a:rPr lang="en-US" sz="1800"/>
              <a:t> of data in a streaming fashion</a:t>
            </a:r>
          </a:p>
          <a:p>
            <a:endParaRPr lang="LID4096" sz="1800"/>
          </a:p>
        </p:txBody>
      </p:sp>
      <p:pic>
        <p:nvPicPr>
          <p:cNvPr id="15" name="Picture 14" descr="A picture containing room&#10;&#10;Description automatically generated">
            <a:extLst>
              <a:ext uri="{FF2B5EF4-FFF2-40B4-BE49-F238E27FC236}">
                <a16:creationId xmlns:a16="http://schemas.microsoft.com/office/drawing/2014/main" id="{0395B875-D66A-490C-A127-5BDAC5CF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32" y="1375460"/>
            <a:ext cx="4267200" cy="3260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4665D0-3889-4A94-BCD7-56171077F6FE}"/>
              </a:ext>
            </a:extLst>
          </p:cNvPr>
          <p:cNvSpPr txBox="1"/>
          <p:nvPr/>
        </p:nvSpPr>
        <p:spPr>
          <a:xfrm>
            <a:off x="4531576" y="4608995"/>
            <a:ext cx="393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Figure: CIFAR10 class examples</a:t>
            </a:r>
            <a:br>
              <a:rPr lang="en-US"/>
            </a:br>
            <a:r>
              <a:rPr lang="en-US"/>
              <a:t>Source: </a:t>
            </a:r>
            <a:r>
              <a:rPr lang="en-US">
                <a:hlinkClick r:id="rId4"/>
              </a:rPr>
              <a:t>https://www.cs.toronto.edu/~kriz/cifar.html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78E4E-C6D2-40DE-951D-6F29A4B03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LID4096"/>
              <a:t>Page </a:t>
            </a:r>
            <a:fld id="{C9A8E6CA-C6FC-4420-B4B1-EF89498DC3F7}" type="slidenum">
              <a:rPr lang="de-DE" altLang="LID4096" smtClean="0"/>
              <a:pPr/>
              <a:t>9</a:t>
            </a:fld>
            <a:endParaRPr lang="de-DE" altLang="LID4096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770279A-1526-44A5-B285-1D32D10078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1" y="6372225"/>
            <a:ext cx="6624638" cy="152400"/>
          </a:xfrm>
        </p:spPr>
        <p:txBody>
          <a:bodyPr/>
          <a:lstStyle/>
          <a:p>
            <a:r>
              <a:rPr lang="de-DE" altLang="LID4096" dirty="0"/>
              <a:t>Ioannis Prapas et al. | </a:t>
            </a:r>
            <a:r>
              <a:rPr lang="de-DE" altLang="LID4096" dirty="0" err="1"/>
              <a:t>Continuous</a:t>
            </a:r>
            <a:r>
              <a:rPr lang="de-DE" altLang="LID4096" dirty="0"/>
              <a:t> Training and </a:t>
            </a:r>
            <a:r>
              <a:rPr lang="de-DE" altLang="LID4096" dirty="0" err="1"/>
              <a:t>Deployment</a:t>
            </a:r>
            <a:r>
              <a:rPr lang="de-DE" altLang="LID4096" dirty="0"/>
              <a:t> </a:t>
            </a:r>
            <a:r>
              <a:rPr lang="de-DE" altLang="LID4096" dirty="0" err="1"/>
              <a:t>of</a:t>
            </a:r>
            <a:r>
              <a:rPr lang="de-DE" altLang="LID4096" dirty="0"/>
              <a:t> Deep Learning Models | LWDA 2021</a:t>
            </a:r>
          </a:p>
        </p:txBody>
      </p:sp>
    </p:spTree>
    <p:extLst>
      <p:ext uri="{BB962C8B-B14F-4D97-AF65-F5344CB8AC3E}">
        <p14:creationId xmlns:p14="http://schemas.microsoft.com/office/powerpoint/2010/main" val="33648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LID4096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LID4096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2102</Words>
  <Application>Microsoft Office PowerPoint</Application>
  <PresentationFormat>Προβολή στην οθόνη (4:3)</PresentationFormat>
  <Paragraphs>351</Paragraphs>
  <Slides>31</Slides>
  <Notes>14</Notes>
  <HiddenSlides>5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4" baseType="lpstr">
      <vt:lpstr>Arial</vt:lpstr>
      <vt:lpstr>Cambria Math</vt:lpstr>
      <vt:lpstr>Technische Universität Berlin | PowerPoint Master</vt:lpstr>
      <vt:lpstr>Continuous Training and  Deployment of Deep Learning Models</vt:lpstr>
      <vt:lpstr>Motivation</vt:lpstr>
      <vt:lpstr>Training - Observations</vt:lpstr>
      <vt:lpstr>Proactive Training</vt:lpstr>
      <vt:lpstr>Deployment - Observations</vt:lpstr>
      <vt:lpstr>Sparse training</vt:lpstr>
      <vt:lpstr>Solution overview</vt:lpstr>
      <vt:lpstr>Experiments - Questions</vt:lpstr>
      <vt:lpstr>Experiments – CIFAR dataset</vt:lpstr>
      <vt:lpstr>Experiments - Setup</vt:lpstr>
      <vt:lpstr>Experiments - Setting</vt:lpstr>
      <vt:lpstr>Experiments - Setting</vt:lpstr>
      <vt:lpstr>Experiments - Models</vt:lpstr>
      <vt:lpstr>Full Retraining vs Online vs Proactive</vt:lpstr>
      <vt:lpstr>Full Retraining vs Online vs Proactive</vt:lpstr>
      <vt:lpstr>Full Retraining vs Online vs Proactive</vt:lpstr>
      <vt:lpstr>Total Training Time</vt:lpstr>
      <vt:lpstr>Total Training Time</vt:lpstr>
      <vt:lpstr>Sparse Proactive Training</vt:lpstr>
      <vt:lpstr>Sparse Proactive Training</vt:lpstr>
      <vt:lpstr>Number of Parameters Changed</vt:lpstr>
      <vt:lpstr>Sparse Training Overhead</vt:lpstr>
      <vt:lpstr>Sparse Training Overhead – All models</vt:lpstr>
      <vt:lpstr>Final Model Quality – All models</vt:lpstr>
      <vt:lpstr>Discussion</vt:lpstr>
      <vt:lpstr>Did not present</vt:lpstr>
      <vt:lpstr>Future Work</vt:lpstr>
      <vt:lpstr>Summary of contributions</vt:lpstr>
      <vt:lpstr>Sparse training algorithm</vt:lpstr>
      <vt:lpstr>Proactive Training Algorithm</vt:lpstr>
      <vt:lpstr>Deployment -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Training and  Deployment of Deep Learning Models</dc:title>
  <dc:creator>Ioannis Prapas</dc:creator>
  <cp:lastModifiedBy>Ioannis Prapas</cp:lastModifiedBy>
  <cp:revision>16</cp:revision>
  <dcterms:created xsi:type="dcterms:W3CDTF">2020-08-19T09:57:10Z</dcterms:created>
  <dcterms:modified xsi:type="dcterms:W3CDTF">2021-09-01T17:40:06Z</dcterms:modified>
</cp:coreProperties>
</file>