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02b8b3c1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02b8b3c1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02b8b3c1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02b8b3c1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02b8b3c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02b8b3c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02b8b3c1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02b8b3c1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02b8b3c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02b8b3c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02b8b3c1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02b8b3c1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02b8b3c1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02b8b3c1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02b8b3c1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02b8b3c1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02b8b3c1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02b8b3c1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02b8b3c1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02b8b3c1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02b8b3c1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02b8b3c1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t>
            </a:r>
            <a:r>
              <a:rPr lang="en"/>
              <a:t>Instagram User Analytics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By: Prashant Kumar</a:t>
            </a:r>
            <a:endParaRPr sz="2400"/>
          </a:p>
          <a:p>
            <a:pPr indent="0" lvl="0" marL="457200" rtl="0" algn="l">
              <a:spcBef>
                <a:spcPts val="0"/>
              </a:spcBef>
              <a:spcAft>
                <a:spcPts val="0"/>
              </a:spcAft>
              <a:buNone/>
            </a:pPr>
            <a:r>
              <a:rPr lang="en" sz="1200"/>
              <a:t>Data Analytics Trainee</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4294967295" type="title"/>
          </p:nvPr>
        </p:nvSpPr>
        <p:spPr>
          <a:xfrm>
            <a:off x="597875" y="1490500"/>
            <a:ext cx="7373100" cy="4091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800">
                <a:latin typeface="Lato"/>
                <a:ea typeface="Lato"/>
                <a:cs typeface="Lato"/>
                <a:sym typeface="Lato"/>
              </a:rPr>
              <a:t> </a:t>
            </a:r>
            <a:r>
              <a:rPr i="1" lang="en" sz="1200" u="sng">
                <a:solidFill>
                  <a:schemeClr val="accent5"/>
                </a:solidFill>
                <a:latin typeface="Lato"/>
                <a:ea typeface="Lato"/>
                <a:cs typeface="Lato"/>
                <a:sym typeface="Lato"/>
              </a:rPr>
              <a:t>QUERY:</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/*day of the week do most users register on?*/</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SELECT date_format(created_at,'%W') AS 'WEEK DAY',</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count(*) AS 'number of registration'</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FROM users</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GROUP BY 1</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ORDER BY 2 DESC;</a:t>
            </a:r>
            <a:endParaRPr b="0" sz="1200">
              <a:latin typeface="Arial"/>
              <a:ea typeface="Arial"/>
              <a:cs typeface="Arial"/>
              <a:sym typeface="Arial"/>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
        <p:nvSpPr>
          <p:cNvPr id="137" name="Google Shape;137;p22"/>
          <p:cNvSpPr txBox="1"/>
          <p:nvPr>
            <p:ph idx="4294967295" type="title"/>
          </p:nvPr>
        </p:nvSpPr>
        <p:spPr>
          <a:xfrm>
            <a:off x="843425" y="304450"/>
            <a:ext cx="66618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5</a:t>
            </a:r>
            <a:r>
              <a:rPr lang="en" sz="2500"/>
              <a:t>.</a:t>
            </a:r>
            <a:r>
              <a:rPr lang="en" sz="2500"/>
              <a:t>Launch AD Campaign: </a:t>
            </a:r>
            <a:endParaRPr sz="2500"/>
          </a:p>
          <a:p>
            <a:pPr indent="457200" lvl="0" marL="0" rtl="0" algn="l">
              <a:spcBef>
                <a:spcPts val="1600"/>
              </a:spcBef>
              <a:spcAft>
                <a:spcPts val="0"/>
              </a:spcAft>
              <a:buNone/>
            </a:pPr>
            <a:r>
              <a:rPr b="0" lang="en" sz="1500"/>
              <a:t>Provide insights on when to schedule an ad campaign</a:t>
            </a:r>
            <a:r>
              <a:rPr lang="en" sz="2500"/>
              <a:t>.</a:t>
            </a:r>
            <a:endParaRPr sz="2500"/>
          </a:p>
          <a:p>
            <a:pPr indent="0" lvl="0" marL="0" rtl="0" algn="l">
              <a:spcBef>
                <a:spcPts val="1600"/>
              </a:spcBef>
              <a:spcAft>
                <a:spcPts val="0"/>
              </a:spcAft>
              <a:buClr>
                <a:schemeClr val="dk2"/>
              </a:buClr>
              <a:buSzPct val="44000"/>
              <a:buFont typeface="Arial"/>
              <a:buNone/>
            </a:pPr>
            <a:r>
              <a:t/>
            </a:r>
            <a:endParaRPr sz="2500"/>
          </a:p>
          <a:p>
            <a:pPr indent="0" lvl="0" marL="0" rtl="0" algn="l">
              <a:spcBef>
                <a:spcPts val="1600"/>
              </a:spcBef>
              <a:spcAft>
                <a:spcPts val="0"/>
              </a:spcAft>
              <a:buNone/>
            </a:pPr>
            <a:r>
              <a:t/>
            </a:r>
            <a:endParaRPr sz="2500"/>
          </a:p>
          <a:p>
            <a:pPr indent="0" lvl="0" marL="0" rtl="0" algn="l">
              <a:spcBef>
                <a:spcPts val="1600"/>
              </a:spcBef>
              <a:spcAft>
                <a:spcPts val="1600"/>
              </a:spcAft>
              <a:buNone/>
            </a:pPr>
            <a:r>
              <a:t/>
            </a:r>
            <a:endParaRPr sz="2500"/>
          </a:p>
        </p:txBody>
      </p:sp>
      <p:pic>
        <p:nvPicPr>
          <p:cNvPr id="138" name="Google Shape;138;p22"/>
          <p:cNvPicPr preferRelativeResize="0"/>
          <p:nvPr/>
        </p:nvPicPr>
        <p:blipFill>
          <a:blip r:embed="rId3">
            <a:alphaModFix/>
          </a:blip>
          <a:stretch>
            <a:fillRect/>
          </a:stretch>
        </p:blipFill>
        <p:spPr>
          <a:xfrm>
            <a:off x="5270413" y="2198800"/>
            <a:ext cx="2867025"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4294967295" type="title"/>
          </p:nvPr>
        </p:nvSpPr>
        <p:spPr>
          <a:xfrm>
            <a:off x="732425" y="39542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500">
                <a:solidFill>
                  <a:schemeClr val="dk1"/>
                </a:solidFill>
              </a:rPr>
              <a:t>B) Investor Metrics:</a:t>
            </a:r>
            <a:endParaRPr sz="2500"/>
          </a:p>
        </p:txBody>
      </p:sp>
      <p:sp>
        <p:nvSpPr>
          <p:cNvPr id="144" name="Google Shape;144;p23"/>
          <p:cNvSpPr txBox="1"/>
          <p:nvPr>
            <p:ph idx="4294967295" type="title"/>
          </p:nvPr>
        </p:nvSpPr>
        <p:spPr>
          <a:xfrm>
            <a:off x="732425" y="2011875"/>
            <a:ext cx="7373100" cy="2432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800">
                <a:latin typeface="Lato"/>
                <a:ea typeface="Lato"/>
                <a:cs typeface="Lato"/>
                <a:sym typeface="Lato"/>
              </a:rPr>
              <a:t> </a:t>
            </a:r>
            <a:r>
              <a:rPr i="1" lang="en" sz="1200" u="sng">
                <a:solidFill>
                  <a:schemeClr val="accent5"/>
                </a:solidFill>
                <a:latin typeface="Lato"/>
                <a:ea typeface="Lato"/>
                <a:cs typeface="Lato"/>
                <a:sym typeface="Lato"/>
              </a:rPr>
              <a:t>QUERY:</a:t>
            </a:r>
            <a:endParaRPr b="0" sz="1200"/>
          </a:p>
          <a:p>
            <a:pPr indent="0" lvl="0" marL="0" rtl="0" algn="l">
              <a:spcBef>
                <a:spcPts val="1600"/>
              </a:spcBef>
              <a:spcAft>
                <a:spcPts val="0"/>
              </a:spcAft>
              <a:buClr>
                <a:schemeClr val="dk2"/>
              </a:buClr>
              <a:buSzPct val="91666"/>
              <a:buFont typeface="Arial"/>
              <a:buNone/>
            </a:pPr>
            <a:r>
              <a:rPr b="0" lang="en" sz="1200"/>
              <a:t>-- average user posts on Instagram</a:t>
            </a:r>
            <a:endParaRPr b="0" sz="1200"/>
          </a:p>
          <a:p>
            <a:pPr indent="0" lvl="0" marL="0" rtl="0" algn="l">
              <a:spcBef>
                <a:spcPts val="0"/>
              </a:spcBef>
              <a:spcAft>
                <a:spcPts val="0"/>
              </a:spcAft>
              <a:buClr>
                <a:schemeClr val="dk2"/>
              </a:buClr>
              <a:buSzPct val="91666"/>
              <a:buFont typeface="Arial"/>
              <a:buNone/>
            </a:pPr>
            <a:r>
              <a:rPr b="0" lang="en" sz="1200"/>
              <a:t>SELECT COUNT(*) / (SELECT COUNT(*) FROM users) AS avg_photos_per_user</a:t>
            </a:r>
            <a:endParaRPr b="0" sz="1200"/>
          </a:p>
          <a:p>
            <a:pPr indent="0" lvl="0" marL="0" rtl="0" algn="l">
              <a:spcBef>
                <a:spcPts val="0"/>
              </a:spcBef>
              <a:spcAft>
                <a:spcPts val="0"/>
              </a:spcAft>
              <a:buClr>
                <a:schemeClr val="dk2"/>
              </a:buClr>
              <a:buSzPct val="91666"/>
              <a:buFont typeface="Arial"/>
              <a:buNone/>
            </a:pPr>
            <a:r>
              <a:rPr b="0" lang="en" sz="1200"/>
              <a:t>FROM photos;</a:t>
            </a:r>
            <a:endParaRPr b="0" sz="1200"/>
          </a:p>
          <a:p>
            <a:pPr indent="0" lvl="0" marL="0" rtl="0" algn="l">
              <a:spcBef>
                <a:spcPts val="0"/>
              </a:spcBef>
              <a:spcAft>
                <a:spcPts val="0"/>
              </a:spcAft>
              <a:buClr>
                <a:schemeClr val="dk2"/>
              </a:buClr>
              <a:buSzPct val="91666"/>
              <a:buFont typeface="Arial"/>
              <a:buNone/>
            </a:pPr>
            <a:r>
              <a:t/>
            </a:r>
            <a:endParaRPr b="0" sz="1200"/>
          </a:p>
          <a:p>
            <a:pPr indent="0" lvl="0" marL="0" rtl="0" algn="l">
              <a:spcBef>
                <a:spcPts val="0"/>
              </a:spcBef>
              <a:spcAft>
                <a:spcPts val="0"/>
              </a:spcAft>
              <a:buClr>
                <a:schemeClr val="dk2"/>
              </a:buClr>
              <a:buSzPct val="91666"/>
              <a:buFont typeface="Arial"/>
              <a:buNone/>
            </a:pPr>
            <a:r>
              <a:rPr b="0" lang="en" sz="1200"/>
              <a:t>-- total number of photos on Instagram</a:t>
            </a:r>
            <a:endParaRPr b="0" sz="1200"/>
          </a:p>
          <a:p>
            <a:pPr indent="0" lvl="0" marL="0" rtl="0" algn="l">
              <a:spcBef>
                <a:spcPts val="0"/>
              </a:spcBef>
              <a:spcAft>
                <a:spcPts val="0"/>
              </a:spcAft>
              <a:buClr>
                <a:schemeClr val="dk2"/>
              </a:buClr>
              <a:buSzPct val="91666"/>
              <a:buFont typeface="Arial"/>
              <a:buNone/>
            </a:pPr>
            <a:r>
              <a:rPr b="0" lang="en" sz="1200"/>
              <a:t>SELECT COUNT(*) as total_photos</a:t>
            </a:r>
            <a:endParaRPr b="0" sz="1200"/>
          </a:p>
          <a:p>
            <a:pPr indent="0" lvl="0" marL="0" rtl="0" algn="l">
              <a:spcBef>
                <a:spcPts val="0"/>
              </a:spcBef>
              <a:spcAft>
                <a:spcPts val="0"/>
              </a:spcAft>
              <a:buClr>
                <a:schemeClr val="dk2"/>
              </a:buClr>
              <a:buSzPct val="91666"/>
              <a:buFont typeface="Arial"/>
              <a:buNone/>
            </a:pPr>
            <a:r>
              <a:rPr b="0" lang="en" sz="1200"/>
              <a:t>FROM photos;</a:t>
            </a:r>
            <a:endParaRPr b="0" sz="1200"/>
          </a:p>
          <a:p>
            <a:pPr indent="0" lvl="0" marL="0" rtl="0" algn="l">
              <a:spcBef>
                <a:spcPts val="0"/>
              </a:spcBef>
              <a:spcAft>
                <a:spcPts val="0"/>
              </a:spcAft>
              <a:buClr>
                <a:schemeClr val="dk2"/>
              </a:buClr>
              <a:buSzPct val="91666"/>
              <a:buFont typeface="Arial"/>
              <a:buNone/>
            </a:pPr>
            <a:r>
              <a:t/>
            </a:r>
            <a:endParaRPr b="0" sz="1200"/>
          </a:p>
          <a:p>
            <a:pPr indent="0" lvl="0" marL="0" rtl="0" algn="l">
              <a:spcBef>
                <a:spcPts val="0"/>
              </a:spcBef>
              <a:spcAft>
                <a:spcPts val="0"/>
              </a:spcAft>
              <a:buClr>
                <a:schemeClr val="dk2"/>
              </a:buClr>
              <a:buSzPct val="91666"/>
              <a:buFont typeface="Arial"/>
              <a:buNone/>
            </a:pPr>
            <a:r>
              <a:rPr b="0" lang="en" sz="1200"/>
              <a:t>-- total number of users</a:t>
            </a:r>
            <a:endParaRPr b="0" sz="1200"/>
          </a:p>
          <a:p>
            <a:pPr indent="0" lvl="0" marL="0" rtl="0" algn="l">
              <a:spcBef>
                <a:spcPts val="0"/>
              </a:spcBef>
              <a:spcAft>
                <a:spcPts val="0"/>
              </a:spcAft>
              <a:buClr>
                <a:schemeClr val="dk2"/>
              </a:buClr>
              <a:buSzPct val="91666"/>
              <a:buFont typeface="Arial"/>
              <a:buNone/>
            </a:pPr>
            <a:r>
              <a:rPr b="0" lang="en" sz="1200"/>
              <a:t>SELECT COUNT(*) AS total_users FROM users;</a:t>
            </a:r>
            <a:endParaRPr b="0" sz="1200"/>
          </a:p>
        </p:txBody>
      </p:sp>
      <p:sp>
        <p:nvSpPr>
          <p:cNvPr id="145" name="Google Shape;145;p23"/>
          <p:cNvSpPr txBox="1"/>
          <p:nvPr>
            <p:ph idx="4294967295" type="title"/>
          </p:nvPr>
        </p:nvSpPr>
        <p:spPr>
          <a:xfrm>
            <a:off x="1125675" y="873475"/>
            <a:ext cx="7569600" cy="88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2500"/>
              <a:t>1.</a:t>
            </a:r>
            <a:r>
              <a:rPr lang="en" sz="2500"/>
              <a:t>User Engagement:  </a:t>
            </a:r>
            <a:r>
              <a:rPr b="0" lang="en" sz="1500"/>
              <a:t>Provide how many times does average user posts on Instagram. Also, provide the total number of photos on Instagram/total number of users</a:t>
            </a:r>
            <a:endParaRPr b="0" sz="1500"/>
          </a:p>
        </p:txBody>
      </p:sp>
      <p:pic>
        <p:nvPicPr>
          <p:cNvPr id="146" name="Google Shape;146;p23"/>
          <p:cNvPicPr preferRelativeResize="0"/>
          <p:nvPr/>
        </p:nvPicPr>
        <p:blipFill>
          <a:blip r:embed="rId3">
            <a:alphaModFix/>
          </a:blip>
          <a:stretch>
            <a:fillRect/>
          </a:stretch>
        </p:blipFill>
        <p:spPr>
          <a:xfrm>
            <a:off x="6440000" y="2306079"/>
            <a:ext cx="1665521" cy="531350"/>
          </a:xfrm>
          <a:prstGeom prst="rect">
            <a:avLst/>
          </a:prstGeom>
          <a:noFill/>
          <a:ln>
            <a:noFill/>
          </a:ln>
        </p:spPr>
      </p:pic>
      <p:pic>
        <p:nvPicPr>
          <p:cNvPr id="147" name="Google Shape;147;p23"/>
          <p:cNvPicPr preferRelativeResize="0"/>
          <p:nvPr/>
        </p:nvPicPr>
        <p:blipFill>
          <a:blip r:embed="rId4">
            <a:alphaModFix/>
          </a:blip>
          <a:stretch>
            <a:fillRect/>
          </a:stretch>
        </p:blipFill>
        <p:spPr>
          <a:xfrm>
            <a:off x="6494067" y="3092875"/>
            <a:ext cx="1557400" cy="531359"/>
          </a:xfrm>
          <a:prstGeom prst="rect">
            <a:avLst/>
          </a:prstGeom>
          <a:noFill/>
          <a:ln>
            <a:noFill/>
          </a:ln>
        </p:spPr>
      </p:pic>
      <p:pic>
        <p:nvPicPr>
          <p:cNvPr id="148" name="Google Shape;148;p23"/>
          <p:cNvPicPr preferRelativeResize="0"/>
          <p:nvPr/>
        </p:nvPicPr>
        <p:blipFill>
          <a:blip r:embed="rId5">
            <a:alphaModFix/>
          </a:blip>
          <a:stretch>
            <a:fillRect/>
          </a:stretch>
        </p:blipFill>
        <p:spPr>
          <a:xfrm>
            <a:off x="6494075" y="3765825"/>
            <a:ext cx="1557400" cy="570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4294967295" type="title"/>
          </p:nvPr>
        </p:nvSpPr>
        <p:spPr>
          <a:xfrm>
            <a:off x="1125675" y="2032575"/>
            <a:ext cx="7373100" cy="2432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800">
                <a:latin typeface="Lato"/>
                <a:ea typeface="Lato"/>
                <a:cs typeface="Lato"/>
                <a:sym typeface="Lato"/>
              </a:rPr>
              <a:t> </a:t>
            </a:r>
            <a:r>
              <a:rPr i="1" lang="en" sz="1200" u="sng">
                <a:solidFill>
                  <a:schemeClr val="accent5"/>
                </a:solidFill>
                <a:latin typeface="Lato"/>
                <a:ea typeface="Lato"/>
                <a:cs typeface="Lato"/>
                <a:sym typeface="Lato"/>
              </a:rPr>
              <a:t>QUERY:</a:t>
            </a:r>
            <a:endParaRPr b="0" sz="1200"/>
          </a:p>
          <a:p>
            <a:pPr indent="0" lvl="0" marL="0" rtl="0" algn="l">
              <a:spcBef>
                <a:spcPts val="1600"/>
              </a:spcBef>
              <a:spcAft>
                <a:spcPts val="0"/>
              </a:spcAft>
              <a:buNone/>
            </a:pPr>
            <a:r>
              <a:rPr b="0" lang="en" sz="1200"/>
              <a:t>/*data on users (bots) who have liked every single photo on the site*/</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rPr b="0" lang="en" sz="1200"/>
              <a:t>SELECT user_id, COUNT(*) AS count</a:t>
            </a:r>
            <a:endParaRPr b="0" sz="1200"/>
          </a:p>
          <a:p>
            <a:pPr indent="0" lvl="0" marL="0" rtl="0" algn="l">
              <a:spcBef>
                <a:spcPts val="0"/>
              </a:spcBef>
              <a:spcAft>
                <a:spcPts val="0"/>
              </a:spcAft>
              <a:buNone/>
            </a:pPr>
            <a:r>
              <a:rPr b="0" lang="en" sz="1200"/>
              <a:t>FROM likes</a:t>
            </a:r>
            <a:endParaRPr b="0" sz="1200"/>
          </a:p>
          <a:p>
            <a:pPr indent="0" lvl="0" marL="0" rtl="0" algn="l">
              <a:spcBef>
                <a:spcPts val="0"/>
              </a:spcBef>
              <a:spcAft>
                <a:spcPts val="0"/>
              </a:spcAft>
              <a:buNone/>
            </a:pPr>
            <a:r>
              <a:rPr b="0" lang="en" sz="1200"/>
              <a:t>GROUP BY user_id</a:t>
            </a:r>
            <a:endParaRPr b="0" sz="1200"/>
          </a:p>
          <a:p>
            <a:pPr indent="0" lvl="0" marL="0" rtl="0" algn="l">
              <a:spcBef>
                <a:spcPts val="0"/>
              </a:spcBef>
              <a:spcAft>
                <a:spcPts val="0"/>
              </a:spcAft>
              <a:buNone/>
            </a:pPr>
            <a:r>
              <a:rPr b="0" lang="en" sz="1200"/>
              <a:t>HAVING count = (SELECT COUNT(*) FROM photos)</a:t>
            </a:r>
            <a:endParaRPr b="0" sz="1200"/>
          </a:p>
          <a:p>
            <a:pPr indent="0" lvl="0" marL="0" rtl="0" algn="l">
              <a:spcBef>
                <a:spcPts val="0"/>
              </a:spcBef>
              <a:spcAft>
                <a:spcPts val="0"/>
              </a:spcAft>
              <a:buNone/>
            </a:pPr>
            <a:r>
              <a:t/>
            </a:r>
            <a:endParaRPr b="0" sz="1200"/>
          </a:p>
        </p:txBody>
      </p:sp>
      <p:sp>
        <p:nvSpPr>
          <p:cNvPr id="154" name="Google Shape;154;p24"/>
          <p:cNvSpPr txBox="1"/>
          <p:nvPr>
            <p:ph idx="4294967295" type="title"/>
          </p:nvPr>
        </p:nvSpPr>
        <p:spPr>
          <a:xfrm>
            <a:off x="1125675" y="873475"/>
            <a:ext cx="7569600" cy="882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500"/>
              <a:t>2</a:t>
            </a:r>
            <a:r>
              <a:rPr lang="en" sz="2500"/>
              <a:t>.</a:t>
            </a:r>
            <a:r>
              <a:rPr lang="en" sz="2500"/>
              <a:t>Bots &amp; Fake Accounts:</a:t>
            </a:r>
            <a:r>
              <a:rPr lang="en" sz="2500"/>
              <a:t>  </a:t>
            </a:r>
            <a:r>
              <a:rPr b="0" lang="en" sz="1500"/>
              <a:t>Provide data on users (bots) who have liked every single photo on the site .</a:t>
            </a:r>
            <a:endParaRPr b="0" sz="1500"/>
          </a:p>
        </p:txBody>
      </p:sp>
      <p:pic>
        <p:nvPicPr>
          <p:cNvPr id="155" name="Google Shape;155;p24"/>
          <p:cNvPicPr preferRelativeResize="0"/>
          <p:nvPr/>
        </p:nvPicPr>
        <p:blipFill>
          <a:blip r:embed="rId3">
            <a:alphaModFix/>
          </a:blip>
          <a:stretch>
            <a:fillRect/>
          </a:stretch>
        </p:blipFill>
        <p:spPr>
          <a:xfrm>
            <a:off x="6223088" y="1691425"/>
            <a:ext cx="2162175" cy="311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Result</a:t>
            </a:r>
            <a:endParaRPr sz="2400"/>
          </a:p>
        </p:txBody>
      </p:sp>
      <p:sp>
        <p:nvSpPr>
          <p:cNvPr id="161" name="Google Shape;161;p2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The project has helped in providing useful insights into the user behavior and engagement on the Instagram platform. The marketing and investor teams can use this information to make informed decisions for the growth of the business.</a:t>
            </a:r>
            <a:endParaRPr sz="1700">
              <a:latin typeface="Lato"/>
              <a:ea typeface="Lato"/>
              <a:cs typeface="Lato"/>
              <a:sym typeface="Lato"/>
            </a:endParaRPr>
          </a:p>
        </p:txBody>
      </p:sp>
      <p:pic>
        <p:nvPicPr>
          <p:cNvPr id="162" name="Google Shape;162;p25"/>
          <p:cNvPicPr preferRelativeResize="0"/>
          <p:nvPr/>
        </p:nvPicPr>
        <p:blipFill>
          <a:blip r:embed="rId3">
            <a:alphaModFix/>
          </a:blip>
          <a:stretch>
            <a:fillRect/>
          </a:stretch>
        </p:blipFill>
        <p:spPr>
          <a:xfrm>
            <a:off x="5854325" y="2905250"/>
            <a:ext cx="3028950" cy="151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1694875" y="45342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Project Description</a:t>
            </a:r>
            <a:endParaRPr sz="2400"/>
          </a:p>
        </p:txBody>
      </p:sp>
      <p:sp>
        <p:nvSpPr>
          <p:cNvPr id="79" name="Google Shape;79;p14"/>
          <p:cNvSpPr txBox="1"/>
          <p:nvPr>
            <p:ph idx="4294967295" type="title"/>
          </p:nvPr>
        </p:nvSpPr>
        <p:spPr>
          <a:xfrm>
            <a:off x="773800" y="1449100"/>
            <a:ext cx="51972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This project involves analyzing user behavior and engagement on Instagram through SQL. By providing insights and answers to questions posed by the marketing and investor teams, the project aims to help the business grow and make informed decisions.</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6118400" y="2708625"/>
            <a:ext cx="2513826" cy="1747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1973400" y="536225"/>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Approach</a:t>
            </a:r>
            <a:endParaRPr sz="2400"/>
          </a:p>
        </p:txBody>
      </p:sp>
      <p:sp>
        <p:nvSpPr>
          <p:cNvPr id="86" name="Google Shape;86;p15"/>
          <p:cNvSpPr txBox="1"/>
          <p:nvPr>
            <p:ph idx="4294967295" type="title"/>
          </p:nvPr>
        </p:nvSpPr>
        <p:spPr>
          <a:xfrm>
            <a:off x="535775" y="1480150"/>
            <a:ext cx="60276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800">
                <a:latin typeface="Lato"/>
                <a:ea typeface="Lato"/>
                <a:cs typeface="Lato"/>
                <a:sym typeface="Lato"/>
              </a:rPr>
              <a:t>Created a SQL database with tables for users, photos, comments, likes, follows, tags and associations.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Used SQL queries to extract information for each question asked by marketing team and investor teams.</a:t>
            </a:r>
            <a:endParaRPr sz="1700">
              <a:latin typeface="Lato"/>
              <a:ea typeface="Lato"/>
              <a:cs typeface="Lato"/>
              <a:sym typeface="Lato"/>
            </a:endParaRPr>
          </a:p>
        </p:txBody>
      </p:sp>
      <p:pic>
        <p:nvPicPr>
          <p:cNvPr id="87" name="Google Shape;87;p15"/>
          <p:cNvPicPr preferRelativeResize="0"/>
          <p:nvPr/>
        </p:nvPicPr>
        <p:blipFill>
          <a:blip r:embed="rId3">
            <a:alphaModFix/>
          </a:blip>
          <a:stretch>
            <a:fillRect/>
          </a:stretch>
        </p:blipFill>
        <p:spPr>
          <a:xfrm>
            <a:off x="5481775" y="2615500"/>
            <a:ext cx="3106225" cy="23296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1498225" y="5767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Tech-Stack Used</a:t>
            </a:r>
            <a:endParaRPr sz="2400"/>
          </a:p>
        </p:txBody>
      </p:sp>
      <p:sp>
        <p:nvSpPr>
          <p:cNvPr id="93" name="Google Shape;93;p16"/>
          <p:cNvSpPr txBox="1"/>
          <p:nvPr>
            <p:ph idx="4294967295" type="title"/>
          </p:nvPr>
        </p:nvSpPr>
        <p:spPr>
          <a:xfrm>
            <a:off x="535775" y="1480150"/>
            <a:ext cx="51972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800">
                <a:latin typeface="Lato"/>
                <a:ea typeface="Lato"/>
                <a:cs typeface="Lato"/>
                <a:sym typeface="Lato"/>
              </a:rPr>
              <a:t>The software used for this project was MySQL version 8.0.26 and SQL queries were executed using MySQL Workbench. </a:t>
            </a:r>
            <a:endParaRPr b="0" sz="1800">
              <a:latin typeface="Lato"/>
              <a:ea typeface="Lato"/>
              <a:cs typeface="Lato"/>
              <a:sym typeface="Lato"/>
            </a:endParaRPr>
          </a:p>
          <a:p>
            <a:pPr indent="-331470" lvl="0" marL="457200" rtl="0" algn="l">
              <a:lnSpc>
                <a:spcPct val="115000"/>
              </a:lnSpc>
              <a:spcBef>
                <a:spcPts val="1600"/>
              </a:spcBef>
              <a:spcAft>
                <a:spcPts val="0"/>
              </a:spcAft>
              <a:buSzPct val="100000"/>
              <a:buFont typeface="Lato"/>
              <a:buChar char="-"/>
            </a:pPr>
            <a:r>
              <a:rPr b="0" lang="en" sz="1800">
                <a:latin typeface="Lato"/>
                <a:ea typeface="Lato"/>
                <a:cs typeface="Lato"/>
                <a:sym typeface="Lato"/>
              </a:rPr>
              <a:t>MySQL was chosen as the database management system due to its reliability, ease of use, and compatibility with SQL. </a:t>
            </a:r>
            <a:endParaRPr b="0" sz="1800">
              <a:latin typeface="Lato"/>
              <a:ea typeface="Lato"/>
              <a:cs typeface="Lato"/>
              <a:sym typeface="Lato"/>
            </a:endParaRPr>
          </a:p>
          <a:p>
            <a:pPr indent="-331470" lvl="0" marL="457200" rtl="0" algn="l">
              <a:lnSpc>
                <a:spcPct val="115000"/>
              </a:lnSpc>
              <a:spcBef>
                <a:spcPts val="0"/>
              </a:spcBef>
              <a:spcAft>
                <a:spcPts val="0"/>
              </a:spcAft>
              <a:buSzPct val="100000"/>
              <a:buFont typeface="Lato"/>
              <a:buChar char="-"/>
            </a:pPr>
            <a:r>
              <a:rPr b="0" lang="en" sz="1800">
                <a:latin typeface="Lato"/>
                <a:ea typeface="Lato"/>
                <a:cs typeface="Lato"/>
                <a:sym typeface="Lato"/>
              </a:rPr>
              <a:t>MySQL Workbench was used as the query editor to execute SQL queries on the database.</a:t>
            </a:r>
            <a:endParaRPr sz="1700">
              <a:latin typeface="Lato"/>
              <a:ea typeface="Lato"/>
              <a:cs typeface="Lato"/>
              <a:sym typeface="Lato"/>
            </a:endParaRPr>
          </a:p>
        </p:txBody>
      </p:sp>
      <p:pic>
        <p:nvPicPr>
          <p:cNvPr id="94" name="Google Shape;94;p16"/>
          <p:cNvPicPr preferRelativeResize="0"/>
          <p:nvPr/>
        </p:nvPicPr>
        <p:blipFill>
          <a:blip r:embed="rId3">
            <a:alphaModFix/>
          </a:blip>
          <a:stretch>
            <a:fillRect/>
          </a:stretch>
        </p:blipFill>
        <p:spPr>
          <a:xfrm>
            <a:off x="6324600" y="576750"/>
            <a:ext cx="1905000" cy="1905000"/>
          </a:xfrm>
          <a:prstGeom prst="rect">
            <a:avLst/>
          </a:prstGeom>
          <a:noFill/>
          <a:ln>
            <a:noFill/>
          </a:ln>
        </p:spPr>
      </p:pic>
      <p:pic>
        <p:nvPicPr>
          <p:cNvPr id="95" name="Google Shape;95;p16"/>
          <p:cNvPicPr preferRelativeResize="0"/>
          <p:nvPr/>
        </p:nvPicPr>
        <p:blipFill>
          <a:blip r:embed="rId4">
            <a:alphaModFix/>
          </a:blip>
          <a:stretch>
            <a:fillRect/>
          </a:stretch>
        </p:blipFill>
        <p:spPr>
          <a:xfrm>
            <a:off x="6884200" y="2978500"/>
            <a:ext cx="1345399" cy="1345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Insights</a:t>
            </a:r>
            <a:endParaRPr sz="2400"/>
          </a:p>
        </p:txBody>
      </p:sp>
      <p:sp>
        <p:nvSpPr>
          <p:cNvPr id="101" name="Google Shape;101;p17"/>
          <p:cNvSpPr txBox="1"/>
          <p:nvPr>
            <p:ph idx="4294967295" type="title"/>
          </p:nvPr>
        </p:nvSpPr>
        <p:spPr>
          <a:xfrm>
            <a:off x="535775" y="1480150"/>
            <a:ext cx="51972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lang="en" sz="1800">
                <a:latin typeface="Lato"/>
                <a:ea typeface="Lato"/>
                <a:cs typeface="Lato"/>
                <a:sym typeface="Lato"/>
              </a:rPr>
              <a:t>During the project, I gained insights into the user behavior on Instagram and the key metrics that are important for measuring the app's success.</a:t>
            </a:r>
            <a:endParaRPr sz="1700">
              <a:latin typeface="Lato"/>
              <a:ea typeface="Lato"/>
              <a:cs typeface="Lato"/>
              <a:sym typeface="Lato"/>
            </a:endParaRPr>
          </a:p>
        </p:txBody>
      </p:sp>
      <p:pic>
        <p:nvPicPr>
          <p:cNvPr id="102" name="Google Shape;102;p17"/>
          <p:cNvPicPr preferRelativeResize="0"/>
          <p:nvPr/>
        </p:nvPicPr>
        <p:blipFill>
          <a:blip r:embed="rId3">
            <a:alphaModFix/>
          </a:blip>
          <a:stretch>
            <a:fillRect/>
          </a:stretch>
        </p:blipFill>
        <p:spPr>
          <a:xfrm>
            <a:off x="5895725" y="2056625"/>
            <a:ext cx="2619375" cy="174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500">
                <a:solidFill>
                  <a:schemeClr val="dk1"/>
                </a:solidFill>
              </a:rPr>
              <a:t>A)Marketing:</a:t>
            </a:r>
            <a:endParaRPr sz="2500"/>
          </a:p>
        </p:txBody>
      </p:sp>
      <p:sp>
        <p:nvSpPr>
          <p:cNvPr id="108" name="Google Shape;108;p18"/>
          <p:cNvSpPr txBox="1"/>
          <p:nvPr>
            <p:ph idx="4294967295" type="title"/>
          </p:nvPr>
        </p:nvSpPr>
        <p:spPr>
          <a:xfrm>
            <a:off x="670300" y="1883775"/>
            <a:ext cx="42993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rPr i="1" lang="en" sz="1200" u="sng">
                <a:solidFill>
                  <a:schemeClr val="accent5"/>
                </a:solidFill>
                <a:latin typeface="Lato"/>
                <a:ea typeface="Lato"/>
                <a:cs typeface="Lato"/>
                <a:sym typeface="Lato"/>
              </a:rPr>
              <a:t>QUERY:</a:t>
            </a:r>
            <a:endParaRPr i="1" sz="1200" u="sng">
              <a:solidFill>
                <a:schemeClr val="accent5"/>
              </a:solidFill>
              <a:latin typeface="Lato"/>
              <a:ea typeface="Lato"/>
              <a:cs typeface="Lato"/>
              <a:sym typeface="Lato"/>
            </a:endParaRPr>
          </a:p>
          <a:p>
            <a:pPr indent="0" lvl="0" marL="0" rtl="0" algn="l">
              <a:lnSpc>
                <a:spcPct val="115000"/>
              </a:lnSpc>
              <a:spcBef>
                <a:spcPts val="1600"/>
              </a:spcBef>
              <a:spcAft>
                <a:spcPts val="0"/>
              </a:spcAft>
              <a:buClr>
                <a:schemeClr val="dk2"/>
              </a:buClr>
              <a:buSzPct val="91666"/>
              <a:buFont typeface="Arial"/>
              <a:buNone/>
            </a:pPr>
            <a:r>
              <a:rPr b="0" lang="en" sz="1200">
                <a:latin typeface="Lato"/>
                <a:ea typeface="Lato"/>
                <a:cs typeface="Lato"/>
                <a:sym typeface="Lato"/>
              </a:rPr>
              <a:t>*/5 oldest users of the Instagram from the database provided*/</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ct val="91666"/>
              <a:buFont typeface="Arial"/>
              <a:buNone/>
            </a:pPr>
            <a:r>
              <a:rPr b="0" lang="en" sz="1200">
                <a:latin typeface="Lato"/>
                <a:ea typeface="Lato"/>
                <a:cs typeface="Lato"/>
                <a:sym typeface="Lato"/>
              </a:rPr>
              <a:t>SELECT username, created_at</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ct val="91666"/>
              <a:buFont typeface="Arial"/>
              <a:buNone/>
            </a:pPr>
            <a:r>
              <a:rPr b="0" lang="en" sz="1200">
                <a:latin typeface="Lato"/>
                <a:ea typeface="Lato"/>
                <a:cs typeface="Lato"/>
                <a:sym typeface="Lato"/>
              </a:rPr>
              <a:t>FROM users</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ct val="91666"/>
              <a:buFont typeface="Arial"/>
              <a:buNone/>
            </a:pPr>
            <a:r>
              <a:rPr b="0" lang="en" sz="1200">
                <a:latin typeface="Lato"/>
                <a:ea typeface="Lato"/>
                <a:cs typeface="Lato"/>
                <a:sym typeface="Lato"/>
              </a:rPr>
              <a:t>ORDER BY created_at ASC</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ct val="91666"/>
              <a:buFont typeface="Arial"/>
              <a:buNone/>
            </a:pPr>
            <a:r>
              <a:rPr b="0" lang="en" sz="1200">
                <a:latin typeface="Lato"/>
                <a:ea typeface="Lato"/>
                <a:cs typeface="Lato"/>
                <a:sym typeface="Lato"/>
              </a:rPr>
              <a:t>LIMIT 5;</a:t>
            </a:r>
            <a:endParaRPr b="0" sz="1200">
              <a:latin typeface="Lato"/>
              <a:ea typeface="Lato"/>
              <a:cs typeface="Lato"/>
              <a:sym typeface="Lato"/>
            </a:endParaRPr>
          </a:p>
          <a:p>
            <a:pPr indent="0" lvl="0" marL="0" rtl="0" algn="l">
              <a:lnSpc>
                <a:spcPct val="115000"/>
              </a:lnSpc>
              <a:spcBef>
                <a:spcPts val="1600"/>
              </a:spcBef>
              <a:spcAft>
                <a:spcPts val="0"/>
              </a:spcAft>
              <a:buClr>
                <a:schemeClr val="dk2"/>
              </a:buClr>
              <a:buSzPct val="61111"/>
              <a:buFont typeface="Arial"/>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
        <p:nvSpPr>
          <p:cNvPr id="109" name="Google Shape;109;p18"/>
          <p:cNvSpPr txBox="1"/>
          <p:nvPr>
            <p:ph idx="4294967295" type="title"/>
          </p:nvPr>
        </p:nvSpPr>
        <p:spPr>
          <a:xfrm>
            <a:off x="833075" y="1163425"/>
            <a:ext cx="76140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1.Rewarding Most Loyal Users:</a:t>
            </a:r>
            <a:endParaRPr sz="2500"/>
          </a:p>
          <a:p>
            <a:pPr indent="457200" lvl="0" marL="0" rtl="0" algn="l">
              <a:spcBef>
                <a:spcPts val="1600"/>
              </a:spcBef>
              <a:spcAft>
                <a:spcPts val="1600"/>
              </a:spcAft>
              <a:buNone/>
            </a:pPr>
            <a:r>
              <a:rPr b="0" lang="en" sz="1500"/>
              <a:t>People who have been using the platform for the longest time.</a:t>
            </a:r>
            <a:endParaRPr b="0" sz="1500"/>
          </a:p>
        </p:txBody>
      </p:sp>
      <p:pic>
        <p:nvPicPr>
          <p:cNvPr id="110" name="Google Shape;110;p18"/>
          <p:cNvPicPr preferRelativeResize="0"/>
          <p:nvPr/>
        </p:nvPicPr>
        <p:blipFill>
          <a:blip r:embed="rId3">
            <a:alphaModFix/>
          </a:blip>
          <a:stretch>
            <a:fillRect/>
          </a:stretch>
        </p:blipFill>
        <p:spPr>
          <a:xfrm>
            <a:off x="5268913" y="3192975"/>
            <a:ext cx="3457575" cy="144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4294967295" type="title"/>
          </p:nvPr>
        </p:nvSpPr>
        <p:spPr>
          <a:xfrm>
            <a:off x="1125675" y="1780275"/>
            <a:ext cx="37095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200" u="sng">
                <a:solidFill>
                  <a:schemeClr val="accent5"/>
                </a:solidFill>
                <a:latin typeface="Lato"/>
                <a:ea typeface="Lato"/>
                <a:cs typeface="Lato"/>
                <a:sym typeface="Lato"/>
              </a:rPr>
              <a:t>QUERY:</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SELECT username</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FROM users</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LEFT JOIN photos ON users.id = photos.user_id</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WHERE photos.id IS NULL;</a:t>
            </a:r>
            <a:endParaRPr b="0" sz="1200">
              <a:latin typeface="Arial"/>
              <a:ea typeface="Arial"/>
              <a:cs typeface="Arial"/>
              <a:sym typeface="Arial"/>
            </a:endParaRPr>
          </a:p>
          <a:p>
            <a:pPr indent="0" lvl="0" marL="0" rtl="0" algn="l">
              <a:lnSpc>
                <a:spcPct val="115000"/>
              </a:lnSpc>
              <a:spcBef>
                <a:spcPts val="1600"/>
              </a:spcBef>
              <a:spcAft>
                <a:spcPts val="0"/>
              </a:spcAft>
              <a:buNone/>
            </a:pPr>
            <a:r>
              <a:t/>
            </a:r>
            <a:endParaRPr b="0" sz="1200">
              <a:latin typeface="Arial"/>
              <a:ea typeface="Arial"/>
              <a:cs typeface="Arial"/>
              <a:sym typeface="Arial"/>
            </a:endParaRPr>
          </a:p>
          <a:p>
            <a:pPr indent="0" lvl="0" marL="0" rtl="0" algn="l">
              <a:lnSpc>
                <a:spcPct val="115000"/>
              </a:lnSpc>
              <a:spcBef>
                <a:spcPts val="1600"/>
              </a:spcBef>
              <a:spcAft>
                <a:spcPts val="0"/>
              </a:spcAft>
              <a:buNone/>
            </a:pPr>
            <a:r>
              <a:t/>
            </a:r>
            <a:endParaRPr b="0" sz="1200">
              <a:latin typeface="Arial"/>
              <a:ea typeface="Arial"/>
              <a:cs typeface="Arial"/>
              <a:sym typeface="Arial"/>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
        <p:nvSpPr>
          <p:cNvPr id="116" name="Google Shape;116;p19"/>
          <p:cNvSpPr txBox="1"/>
          <p:nvPr>
            <p:ph idx="4294967295" type="title"/>
          </p:nvPr>
        </p:nvSpPr>
        <p:spPr>
          <a:xfrm>
            <a:off x="843425" y="656325"/>
            <a:ext cx="66618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2</a:t>
            </a:r>
            <a:r>
              <a:rPr lang="en" sz="2500"/>
              <a:t>.</a:t>
            </a:r>
            <a:r>
              <a:rPr lang="en" sz="2500"/>
              <a:t>Remind Inactive Users to Start Posting</a:t>
            </a:r>
            <a:r>
              <a:rPr lang="en" sz="2500"/>
              <a:t>:</a:t>
            </a:r>
            <a:endParaRPr sz="2500"/>
          </a:p>
          <a:p>
            <a:pPr indent="457200" lvl="0" marL="0" rtl="0" algn="l">
              <a:spcBef>
                <a:spcPts val="1600"/>
              </a:spcBef>
              <a:spcAft>
                <a:spcPts val="1600"/>
              </a:spcAft>
              <a:buNone/>
            </a:pPr>
            <a:r>
              <a:rPr b="0" lang="en" sz="1500"/>
              <a:t>Users who have never posted a single photo on Instagram</a:t>
            </a:r>
            <a:endParaRPr b="0" sz="1500"/>
          </a:p>
        </p:txBody>
      </p:sp>
      <p:pic>
        <p:nvPicPr>
          <p:cNvPr id="117" name="Google Shape;117;p19"/>
          <p:cNvPicPr preferRelativeResize="0"/>
          <p:nvPr/>
        </p:nvPicPr>
        <p:blipFill>
          <a:blip r:embed="rId3">
            <a:alphaModFix/>
          </a:blip>
          <a:stretch>
            <a:fillRect/>
          </a:stretch>
        </p:blipFill>
        <p:spPr>
          <a:xfrm>
            <a:off x="5801325" y="1714100"/>
            <a:ext cx="1763750" cy="331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4294967295" type="title"/>
          </p:nvPr>
        </p:nvSpPr>
        <p:spPr>
          <a:xfrm>
            <a:off x="979325" y="1604325"/>
            <a:ext cx="73731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200" u="sng">
                <a:solidFill>
                  <a:schemeClr val="accent5"/>
                </a:solidFill>
                <a:latin typeface="Lato"/>
                <a:ea typeface="Lato"/>
                <a:cs typeface="Lato"/>
                <a:sym typeface="Lato"/>
              </a:rPr>
              <a:t>QUERY:</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/*winner of the contest*/</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SELECT user_id, COUNT(*) AS likes</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FROM likes</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GROUP BY user_id</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ORDER BY likes DESC</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LIMIT 1;</a:t>
            </a:r>
            <a:endParaRPr b="0" sz="1200">
              <a:latin typeface="Arial"/>
              <a:ea typeface="Arial"/>
              <a:cs typeface="Arial"/>
              <a:sym typeface="Arial"/>
            </a:endParaRPr>
          </a:p>
          <a:p>
            <a:pPr indent="0" lvl="0" marL="0" rtl="0" algn="l">
              <a:lnSpc>
                <a:spcPct val="115000"/>
              </a:lnSpc>
              <a:spcBef>
                <a:spcPts val="1600"/>
              </a:spcBef>
              <a:spcAft>
                <a:spcPts val="0"/>
              </a:spcAft>
              <a:buNone/>
            </a:pPr>
            <a:r>
              <a:t/>
            </a:r>
            <a:endParaRPr b="0" sz="1200">
              <a:latin typeface="Arial"/>
              <a:ea typeface="Arial"/>
              <a:cs typeface="Arial"/>
              <a:sym typeface="Arial"/>
            </a:endParaRPr>
          </a:p>
          <a:p>
            <a:pPr indent="0" lvl="0" marL="0" rtl="0" algn="l">
              <a:lnSpc>
                <a:spcPct val="115000"/>
              </a:lnSpc>
              <a:spcBef>
                <a:spcPts val="1600"/>
              </a:spcBef>
              <a:spcAft>
                <a:spcPts val="0"/>
              </a:spcAft>
              <a:buNone/>
            </a:pPr>
            <a:r>
              <a:t/>
            </a:r>
            <a:endParaRPr b="0" sz="1200">
              <a:latin typeface="Arial"/>
              <a:ea typeface="Arial"/>
              <a:cs typeface="Arial"/>
              <a:sym typeface="Arial"/>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
        <p:nvSpPr>
          <p:cNvPr id="123" name="Google Shape;123;p20"/>
          <p:cNvSpPr txBox="1"/>
          <p:nvPr>
            <p:ph idx="4294967295" type="title"/>
          </p:nvPr>
        </p:nvSpPr>
        <p:spPr>
          <a:xfrm>
            <a:off x="946925" y="397600"/>
            <a:ext cx="74379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3</a:t>
            </a:r>
            <a:r>
              <a:rPr lang="en" sz="2500"/>
              <a:t>.</a:t>
            </a:r>
            <a:r>
              <a:rPr lang="en" sz="2500"/>
              <a:t>Declaring Contest Winner:</a:t>
            </a:r>
            <a:endParaRPr sz="2500"/>
          </a:p>
          <a:p>
            <a:pPr indent="457200" lvl="0" marL="0" rtl="0" algn="l">
              <a:spcBef>
                <a:spcPts val="1600"/>
              </a:spcBef>
              <a:spcAft>
                <a:spcPts val="1600"/>
              </a:spcAft>
              <a:buNone/>
            </a:pPr>
            <a:r>
              <a:rPr lang="en" sz="2500"/>
              <a:t> </a:t>
            </a:r>
            <a:r>
              <a:rPr b="0" lang="en" sz="1500"/>
              <a:t>User who gets the most likes on a single photo will win the contest.</a:t>
            </a:r>
            <a:endParaRPr b="0" sz="1500"/>
          </a:p>
        </p:txBody>
      </p:sp>
      <p:pic>
        <p:nvPicPr>
          <p:cNvPr id="124" name="Google Shape;124;p20"/>
          <p:cNvPicPr preferRelativeResize="0"/>
          <p:nvPr/>
        </p:nvPicPr>
        <p:blipFill>
          <a:blip r:embed="rId3">
            <a:alphaModFix/>
          </a:blip>
          <a:stretch>
            <a:fillRect/>
          </a:stretch>
        </p:blipFill>
        <p:spPr>
          <a:xfrm>
            <a:off x="5433900" y="2652300"/>
            <a:ext cx="1981200" cy="97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4294967295" type="title"/>
          </p:nvPr>
        </p:nvSpPr>
        <p:spPr>
          <a:xfrm>
            <a:off x="843425" y="1521550"/>
            <a:ext cx="7373100" cy="409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i="1" lang="en" sz="1200" u="sng">
                <a:solidFill>
                  <a:schemeClr val="accent5"/>
                </a:solidFill>
                <a:latin typeface="Lato"/>
                <a:ea typeface="Lato"/>
                <a:cs typeface="Lato"/>
                <a:sym typeface="Lato"/>
              </a:rPr>
              <a:t>QUERY:</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SELECT tag_name,</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count(tag_name) AS total</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FROM tags</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JOIN photo_tags</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ON tags.id=photo_tags.tag_id</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GROUP BY tags.id</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ORDER BY total DESC</a:t>
            </a:r>
            <a:endParaRPr b="0" sz="1200">
              <a:latin typeface="Arial"/>
              <a:ea typeface="Arial"/>
              <a:cs typeface="Arial"/>
              <a:sym typeface="Arial"/>
            </a:endParaRPr>
          </a:p>
          <a:p>
            <a:pPr indent="0" lvl="0" marL="0" rtl="0" algn="l">
              <a:lnSpc>
                <a:spcPct val="115000"/>
              </a:lnSpc>
              <a:spcBef>
                <a:spcPts val="1600"/>
              </a:spcBef>
              <a:spcAft>
                <a:spcPts val="0"/>
              </a:spcAft>
              <a:buNone/>
            </a:pPr>
            <a:r>
              <a:rPr b="0" lang="en" sz="1200">
                <a:latin typeface="Arial"/>
                <a:ea typeface="Arial"/>
                <a:cs typeface="Arial"/>
                <a:sym typeface="Arial"/>
              </a:rPr>
              <a:t>LIMIT 5;</a:t>
            </a:r>
            <a:endParaRPr b="0" sz="1200">
              <a:latin typeface="Arial"/>
              <a:ea typeface="Arial"/>
              <a:cs typeface="Arial"/>
              <a:sym typeface="Arial"/>
            </a:endParaRPr>
          </a:p>
          <a:p>
            <a:pPr indent="0" lvl="0" marL="0" rtl="0" algn="l">
              <a:lnSpc>
                <a:spcPct val="115000"/>
              </a:lnSpc>
              <a:spcBef>
                <a:spcPts val="1600"/>
              </a:spcBef>
              <a:spcAft>
                <a:spcPts val="0"/>
              </a:spcAft>
              <a:buNone/>
            </a:pPr>
            <a:r>
              <a:t/>
            </a:r>
            <a:endParaRPr b="0" sz="1200">
              <a:latin typeface="Arial"/>
              <a:ea typeface="Arial"/>
              <a:cs typeface="Arial"/>
              <a:sym typeface="Arial"/>
            </a:endParaRPr>
          </a:p>
          <a:p>
            <a:pPr indent="0" lvl="0" marL="0" rtl="0" algn="l">
              <a:lnSpc>
                <a:spcPct val="115000"/>
              </a:lnSpc>
              <a:spcBef>
                <a:spcPts val="1600"/>
              </a:spcBef>
              <a:spcAft>
                <a:spcPts val="0"/>
              </a:spcAft>
              <a:buNone/>
            </a:pPr>
            <a:r>
              <a:t/>
            </a:r>
            <a:endParaRPr b="0" sz="1200">
              <a:latin typeface="Arial"/>
              <a:ea typeface="Arial"/>
              <a:cs typeface="Arial"/>
              <a:sym typeface="Arial"/>
            </a:endParaRPr>
          </a:p>
          <a:p>
            <a:pPr indent="0" lvl="0" marL="914400" rtl="0" algn="l">
              <a:lnSpc>
                <a:spcPct val="115000"/>
              </a:lnSpc>
              <a:spcBef>
                <a:spcPts val="1600"/>
              </a:spcBef>
              <a:spcAft>
                <a:spcPts val="0"/>
              </a:spcAft>
              <a:buNone/>
            </a:pPr>
            <a:r>
              <a:t/>
            </a:r>
            <a:endParaRPr b="0" sz="1200">
              <a:latin typeface="Arial"/>
              <a:ea typeface="Arial"/>
              <a:cs typeface="Arial"/>
              <a:sym typeface="Arial"/>
            </a:endParaRPr>
          </a:p>
          <a:p>
            <a:pPr indent="0" lvl="0" marL="914400" rtl="0" algn="l">
              <a:lnSpc>
                <a:spcPct val="115000"/>
              </a:lnSpc>
              <a:spcBef>
                <a:spcPts val="1600"/>
              </a:spcBef>
              <a:spcAft>
                <a:spcPts val="0"/>
              </a:spcAft>
              <a:buNone/>
            </a:pPr>
            <a:r>
              <a:t/>
            </a:r>
            <a:endParaRPr b="0" sz="1200">
              <a:latin typeface="Arial"/>
              <a:ea typeface="Arial"/>
              <a:cs typeface="Arial"/>
              <a:sym typeface="Arial"/>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
        <p:nvSpPr>
          <p:cNvPr id="130" name="Google Shape;130;p21"/>
          <p:cNvSpPr txBox="1"/>
          <p:nvPr>
            <p:ph idx="4294967295" type="title"/>
          </p:nvPr>
        </p:nvSpPr>
        <p:spPr>
          <a:xfrm>
            <a:off x="843425" y="304450"/>
            <a:ext cx="66618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4</a:t>
            </a:r>
            <a:r>
              <a:rPr lang="en" sz="2500"/>
              <a:t>.</a:t>
            </a:r>
            <a:r>
              <a:rPr lang="en" sz="2500"/>
              <a:t>Hashtag Researching: </a:t>
            </a:r>
            <a:endParaRPr sz="2500"/>
          </a:p>
          <a:p>
            <a:pPr indent="457200" lvl="0" marL="0" rtl="0" algn="l">
              <a:spcBef>
                <a:spcPts val="1600"/>
              </a:spcBef>
              <a:spcAft>
                <a:spcPts val="1600"/>
              </a:spcAft>
              <a:buNone/>
            </a:pPr>
            <a:r>
              <a:rPr b="0" lang="en" sz="1500"/>
              <a:t>Top 5 most commonly used hashtags on the platform</a:t>
            </a:r>
            <a:endParaRPr sz="2500"/>
          </a:p>
        </p:txBody>
      </p:sp>
      <p:pic>
        <p:nvPicPr>
          <p:cNvPr id="131" name="Google Shape;131;p21"/>
          <p:cNvPicPr preferRelativeResize="0"/>
          <p:nvPr/>
        </p:nvPicPr>
        <p:blipFill>
          <a:blip r:embed="rId3">
            <a:alphaModFix/>
          </a:blip>
          <a:stretch>
            <a:fillRect/>
          </a:stretch>
        </p:blipFill>
        <p:spPr>
          <a:xfrm>
            <a:off x="5088413" y="2221063"/>
            <a:ext cx="2009775" cy="134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