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Lato" panose="020F0302020204030203" pitchFamily="34" charset="77"/>
      <p:regular r:id="rId41"/>
      <p:bold r:id="rId42"/>
      <p:italic r:id="rId43"/>
      <p:boldItalic r:id="rId44"/>
    </p:embeddedFont>
    <p:embeddedFont>
      <p:font typeface="Raleway" panose="020B0503030101060003" pitchFamily="34" charset="77"/>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B6107-9884-4370-AA07-47B98F0647FB}">
  <a:tblStyle styleId="{C6AB6107-9884-4370-AA07-47B98F0647F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6f1b445d37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6f1b445d3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f1b445d37_4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f1b445d37_4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edb1dd0b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edb1dd0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f1b445d37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f1b445d3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edb1dd0bb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edb1dd0b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f1b445d3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f1b445d3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edb1dd0bb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edb1dd0b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f1b445d37_3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f1b445d37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db1dd0b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db1dd0b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f1b445d37_3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f1b445d37_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6e78b911d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6e78b911d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6edb1dd0b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6edb1dd0b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6f1b445d37_4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6f1b445d37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edb1dd0b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6edb1dd0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f1b445d37_4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6f1b445d37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edb1dd0bb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edb1dd0b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f1b445d37_4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f1b445d3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edb1dd0bb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edb1dd0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6f1b445d37_3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6f1b445d3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edb1dd0b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6edb1dd0b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6f1b445d37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6f1b445d37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6e78b911d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6e78b911d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f1b445d3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f1b445d3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f1b445d3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f1b445d3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0203d711c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0203d711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e3a46296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e3a46296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f1b445d37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f1b445d37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f1b445d37_3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f1b445d37_3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f1b445d37_3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f1b445d37_3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f1b445d37_3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f1b445d37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f1b445d37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6f1b445d37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e78b911d1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e78b911d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6edb1dd0b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6edb1dd0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6f1b445d37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f1b445d37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edb1dd0b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edb1dd0b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f1b445d37_4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f1b445d37_4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edb1dd0b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edb1dd0b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Spring 2020 A</a:t>
            </a:r>
            <a:r>
              <a:rPr lang="en-US" altLang="zh-CN"/>
              <a:t>5</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body" idx="1"/>
          </p:nvPr>
        </p:nvSpPr>
        <p:spPr>
          <a:xfrm>
            <a:off x="881850" y="1502475"/>
            <a:ext cx="7688700" cy="3538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USR03</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populate button.</a:t>
            </a:r>
            <a:endParaRPr/>
          </a:p>
          <a:p>
            <a:pPr marL="914400" lvl="1" indent="-298450" algn="l" rtl="0">
              <a:spcBef>
                <a:spcPts val="0"/>
              </a:spcBef>
              <a:spcAft>
                <a:spcPts val="0"/>
              </a:spcAft>
              <a:buSzPts val="1100"/>
              <a:buAutoNum type="arabicPeriod"/>
            </a:pPr>
            <a:r>
              <a:rPr lang="en"/>
              <a:t>The system display movie list edit view.</a:t>
            </a:r>
            <a:endParaRPr/>
          </a:p>
          <a:p>
            <a:pPr marL="914400" lvl="1" indent="-298450" algn="l" rtl="0">
              <a:spcBef>
                <a:spcPts val="0"/>
              </a:spcBef>
              <a:spcAft>
                <a:spcPts val="0"/>
              </a:spcAft>
              <a:buSzPts val="1100"/>
              <a:buAutoNum type="arabicPeriod"/>
            </a:pPr>
            <a:r>
              <a:rPr lang="en"/>
              <a:t>The moderator click add movie button.</a:t>
            </a:r>
            <a:endParaRPr/>
          </a:p>
          <a:p>
            <a:pPr marL="914400" lvl="1" indent="-298450" algn="l" rtl="0">
              <a:spcBef>
                <a:spcPts val="0"/>
              </a:spcBef>
              <a:spcAft>
                <a:spcPts val="0"/>
              </a:spcAft>
              <a:buSzPts val="1100"/>
              <a:buAutoNum type="arabicPeriod"/>
            </a:pPr>
            <a:r>
              <a:rPr lang="en"/>
              <a:t>The system display movie information view and request moderator input movie name, trailer link, and review link. </a:t>
            </a:r>
            <a:endParaRPr/>
          </a:p>
          <a:p>
            <a:pPr marL="914400" lvl="1" indent="-298450" algn="l" rtl="0">
              <a:spcBef>
                <a:spcPts val="0"/>
              </a:spcBef>
              <a:spcAft>
                <a:spcPts val="0"/>
              </a:spcAft>
              <a:buSzPts val="1100"/>
              <a:buAutoNum type="arabicPeriod"/>
            </a:pPr>
            <a:r>
              <a:rPr lang="en"/>
              <a:t>The moderator enter the movie information and click save button. </a:t>
            </a:r>
            <a:endParaRPr/>
          </a:p>
          <a:p>
            <a:pPr marL="914400" lvl="1" indent="-298450" algn="l" rtl="0">
              <a:spcBef>
                <a:spcPts val="0"/>
              </a:spcBef>
              <a:spcAft>
                <a:spcPts val="0"/>
              </a:spcAft>
              <a:buSzPts val="1100"/>
              <a:buAutoNum type="arabicPeriod"/>
            </a:pPr>
            <a:r>
              <a:rPr lang="en"/>
              <a:t>The system close movie information view. </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save the movie list and send information to data server and save it. </a:t>
            </a:r>
            <a:endParaRPr/>
          </a:p>
          <a:p>
            <a:pPr marL="457200" lvl="0" indent="-311150" algn="l" rtl="0">
              <a:spcBef>
                <a:spcPts val="0"/>
              </a:spcBef>
              <a:spcAft>
                <a:spcPts val="0"/>
              </a:spcAft>
              <a:buSzPts val="1300"/>
              <a:buChar char="●"/>
            </a:pPr>
            <a:r>
              <a:rPr lang="en"/>
              <a:t>Generalization: 3a. The  moderator click pull a movie list.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USR03/</a:t>
            </a:r>
            <a:endParaRPr/>
          </a:p>
          <a:p>
            <a:pPr marL="0" lvl="0" indent="0" algn="l" rtl="0">
              <a:spcBef>
                <a:spcPts val="0"/>
              </a:spcBef>
              <a:spcAft>
                <a:spcPts val="0"/>
              </a:spcAft>
              <a:buNone/>
            </a:pPr>
            <a:r>
              <a:rPr lang="en"/>
              <a:t>Sequence</a:t>
            </a:r>
            <a:endParaRPr/>
          </a:p>
          <a:p>
            <a:pPr marL="0" lvl="0" indent="0" algn="l" rtl="0">
              <a:spcBef>
                <a:spcPts val="0"/>
              </a:spcBef>
              <a:spcAft>
                <a:spcPts val="0"/>
              </a:spcAft>
              <a:buNone/>
            </a:pPr>
            <a:r>
              <a:rPr lang="en"/>
              <a:t> diagram</a:t>
            </a:r>
            <a:endParaRPr/>
          </a:p>
        </p:txBody>
      </p:sp>
      <p:pic>
        <p:nvPicPr>
          <p:cNvPr id="143" name="Google Shape;143;p23"/>
          <p:cNvPicPr preferRelativeResize="0"/>
          <p:nvPr/>
        </p:nvPicPr>
        <p:blipFill rotWithShape="1">
          <a:blip r:embed="rId3">
            <a:alphaModFix/>
          </a:blip>
          <a:srcRect l="20019" t="4716"/>
          <a:stretch/>
        </p:blipFill>
        <p:spPr>
          <a:xfrm>
            <a:off x="2678057" y="574625"/>
            <a:ext cx="5894451" cy="44215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USR04</a:t>
            </a:r>
            <a:endParaRPr/>
          </a:p>
          <a:p>
            <a:pPr marL="457200" lvl="0" indent="-311150" algn="l" rtl="0">
              <a:spcBef>
                <a:spcPts val="0"/>
              </a:spcBef>
              <a:spcAft>
                <a:spcPts val="0"/>
              </a:spcAft>
              <a:buSzPts val="1300"/>
              <a:buChar char="●"/>
            </a:pPr>
            <a:r>
              <a:rPr lang="en"/>
              <a:t>Use Case Title: Pull A Movie List</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This use case describe how a Moderator pull a movie list from Server</a:t>
            </a:r>
            <a:endParaRPr/>
          </a:p>
          <a:p>
            <a:pPr marL="457200" lvl="0" indent="-311150" algn="l" rtl="0">
              <a:spcBef>
                <a:spcPts val="0"/>
              </a:spcBef>
              <a:spcAft>
                <a:spcPts val="0"/>
              </a:spcAft>
              <a:buSzPts val="1300"/>
              <a:buChar char="●"/>
            </a:pPr>
            <a:r>
              <a:rPr lang="en"/>
              <a:t>Preconditions: A group is exist in the system. A movie list has been populated. The movie list server is connected.</a:t>
            </a:r>
            <a:endParaRPr/>
          </a:p>
          <a:p>
            <a:pPr marL="457200" lvl="0" indent="-311150" algn="l" rtl="0">
              <a:spcBef>
                <a:spcPts val="0"/>
              </a:spcBef>
              <a:spcAft>
                <a:spcPts val="0"/>
              </a:spcAft>
              <a:buSzPts val="1300"/>
              <a:buChar char="●"/>
            </a:pPr>
            <a:r>
              <a:rPr lang="en"/>
              <a:t>Postconditions: System stores the movie list information in that group</a:t>
            </a:r>
            <a:endParaRPr/>
          </a:p>
          <a:p>
            <a:pPr marL="457200" lvl="0" indent="-311150" algn="l" rtl="0">
              <a:spcBef>
                <a:spcPts val="0"/>
              </a:spcBef>
              <a:spcAft>
                <a:spcPts val="0"/>
              </a:spcAft>
              <a:buSzPts val="1300"/>
              <a:buChar char="●"/>
            </a:pPr>
            <a:r>
              <a:rPr lang="en"/>
              <a:t>Steps: </a:t>
            </a:r>
            <a:endParaRPr/>
          </a:p>
          <a:p>
            <a:pPr marL="914400" lvl="1" indent="-304800" algn="l" rtl="0">
              <a:spcBef>
                <a:spcPts val="0"/>
              </a:spcBef>
              <a:spcAft>
                <a:spcPts val="0"/>
              </a:spcAft>
              <a:buSzPts val="1200"/>
              <a:buAutoNum type="arabicPeriod"/>
            </a:pPr>
            <a:r>
              <a:rPr lang="en" sz="1200"/>
              <a:t>moderator click pull a movie list;</a:t>
            </a:r>
            <a:endParaRPr sz="1200"/>
          </a:p>
          <a:p>
            <a:pPr marL="914400" lvl="1" indent="-304800" algn="l" rtl="0">
              <a:spcBef>
                <a:spcPts val="0"/>
              </a:spcBef>
              <a:spcAft>
                <a:spcPts val="0"/>
              </a:spcAft>
              <a:buSzPts val="1200"/>
              <a:buAutoNum type="arabicPeriod"/>
            </a:pPr>
            <a:r>
              <a:rPr lang="en" sz="1200"/>
              <a:t>System will request a movie list from Movie List server, which contains the name of the movie and the link of review and trailer;</a:t>
            </a:r>
            <a:endParaRPr sz="1200"/>
          </a:p>
          <a:p>
            <a:pPr marL="914400" lvl="1" indent="-304800" algn="l" rtl="0">
              <a:spcBef>
                <a:spcPts val="0"/>
              </a:spcBef>
              <a:spcAft>
                <a:spcPts val="0"/>
              </a:spcAft>
              <a:buSzPts val="1200"/>
              <a:buAutoNum type="arabicPeriod"/>
            </a:pPr>
            <a:r>
              <a:rPr lang="en" sz="1200"/>
              <a:t>moderator can edit his own movie list by  adding  movies from the pulled list  or delete the existed movie from  his own one;</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USR04: Sequence diagram</a:t>
            </a:r>
            <a:endParaRPr/>
          </a:p>
        </p:txBody>
      </p:sp>
      <p:pic>
        <p:nvPicPr>
          <p:cNvPr id="154" name="Google Shape;154;p25"/>
          <p:cNvPicPr preferRelativeResize="0"/>
          <p:nvPr/>
        </p:nvPicPr>
        <p:blipFill rotWithShape="1">
          <a:blip r:embed="rId3">
            <a:alphaModFix/>
          </a:blip>
          <a:srcRect l="23218" t="45881"/>
          <a:stretch/>
        </p:blipFill>
        <p:spPr>
          <a:xfrm>
            <a:off x="879475" y="1470900"/>
            <a:ext cx="6227275" cy="4455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body" idx="1"/>
          </p:nvPr>
        </p:nvSpPr>
        <p:spPr>
          <a:xfrm>
            <a:off x="83900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USR05</a:t>
            </a:r>
            <a:endParaRPr/>
          </a:p>
          <a:p>
            <a:pPr marL="457200" lvl="0" indent="-311150" algn="l" rtl="0">
              <a:spcBef>
                <a:spcPts val="0"/>
              </a:spcBef>
              <a:spcAft>
                <a:spcPts val="0"/>
              </a:spcAft>
              <a:buSzPts val="1300"/>
              <a:buChar char="●"/>
            </a:pPr>
            <a:r>
              <a:rPr lang="en"/>
              <a:t>Use Case Title: Create A Watching Event</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can create a watching event for a group on a certain day. The server will receive the request and notice everyone in this group.</a:t>
            </a:r>
            <a:endParaRPr/>
          </a:p>
          <a:p>
            <a:pPr marL="457200" lvl="0" indent="-311150" algn="l" rtl="0">
              <a:spcBef>
                <a:spcPts val="0"/>
              </a:spcBef>
              <a:spcAft>
                <a:spcPts val="0"/>
              </a:spcAft>
              <a:buSzPts val="1300"/>
              <a:buChar char="●"/>
            </a:pPr>
            <a:r>
              <a:rPr lang="en"/>
              <a:t>Preconditions: A group is exist in the system. </a:t>
            </a:r>
            <a:endParaRPr/>
          </a:p>
          <a:p>
            <a:pPr marL="457200" lvl="0" indent="-311150" algn="l" rtl="0">
              <a:spcBef>
                <a:spcPts val="0"/>
              </a:spcBef>
              <a:spcAft>
                <a:spcPts val="0"/>
              </a:spcAft>
              <a:buSzPts val="1300"/>
              <a:buChar char="●"/>
            </a:pPr>
            <a:r>
              <a:rPr lang="en"/>
              <a:t>Postconditions: System will send a message to every people in that group</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Moderator select the group</a:t>
            </a:r>
            <a:endParaRPr/>
          </a:p>
          <a:p>
            <a:pPr marL="914400" lvl="0" indent="-311150" algn="l" rtl="0">
              <a:spcBef>
                <a:spcPts val="0"/>
              </a:spcBef>
              <a:spcAft>
                <a:spcPts val="0"/>
              </a:spcAft>
              <a:buSzPts val="1300"/>
              <a:buAutoNum type="arabicPeriod"/>
            </a:pPr>
            <a:r>
              <a:rPr lang="en"/>
              <a:t>click create a watching event</a:t>
            </a:r>
            <a:endParaRPr/>
          </a:p>
          <a:p>
            <a:pPr marL="914400" lvl="0" indent="-311150" algn="l" rtl="0">
              <a:spcBef>
                <a:spcPts val="0"/>
              </a:spcBef>
              <a:spcAft>
                <a:spcPts val="0"/>
              </a:spcAft>
              <a:buSzPts val="1300"/>
              <a:buAutoNum type="arabicPeriod"/>
            </a:pPr>
            <a:r>
              <a:rPr lang="en"/>
              <a:t>System will open a vote create window</a:t>
            </a:r>
            <a:endParaRPr/>
          </a:p>
          <a:p>
            <a:pPr marL="914400" lvl="0" indent="-311150" algn="l" rtl="0">
              <a:spcBef>
                <a:spcPts val="0"/>
              </a:spcBef>
              <a:spcAft>
                <a:spcPts val="0"/>
              </a:spcAft>
              <a:buSzPts val="1300"/>
              <a:buAutoNum type="arabicPeriod"/>
            </a:pPr>
            <a:r>
              <a:rPr lang="en"/>
              <a:t>The system will create this event for the group and notice all the members in this group;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217475"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USR05: Sequence diagram</a:t>
            </a:r>
            <a:endParaRPr/>
          </a:p>
        </p:txBody>
      </p:sp>
      <p:pic>
        <p:nvPicPr>
          <p:cNvPr id="165" name="Google Shape;165;p27"/>
          <p:cNvPicPr preferRelativeResize="0"/>
          <p:nvPr/>
        </p:nvPicPr>
        <p:blipFill rotWithShape="1">
          <a:blip r:embed="rId3">
            <a:alphaModFix/>
          </a:blip>
          <a:srcRect t="31017" b="33102"/>
          <a:stretch/>
        </p:blipFill>
        <p:spPr>
          <a:xfrm>
            <a:off x="2860725" y="1030875"/>
            <a:ext cx="5045452" cy="45592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USR06</a:t>
            </a:r>
            <a:endParaRPr/>
          </a:p>
          <a:p>
            <a:pPr marL="457200" lvl="0" indent="-311150" algn="l" rtl="0">
              <a:spcBef>
                <a:spcPts val="0"/>
              </a:spcBef>
              <a:spcAft>
                <a:spcPts val="0"/>
              </a:spcAft>
              <a:buSzPts val="1300"/>
              <a:buChar char="●"/>
            </a:pPr>
            <a:r>
              <a:rPr lang="en"/>
              <a:t>Use Case Title: Change Vote Period</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could change vote period during creating watching event. </a:t>
            </a:r>
            <a:endParaRPr/>
          </a:p>
          <a:p>
            <a:pPr marL="457200" lvl="0" indent="-311150" algn="l" rtl="0">
              <a:spcBef>
                <a:spcPts val="0"/>
              </a:spcBef>
              <a:spcAft>
                <a:spcPts val="0"/>
              </a:spcAft>
              <a:buSzPts val="1300"/>
              <a:buChar char="●"/>
            </a:pPr>
            <a:r>
              <a:rPr lang="en"/>
              <a:t>Preconditions: A group is exist in the system. A watching event is creating;</a:t>
            </a:r>
            <a:endParaRPr/>
          </a:p>
          <a:p>
            <a:pPr marL="457200" lvl="0" indent="-311150" algn="l" rtl="0">
              <a:spcBef>
                <a:spcPts val="0"/>
              </a:spcBef>
              <a:spcAft>
                <a:spcPts val="0"/>
              </a:spcAft>
              <a:buSzPts val="1300"/>
              <a:buChar char="●"/>
            </a:pPr>
            <a:r>
              <a:rPr lang="en"/>
              <a:t>Postconditions: System will send a message to every people in that group, and the vote will be open.</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When a event has been created, system will open the window for the moderator;</a:t>
            </a:r>
            <a:endParaRPr/>
          </a:p>
          <a:p>
            <a:pPr marL="914400" lvl="0" indent="-311150" algn="l" rtl="0">
              <a:spcBef>
                <a:spcPts val="0"/>
              </a:spcBef>
              <a:spcAft>
                <a:spcPts val="0"/>
              </a:spcAft>
              <a:buSzPts val="1300"/>
              <a:buAutoNum type="arabicPeriod"/>
            </a:pPr>
            <a:r>
              <a:rPr lang="en"/>
              <a:t>Moderator could enter the open date and the close date;</a:t>
            </a:r>
            <a:endParaRPr/>
          </a:p>
          <a:p>
            <a:pPr marL="914400" lvl="0" indent="-311150" algn="l" rtl="0">
              <a:spcBef>
                <a:spcPts val="0"/>
              </a:spcBef>
              <a:spcAft>
                <a:spcPts val="0"/>
              </a:spcAft>
              <a:buSzPts val="1300"/>
              <a:buAutoNum type="arabicPeriod"/>
            </a:pPr>
            <a:r>
              <a:rPr lang="en"/>
              <a:t>System will create the vote period and notice all the members.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610400" y="556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USR06: Sequence diagram</a:t>
            </a:r>
            <a:endParaRPr/>
          </a:p>
          <a:p>
            <a:pPr marL="0" lvl="0" indent="0" algn="l" rtl="0">
              <a:spcBef>
                <a:spcPts val="0"/>
              </a:spcBef>
              <a:spcAft>
                <a:spcPts val="0"/>
              </a:spcAft>
              <a:buNone/>
            </a:pPr>
            <a:endParaRPr/>
          </a:p>
        </p:txBody>
      </p:sp>
      <p:pic>
        <p:nvPicPr>
          <p:cNvPr id="176" name="Google Shape;176;p29"/>
          <p:cNvPicPr preferRelativeResize="0"/>
          <p:nvPr/>
        </p:nvPicPr>
        <p:blipFill>
          <a:blip r:embed="rId3">
            <a:alphaModFix/>
          </a:blip>
          <a:stretch>
            <a:fillRect/>
          </a:stretch>
        </p:blipFill>
        <p:spPr>
          <a:xfrm>
            <a:off x="2421225" y="1232350"/>
            <a:ext cx="5877873" cy="3746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USR07</a:t>
            </a:r>
            <a:endParaRPr/>
          </a:p>
          <a:p>
            <a:pPr marL="457200" lvl="0" indent="-311150" algn="l" rtl="0">
              <a:spcBef>
                <a:spcPts val="0"/>
              </a:spcBef>
              <a:spcAft>
                <a:spcPts val="0"/>
              </a:spcAft>
              <a:buSzPts val="1300"/>
              <a:buChar char="●"/>
            </a:pPr>
            <a:r>
              <a:rPr lang="en"/>
              <a:t>Use Case Title: Join In A Group</a:t>
            </a:r>
            <a:endParaRPr/>
          </a:p>
          <a:p>
            <a:pPr marL="457200" lvl="0" indent="-311150" algn="l" rtl="0">
              <a:spcBef>
                <a:spcPts val="0"/>
              </a:spcBef>
              <a:spcAft>
                <a:spcPts val="0"/>
              </a:spcAft>
              <a:buSzPts val="1300"/>
              <a:buChar char="●"/>
            </a:pPr>
            <a:r>
              <a:rPr lang="en"/>
              <a:t>Actors: User, Data server </a:t>
            </a:r>
            <a:endParaRPr/>
          </a:p>
          <a:p>
            <a:pPr marL="457200" lvl="0" indent="-311150" algn="l" rtl="0">
              <a:spcBef>
                <a:spcPts val="0"/>
              </a:spcBef>
              <a:spcAft>
                <a:spcPts val="0"/>
              </a:spcAft>
              <a:buSzPts val="1300"/>
              <a:buChar char="●"/>
            </a:pPr>
            <a:r>
              <a:rPr lang="en"/>
              <a:t>Use Case Description: This use case describe how a user join a group when receive an invitation</a:t>
            </a:r>
            <a:endParaRPr/>
          </a:p>
          <a:p>
            <a:pPr marL="457200" lvl="0" indent="-311150" algn="l" rtl="0">
              <a:spcBef>
                <a:spcPts val="0"/>
              </a:spcBef>
              <a:spcAft>
                <a:spcPts val="0"/>
              </a:spcAft>
              <a:buSzPts val="1300"/>
              <a:buChar char="●"/>
            </a:pPr>
            <a:r>
              <a:rPr lang="en"/>
              <a:t>Preconditions: A group is exist in the system, receive a invitation.</a:t>
            </a:r>
            <a:endParaRPr/>
          </a:p>
          <a:p>
            <a:pPr marL="457200" lvl="0" indent="-311150" algn="l" rtl="0">
              <a:spcBef>
                <a:spcPts val="0"/>
              </a:spcBef>
              <a:spcAft>
                <a:spcPts val="0"/>
              </a:spcAft>
              <a:buSzPts val="1300"/>
              <a:buChar char="●"/>
            </a:pPr>
            <a:r>
              <a:rPr lang="en"/>
              <a:t>Postconditions: System store that person information in that group.</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User decided join the group or not;</a:t>
            </a:r>
            <a:endParaRPr/>
          </a:p>
          <a:p>
            <a:pPr marL="914400" lvl="1" indent="-298450" algn="l" rtl="0">
              <a:spcBef>
                <a:spcPts val="0"/>
              </a:spcBef>
              <a:spcAft>
                <a:spcPts val="0"/>
              </a:spcAft>
              <a:buSzPts val="1100"/>
              <a:buAutoNum type="arabicPeriod"/>
            </a:pPr>
            <a:r>
              <a:rPr lang="en"/>
              <a:t>If the user do not want to join, he only need ignore this email;</a:t>
            </a:r>
            <a:endParaRPr/>
          </a:p>
          <a:p>
            <a:pPr marL="914400" lvl="1" indent="-298450" algn="l" rtl="0">
              <a:spcBef>
                <a:spcPts val="0"/>
              </a:spcBef>
              <a:spcAft>
                <a:spcPts val="0"/>
              </a:spcAft>
              <a:buSzPts val="1100"/>
              <a:buAutoNum type="arabicPeriod"/>
            </a:pPr>
            <a:r>
              <a:rPr lang="en"/>
              <a:t>If the user want to join the group, he need click the link in the invitation email;</a:t>
            </a:r>
            <a:endParaRPr/>
          </a:p>
          <a:p>
            <a:pPr marL="914400" lvl="1" indent="-298450" algn="l" rtl="0">
              <a:spcBef>
                <a:spcPts val="0"/>
              </a:spcBef>
              <a:spcAft>
                <a:spcPts val="0"/>
              </a:spcAft>
              <a:buSzPts val="1100"/>
              <a:buAutoNum type="arabicPeriod"/>
            </a:pPr>
            <a:r>
              <a:rPr lang="en"/>
              <a:t>Then the system will store the user date to the group information to add this user to the group as a member;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USR07: Sequence diagram</a:t>
            </a:r>
            <a:endParaRPr/>
          </a:p>
          <a:p>
            <a:pPr marL="0" lvl="0" indent="0" algn="l" rtl="0">
              <a:spcBef>
                <a:spcPts val="0"/>
              </a:spcBef>
              <a:spcAft>
                <a:spcPts val="0"/>
              </a:spcAft>
              <a:buNone/>
            </a:pPr>
            <a:endParaRPr/>
          </a:p>
        </p:txBody>
      </p:sp>
      <p:pic>
        <p:nvPicPr>
          <p:cNvPr id="187" name="Google Shape;187;p31"/>
          <p:cNvPicPr preferRelativeResize="0"/>
          <p:nvPr/>
        </p:nvPicPr>
        <p:blipFill rotWithShape="1">
          <a:blip r:embed="rId3">
            <a:alphaModFix/>
          </a:blip>
          <a:srcRect l="17484" t="42369"/>
          <a:stretch/>
        </p:blipFill>
        <p:spPr>
          <a:xfrm>
            <a:off x="1039425" y="1194300"/>
            <a:ext cx="6778025" cy="411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Actors</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Moderator </a:t>
            </a:r>
            <a:r>
              <a:rPr lang="en">
                <a:solidFill>
                  <a:srgbClr val="999999"/>
                </a:solidFill>
              </a:rPr>
              <a:t>—</a:t>
            </a:r>
            <a:r>
              <a:rPr lang="en" sz="1100" i="1">
                <a:solidFill>
                  <a:srgbClr val="999999"/>
                </a:solidFill>
              </a:rPr>
              <a:t>Each show or movie has its own landing page and community called a Channel. Moderators of a Channel are each appointed for a specific language and are responsible for taking care of subtitling in their language by recruiting and managing subtitlers, editing, and overseeing the quality of subtitles in their language</a:t>
            </a:r>
            <a:endParaRPr sz="1100" i="1">
              <a:solidFill>
                <a:srgbClr val="999999"/>
              </a:solidFill>
            </a:endParaRPr>
          </a:p>
          <a:p>
            <a:pPr marL="457200" lvl="0" indent="-311150" algn="l" rtl="0">
              <a:spcBef>
                <a:spcPts val="0"/>
              </a:spcBef>
              <a:spcAft>
                <a:spcPts val="0"/>
              </a:spcAft>
              <a:buSzPts val="1300"/>
              <a:buChar char="●"/>
            </a:pPr>
            <a:r>
              <a:rPr lang="en"/>
              <a:t>User —</a:t>
            </a:r>
            <a:r>
              <a:rPr lang="en" sz="1100" i="1">
                <a:solidFill>
                  <a:srgbClr val="999999"/>
                </a:solidFill>
              </a:rPr>
              <a:t> User is people who using this website. They can join and unsubscribe group, search movies and watch movie trailers, and write and access movie reviews.</a:t>
            </a:r>
            <a:endParaRPr sz="1100" i="1">
              <a:solidFill>
                <a:srgbClr val="999999"/>
              </a:solidFill>
            </a:endParaRPr>
          </a:p>
          <a:p>
            <a:pPr marL="457200" lvl="0" indent="-311150" algn="l" rtl="0">
              <a:spcBef>
                <a:spcPts val="0"/>
              </a:spcBef>
              <a:spcAft>
                <a:spcPts val="0"/>
              </a:spcAft>
              <a:buSzPts val="1300"/>
              <a:buChar char="●"/>
            </a:pPr>
            <a:r>
              <a:rPr lang="en"/>
              <a:t>Data Server - </a:t>
            </a:r>
            <a:r>
              <a:rPr lang="en" sz="1100" i="1">
                <a:solidFill>
                  <a:srgbClr val="999999"/>
                </a:solidFill>
              </a:rPr>
              <a:t>the database that store all the information. </a:t>
            </a:r>
            <a:endParaRPr sz="1100" i="1">
              <a:solidFill>
                <a:srgbClr val="999999"/>
              </a:solidFill>
            </a:endParaRPr>
          </a:p>
          <a:p>
            <a:pPr marL="45720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body" idx="1"/>
          </p:nvPr>
        </p:nvSpPr>
        <p:spPr>
          <a:xfrm>
            <a:off x="870450" y="114892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USR08</a:t>
            </a:r>
            <a:endParaRPr/>
          </a:p>
          <a:p>
            <a:pPr marL="457200" lvl="0" indent="-311150" algn="l" rtl="0">
              <a:spcBef>
                <a:spcPts val="0"/>
              </a:spcBef>
              <a:spcAft>
                <a:spcPts val="0"/>
              </a:spcAft>
              <a:buSzPts val="1300"/>
              <a:buChar char="●"/>
            </a:pPr>
            <a:r>
              <a:rPr lang="en"/>
              <a:t>Use Case Title: Unsubscribe A Group</a:t>
            </a:r>
            <a:endParaRPr/>
          </a:p>
          <a:p>
            <a:pPr marL="457200" lvl="0" indent="-311150" algn="l" rtl="0">
              <a:spcBef>
                <a:spcPts val="0"/>
              </a:spcBef>
              <a:spcAft>
                <a:spcPts val="0"/>
              </a:spcAft>
              <a:buSzPts val="1300"/>
              <a:buChar char="●"/>
            </a:pPr>
            <a:r>
              <a:rPr lang="en"/>
              <a:t>Actors: User, Moderator, Data Server</a:t>
            </a:r>
            <a:endParaRPr/>
          </a:p>
          <a:p>
            <a:pPr marL="457200" lvl="0" indent="-311150" algn="l" rtl="0">
              <a:spcBef>
                <a:spcPts val="0"/>
              </a:spcBef>
              <a:spcAft>
                <a:spcPts val="0"/>
              </a:spcAft>
              <a:buSzPts val="1300"/>
              <a:buChar char="●"/>
            </a:pPr>
            <a:r>
              <a:rPr lang="en"/>
              <a:t>Use Case Description: This use case starts when user  and moderator do not want to be part of group. User or moderator unsubscribe a group. Then system remove the user information from that group and if moderator unsubscribe the group, the system remove the whole group.  </a:t>
            </a:r>
            <a:endParaRPr/>
          </a:p>
          <a:p>
            <a:pPr marL="457200" lvl="0" indent="-311150" algn="l" rtl="0">
              <a:spcBef>
                <a:spcPts val="0"/>
              </a:spcBef>
              <a:spcAft>
                <a:spcPts val="0"/>
              </a:spcAft>
              <a:buSzPts val="1300"/>
              <a:buChar char="●"/>
            </a:pPr>
            <a:r>
              <a:rPr lang="en"/>
              <a:t>Preconditions: A group is exist in the system. Member or moderator  is in that group. </a:t>
            </a:r>
            <a:endParaRPr/>
          </a:p>
          <a:p>
            <a:pPr marL="457200" lvl="0" indent="-311150" algn="l" rtl="0">
              <a:spcBef>
                <a:spcPts val="0"/>
              </a:spcBef>
              <a:spcAft>
                <a:spcPts val="0"/>
              </a:spcAft>
              <a:buSzPts val="1300"/>
              <a:buChar char="●"/>
            </a:pPr>
            <a:r>
              <a:rPr lang="en"/>
              <a:t>Postconditions: System remove the member information from that group.</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User or moderator click button of unsubscribe a group. Sending the request of subscribe a group to system.  </a:t>
            </a:r>
            <a:endParaRPr/>
          </a:p>
          <a:p>
            <a:pPr marL="914400" lvl="0" indent="-311150" algn="l" rtl="0">
              <a:spcBef>
                <a:spcPts val="0"/>
              </a:spcBef>
              <a:spcAft>
                <a:spcPts val="0"/>
              </a:spcAft>
              <a:buSzPts val="1300"/>
              <a:buAutoNum type="arabicPeriod"/>
            </a:pPr>
            <a:r>
              <a:rPr lang="en"/>
              <a:t>System receive the request of unsubscribe a group. </a:t>
            </a:r>
            <a:endParaRPr/>
          </a:p>
          <a:p>
            <a:pPr marL="914400" lvl="0" indent="-311150" algn="l" rtl="0">
              <a:spcBef>
                <a:spcPts val="0"/>
              </a:spcBef>
              <a:spcAft>
                <a:spcPts val="0"/>
              </a:spcAft>
              <a:buSzPts val="1300"/>
              <a:buAutoNum type="arabicPeriod"/>
            </a:pPr>
            <a:r>
              <a:rPr lang="en"/>
              <a:t>System remove the user from that group.  And if it’s moderator, system will delete whole group.</a:t>
            </a:r>
            <a:endParaRPr/>
          </a:p>
          <a:p>
            <a:pPr marL="914400" lvl="0" indent="-311150" algn="l" rtl="0">
              <a:spcBef>
                <a:spcPts val="0"/>
              </a:spcBef>
              <a:spcAft>
                <a:spcPts val="0"/>
              </a:spcAft>
              <a:buSzPts val="1300"/>
              <a:buAutoNum type="arabicPeriod"/>
            </a:pPr>
            <a:r>
              <a:rPr lang="en"/>
              <a:t>Data server delete information about user in this group. If it’s moderator, data server will delete group information.</a:t>
            </a:r>
            <a:endParaRPr/>
          </a:p>
          <a:p>
            <a:pPr marL="914400" lvl="0" indent="-311150" algn="l" rtl="0">
              <a:spcBef>
                <a:spcPts val="0"/>
              </a:spcBef>
              <a:spcAft>
                <a:spcPts val="0"/>
              </a:spcAft>
              <a:buSzPts val="1300"/>
              <a:buAutoNum type="arabicPeriod"/>
            </a:pPr>
            <a:r>
              <a:rPr lang="en"/>
              <a:t>User or moderator unsubscribe a group successfully.</a:t>
            </a:r>
            <a:endParaRPr/>
          </a:p>
          <a:p>
            <a:pPr marL="45720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USR08/Sequence diagram</a:t>
            </a:r>
            <a:endParaRPr/>
          </a:p>
        </p:txBody>
      </p:sp>
      <p:pic>
        <p:nvPicPr>
          <p:cNvPr id="198" name="Google Shape;198;p33"/>
          <p:cNvPicPr preferRelativeResize="0"/>
          <p:nvPr/>
        </p:nvPicPr>
        <p:blipFill>
          <a:blip r:embed="rId3">
            <a:alphaModFix/>
          </a:blip>
          <a:stretch>
            <a:fillRect/>
          </a:stretch>
        </p:blipFill>
        <p:spPr>
          <a:xfrm>
            <a:off x="244975" y="2006250"/>
            <a:ext cx="8839199" cy="29409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USR09</a:t>
            </a:r>
            <a:endParaRPr/>
          </a:p>
          <a:p>
            <a:pPr marL="457200" lvl="0" indent="-311150" algn="l" rtl="0">
              <a:spcBef>
                <a:spcPts val="0"/>
              </a:spcBef>
              <a:spcAft>
                <a:spcPts val="0"/>
              </a:spcAft>
              <a:buSzPts val="1300"/>
              <a:buChar char="●"/>
            </a:pPr>
            <a:r>
              <a:rPr lang="en"/>
              <a:t>Use Case Title: Access The Movie Review </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This use case starts when members click the link of movie review. It will jump to movie review page.</a:t>
            </a:r>
            <a:endParaRPr/>
          </a:p>
          <a:p>
            <a:pPr marL="457200" lvl="0" indent="-311150" algn="l" rtl="0">
              <a:spcBef>
                <a:spcPts val="0"/>
              </a:spcBef>
              <a:spcAft>
                <a:spcPts val="0"/>
              </a:spcAft>
              <a:buSzPts val="1300"/>
              <a:buChar char="●"/>
            </a:pPr>
            <a:r>
              <a:rPr lang="en"/>
              <a:t>Preconditions: The user is in a group. </a:t>
            </a:r>
            <a:endParaRPr/>
          </a:p>
          <a:p>
            <a:pPr marL="457200" lvl="0" indent="-311150" algn="l" rtl="0">
              <a:spcBef>
                <a:spcPts val="0"/>
              </a:spcBef>
              <a:spcAft>
                <a:spcPts val="0"/>
              </a:spcAft>
              <a:buSzPts val="1300"/>
              <a:buChar char="●"/>
            </a:pPr>
            <a:r>
              <a:rPr lang="en"/>
              <a:t>Postconditions: Jump to movie review page.</a:t>
            </a:r>
            <a:endParaRPr/>
          </a:p>
          <a:p>
            <a:pPr marL="457200" lvl="0" indent="-311150" algn="l" rtl="0">
              <a:spcBef>
                <a:spcPts val="0"/>
              </a:spcBef>
              <a:spcAft>
                <a:spcPts val="0"/>
              </a:spcAft>
              <a:buSzPts val="1300"/>
              <a:buChar char="●"/>
            </a:pPr>
            <a:r>
              <a:rPr lang="en"/>
              <a:t>Steps: </a:t>
            </a:r>
            <a:endParaRPr/>
          </a:p>
          <a:p>
            <a:pPr marL="457200" lvl="0" indent="0" algn="l" rtl="0">
              <a:spcBef>
                <a:spcPts val="1600"/>
              </a:spcBef>
              <a:spcAft>
                <a:spcPts val="0"/>
              </a:spcAft>
              <a:buNone/>
            </a:pPr>
            <a:r>
              <a:rPr lang="en"/>
              <a:t>1.</a:t>
            </a:r>
            <a:r>
              <a:rPr lang="en">
                <a:solidFill>
                  <a:srgbClr val="000000"/>
                </a:solidFill>
                <a:latin typeface="Arial"/>
                <a:ea typeface="Arial"/>
                <a:cs typeface="Arial"/>
                <a:sym typeface="Arial"/>
              </a:rPr>
              <a:t>User click link of movie review. </a:t>
            </a:r>
            <a:endParaRPr/>
          </a:p>
          <a:p>
            <a:pPr marL="457200" lvl="0" indent="0" algn="l" rtl="0">
              <a:spcBef>
                <a:spcPts val="1600"/>
              </a:spcBef>
              <a:spcAft>
                <a:spcPts val="0"/>
              </a:spcAft>
              <a:buNone/>
            </a:pPr>
            <a:r>
              <a:rPr lang="en"/>
              <a:t>2.</a:t>
            </a:r>
            <a:r>
              <a:rPr lang="en">
                <a:solidFill>
                  <a:srgbClr val="000000"/>
                </a:solidFill>
                <a:latin typeface="Arial"/>
                <a:ea typeface="Arial"/>
                <a:cs typeface="Arial"/>
                <a:sym typeface="Arial"/>
              </a:rPr>
              <a:t>It will jump to movie review page.</a:t>
            </a:r>
            <a:endParaRPr/>
          </a:p>
          <a:p>
            <a:pPr marL="457200" lvl="0" indent="0" algn="l" rtl="0">
              <a:spcBef>
                <a:spcPts val="1600"/>
              </a:spcBef>
              <a:spcAft>
                <a:spcPts val="1600"/>
              </a:spcAft>
              <a:buNone/>
            </a:pPr>
            <a:r>
              <a:rPr lang="en"/>
              <a:t>3.</a:t>
            </a:r>
            <a:r>
              <a:rPr lang="en">
                <a:solidFill>
                  <a:srgbClr val="000000"/>
                </a:solidFill>
                <a:latin typeface="Arial"/>
                <a:ea typeface="Arial"/>
                <a:cs typeface="Arial"/>
                <a:sym typeface="Arial"/>
              </a:rPr>
              <a:t>User can start movie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USR09/Sequence diagram</a:t>
            </a:r>
            <a:endParaRPr/>
          </a:p>
        </p:txBody>
      </p:sp>
      <p:pic>
        <p:nvPicPr>
          <p:cNvPr id="209" name="Google Shape;209;p35"/>
          <p:cNvPicPr preferRelativeResize="0"/>
          <p:nvPr/>
        </p:nvPicPr>
        <p:blipFill>
          <a:blip r:embed="rId3">
            <a:alphaModFix/>
          </a:blip>
          <a:stretch>
            <a:fillRect/>
          </a:stretch>
        </p:blipFill>
        <p:spPr>
          <a:xfrm>
            <a:off x="720413" y="1985675"/>
            <a:ext cx="7706782" cy="29848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USR10</a:t>
            </a:r>
            <a:endParaRPr/>
          </a:p>
          <a:p>
            <a:pPr marL="457200" lvl="0" indent="-311150" algn="l" rtl="0">
              <a:spcBef>
                <a:spcPts val="0"/>
              </a:spcBef>
              <a:spcAft>
                <a:spcPts val="0"/>
              </a:spcAft>
              <a:buSzPts val="1300"/>
              <a:buChar char="●"/>
            </a:pPr>
            <a:r>
              <a:rPr lang="en"/>
              <a:t>Use Case Title: Search And Browse The Movie</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User clicks movie list and login in movie list page. Then, user can enter keywords in search bar at movie list page. Finally, the screen will show all results related to keywords </a:t>
            </a:r>
            <a:endParaRPr/>
          </a:p>
          <a:p>
            <a:pPr marL="457200" lvl="0" indent="-311150" algn="l" rtl="0">
              <a:spcBef>
                <a:spcPts val="0"/>
              </a:spcBef>
              <a:spcAft>
                <a:spcPts val="0"/>
              </a:spcAft>
              <a:buSzPts val="1300"/>
              <a:buChar char="●"/>
            </a:pPr>
            <a:r>
              <a:rPr lang="en"/>
              <a:t>Preconditions:  User in a group. </a:t>
            </a:r>
            <a:endParaRPr/>
          </a:p>
          <a:p>
            <a:pPr marL="457200" lvl="0" indent="-311150" algn="l" rtl="0">
              <a:spcBef>
                <a:spcPts val="0"/>
              </a:spcBef>
              <a:spcAft>
                <a:spcPts val="0"/>
              </a:spcAft>
              <a:buSzPts val="1300"/>
              <a:buChar char="●"/>
            </a:pPr>
            <a:r>
              <a:rPr lang="en"/>
              <a:t>Postconditions: System show results to user</a:t>
            </a:r>
            <a:endParaRPr/>
          </a:p>
          <a:p>
            <a:pPr marL="457200" lvl="0" indent="-311150" algn="l" rtl="0">
              <a:spcBef>
                <a:spcPts val="0"/>
              </a:spcBef>
              <a:spcAft>
                <a:spcPts val="0"/>
              </a:spcAft>
              <a:buSzPts val="1300"/>
              <a:buChar char="●"/>
            </a:pPr>
            <a:r>
              <a:rPr lang="en"/>
              <a:t>Steps:</a:t>
            </a:r>
            <a:endParaRPr/>
          </a:p>
          <a:p>
            <a:pPr marL="457200" lvl="0" indent="0" algn="l" rtl="0">
              <a:spcBef>
                <a:spcPts val="1600"/>
              </a:spcBef>
              <a:spcAft>
                <a:spcPts val="0"/>
              </a:spcAft>
              <a:buNone/>
            </a:pPr>
            <a:r>
              <a:rPr lang="en"/>
              <a:t>1.</a:t>
            </a:r>
            <a:r>
              <a:rPr lang="en">
                <a:solidFill>
                  <a:srgbClr val="000000"/>
                </a:solidFill>
                <a:latin typeface="Arial"/>
                <a:ea typeface="Arial"/>
                <a:cs typeface="Arial"/>
                <a:sym typeface="Arial"/>
              </a:rPr>
              <a:t>User clicks movie list button.</a:t>
            </a:r>
            <a:endParaRPr/>
          </a:p>
          <a:p>
            <a:pPr marL="457200" lvl="0" indent="0" algn="l" rtl="0">
              <a:spcBef>
                <a:spcPts val="1600"/>
              </a:spcBef>
              <a:spcAft>
                <a:spcPts val="0"/>
              </a:spcAft>
              <a:buNone/>
            </a:pPr>
            <a:r>
              <a:rPr lang="en"/>
              <a:t>2.</a:t>
            </a:r>
            <a:r>
              <a:rPr lang="en">
                <a:solidFill>
                  <a:srgbClr val="000000"/>
                </a:solidFill>
                <a:latin typeface="Arial"/>
                <a:ea typeface="Arial"/>
                <a:cs typeface="Arial"/>
                <a:sym typeface="Arial"/>
              </a:rPr>
              <a:t>User enter keywords in search bar.</a:t>
            </a:r>
            <a:endParaRPr/>
          </a:p>
          <a:p>
            <a:pPr marL="457200" lvl="0" indent="0" algn="l" rtl="0">
              <a:spcBef>
                <a:spcPts val="1600"/>
              </a:spcBef>
              <a:spcAft>
                <a:spcPts val="1600"/>
              </a:spcAft>
              <a:buNone/>
            </a:pPr>
            <a:r>
              <a:rPr lang="en"/>
              <a:t>3.</a:t>
            </a:r>
            <a:r>
              <a:rPr lang="en">
                <a:solidFill>
                  <a:srgbClr val="000000"/>
                </a:solidFill>
                <a:latin typeface="Arial"/>
                <a:ea typeface="Arial"/>
                <a:cs typeface="Arial"/>
                <a:sym typeface="Arial"/>
              </a:rPr>
              <a:t>Screen will show results related to keywords.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USR10/Sequence diagram</a:t>
            </a:r>
            <a:endParaRPr/>
          </a:p>
        </p:txBody>
      </p:sp>
      <p:pic>
        <p:nvPicPr>
          <p:cNvPr id="220" name="Google Shape;220;p37"/>
          <p:cNvPicPr preferRelativeResize="0"/>
          <p:nvPr/>
        </p:nvPicPr>
        <p:blipFill>
          <a:blip r:embed="rId3">
            <a:alphaModFix/>
          </a:blip>
          <a:stretch>
            <a:fillRect/>
          </a:stretch>
        </p:blipFill>
        <p:spPr>
          <a:xfrm>
            <a:off x="433663" y="2006250"/>
            <a:ext cx="8280284" cy="2984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8"/>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USR11</a:t>
            </a:r>
            <a:endParaRPr/>
          </a:p>
          <a:p>
            <a:pPr marL="457200" lvl="0" indent="-311150" algn="l" rtl="0">
              <a:spcBef>
                <a:spcPts val="0"/>
              </a:spcBef>
              <a:spcAft>
                <a:spcPts val="0"/>
              </a:spcAft>
              <a:buSzPts val="1300"/>
              <a:buChar char="●"/>
            </a:pPr>
            <a:r>
              <a:rPr lang="en"/>
              <a:t>Use Case Title: Watch The Movie Trailer</a:t>
            </a:r>
            <a:endParaRPr/>
          </a:p>
          <a:p>
            <a:pPr marL="457200" lvl="0" indent="-311150" algn="l" rtl="0">
              <a:spcBef>
                <a:spcPts val="0"/>
              </a:spcBef>
              <a:spcAft>
                <a:spcPts val="0"/>
              </a:spcAft>
              <a:buSzPts val="1300"/>
              <a:buChar char="●"/>
            </a:pPr>
            <a:r>
              <a:rPr lang="en"/>
              <a:t>Actors: User</a:t>
            </a:r>
            <a:endParaRPr/>
          </a:p>
          <a:p>
            <a:pPr marL="457200" lvl="0" indent="-311150" algn="l" rtl="0">
              <a:spcBef>
                <a:spcPts val="0"/>
              </a:spcBef>
              <a:spcAft>
                <a:spcPts val="0"/>
              </a:spcAft>
              <a:buSzPts val="1300"/>
              <a:buChar char="●"/>
            </a:pPr>
            <a:r>
              <a:rPr lang="en"/>
              <a:t>Use Case Description: member click the movie trailer populated by moderator, then the member can watch the video.</a:t>
            </a:r>
            <a:endParaRPr/>
          </a:p>
          <a:p>
            <a:pPr marL="457200" lvl="0" indent="-311150" algn="l" rtl="0">
              <a:spcBef>
                <a:spcPts val="0"/>
              </a:spcBef>
              <a:spcAft>
                <a:spcPts val="0"/>
              </a:spcAft>
              <a:buSzPts val="1300"/>
              <a:buChar char="●"/>
            </a:pPr>
            <a:r>
              <a:rPr lang="en"/>
              <a:t>Preconditions: The member is in a group. The movie has been added to the movie list by moderator. System already load all data of this movie (name, trailer li nk);  </a:t>
            </a:r>
            <a:endParaRPr/>
          </a:p>
          <a:p>
            <a:pPr marL="457200" lvl="0" indent="-311150" algn="l" rtl="0">
              <a:spcBef>
                <a:spcPts val="0"/>
              </a:spcBef>
              <a:spcAft>
                <a:spcPts val="0"/>
              </a:spcAft>
              <a:buSzPts val="1300"/>
              <a:buChar char="●"/>
            </a:pPr>
            <a:r>
              <a:rPr lang="en"/>
              <a:t>Postconditions: System will send the link of trailer to that member. </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User select the group he joined in;</a:t>
            </a:r>
            <a:endParaRPr/>
          </a:p>
          <a:p>
            <a:pPr marL="914400" lvl="1" indent="-298450" algn="l" rtl="0">
              <a:spcBef>
                <a:spcPts val="0"/>
              </a:spcBef>
              <a:spcAft>
                <a:spcPts val="0"/>
              </a:spcAft>
              <a:buSzPts val="1100"/>
              <a:buAutoNum type="arabicPeriod"/>
            </a:pPr>
            <a:r>
              <a:rPr lang="en"/>
              <a:t>User select a movie list;</a:t>
            </a:r>
            <a:endParaRPr/>
          </a:p>
          <a:p>
            <a:pPr marL="914400" lvl="1" indent="-298450" algn="l" rtl="0">
              <a:spcBef>
                <a:spcPts val="0"/>
              </a:spcBef>
              <a:spcAft>
                <a:spcPts val="0"/>
              </a:spcAft>
              <a:buSzPts val="1100"/>
              <a:buAutoNum type="arabicPeriod"/>
            </a:pPr>
            <a:r>
              <a:rPr lang="en"/>
              <a:t>User select a movie;</a:t>
            </a:r>
            <a:endParaRPr/>
          </a:p>
          <a:p>
            <a:pPr marL="914400" lvl="1" indent="-298450" algn="l" rtl="0">
              <a:spcBef>
                <a:spcPts val="0"/>
              </a:spcBef>
              <a:spcAft>
                <a:spcPts val="0"/>
              </a:spcAft>
              <a:buSzPts val="1100"/>
              <a:buAutoNum type="arabicPeriod"/>
            </a:pPr>
            <a:r>
              <a:rPr lang="en"/>
              <a:t>User click the link, and Browser will open website by this link and user can watch the trailer from this website.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USR11/ Sequence diagram</a:t>
            </a:r>
            <a:endParaRPr/>
          </a:p>
          <a:p>
            <a:pPr marL="0" lvl="0" indent="0" algn="l" rtl="0">
              <a:spcBef>
                <a:spcPts val="0"/>
              </a:spcBef>
              <a:spcAft>
                <a:spcPts val="0"/>
              </a:spcAft>
              <a:buNone/>
            </a:pPr>
            <a:endParaRPr/>
          </a:p>
        </p:txBody>
      </p:sp>
      <p:pic>
        <p:nvPicPr>
          <p:cNvPr id="231" name="Google Shape;231;p39"/>
          <p:cNvPicPr preferRelativeResize="0"/>
          <p:nvPr/>
        </p:nvPicPr>
        <p:blipFill rotWithShape="1">
          <a:blip r:embed="rId3">
            <a:alphaModFix/>
          </a:blip>
          <a:srcRect l="14310" t="36471"/>
          <a:stretch/>
        </p:blipFill>
        <p:spPr>
          <a:xfrm>
            <a:off x="1607875" y="1448025"/>
            <a:ext cx="4877050" cy="38376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body" idx="1"/>
          </p:nvPr>
        </p:nvSpPr>
        <p:spPr>
          <a:xfrm>
            <a:off x="881850" y="1502475"/>
            <a:ext cx="7688700" cy="2989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USR12</a:t>
            </a:r>
            <a:endParaRPr/>
          </a:p>
          <a:p>
            <a:pPr marL="457200" lvl="0" indent="-311150" algn="l" rtl="0">
              <a:spcBef>
                <a:spcPts val="0"/>
              </a:spcBef>
              <a:spcAft>
                <a:spcPts val="0"/>
              </a:spcAft>
              <a:buSzPts val="1300"/>
              <a:buChar char="●"/>
            </a:pPr>
            <a:r>
              <a:rPr lang="en"/>
              <a:t>Use Case Title: Vote A Movie</a:t>
            </a:r>
            <a:endParaRPr/>
          </a:p>
          <a:p>
            <a:pPr marL="457200" lvl="0" indent="-311150" algn="l" rtl="0">
              <a:spcBef>
                <a:spcPts val="0"/>
              </a:spcBef>
              <a:spcAft>
                <a:spcPts val="0"/>
              </a:spcAft>
              <a:buSzPts val="1300"/>
              <a:buChar char="●"/>
            </a:pPr>
            <a:r>
              <a:rPr lang="en"/>
              <a:t>Actors: User, Data Server</a:t>
            </a:r>
            <a:endParaRPr/>
          </a:p>
          <a:p>
            <a:pPr marL="457200" lvl="0" indent="-311150" algn="l" rtl="0">
              <a:spcBef>
                <a:spcPts val="0"/>
              </a:spcBef>
              <a:spcAft>
                <a:spcPts val="0"/>
              </a:spcAft>
              <a:buSzPts val="1300"/>
              <a:buChar char="●"/>
            </a:pPr>
            <a:r>
              <a:rPr lang="en"/>
              <a:t>Use Case Description: When a vote is open, every member in the group can vote for one movie.</a:t>
            </a:r>
            <a:endParaRPr/>
          </a:p>
          <a:p>
            <a:pPr marL="457200" lvl="0" indent="-311150" algn="l" rtl="0">
              <a:spcBef>
                <a:spcPts val="0"/>
              </a:spcBef>
              <a:spcAft>
                <a:spcPts val="0"/>
              </a:spcAft>
              <a:buSzPts val="1300"/>
              <a:buChar char="●"/>
            </a:pPr>
            <a:r>
              <a:rPr lang="en"/>
              <a:t>Preconditions: The member is in a group. A watching event is created by moderator. A vote is opened by moderator. </a:t>
            </a:r>
            <a:endParaRPr/>
          </a:p>
          <a:p>
            <a:pPr marL="457200" lvl="0" indent="-311150" algn="l" rtl="0">
              <a:spcBef>
                <a:spcPts val="0"/>
              </a:spcBef>
              <a:spcAft>
                <a:spcPts val="0"/>
              </a:spcAft>
              <a:buSzPts val="1300"/>
              <a:buChar char="●"/>
            </a:pPr>
            <a:r>
              <a:rPr lang="en"/>
              <a:t>Postconditions: System store and public the vote count for that movie. </a:t>
            </a:r>
            <a:endParaRPr/>
          </a:p>
          <a:p>
            <a:pPr marL="457200" lvl="0" indent="-311150" algn="l" rtl="0">
              <a:spcBef>
                <a:spcPts val="0"/>
              </a:spcBef>
              <a:spcAft>
                <a:spcPts val="0"/>
              </a:spcAft>
              <a:buSzPts val="1300"/>
              <a:buChar char="●"/>
            </a:pPr>
            <a:r>
              <a:rPr lang="en"/>
              <a:t>Steps: </a:t>
            </a:r>
            <a:endParaRPr/>
          </a:p>
          <a:p>
            <a:pPr marL="914400" lvl="0" indent="-311150" algn="l" rtl="0">
              <a:spcBef>
                <a:spcPts val="0"/>
              </a:spcBef>
              <a:spcAft>
                <a:spcPts val="0"/>
              </a:spcAft>
              <a:buSzPts val="1300"/>
              <a:buAutoNum type="arabicPeriod"/>
            </a:pPr>
            <a:r>
              <a:rPr lang="en"/>
              <a:t>Member select the group</a:t>
            </a:r>
            <a:endParaRPr/>
          </a:p>
          <a:p>
            <a:pPr marL="914400" lvl="0" indent="-311150" algn="l" rtl="0">
              <a:spcBef>
                <a:spcPts val="0"/>
              </a:spcBef>
              <a:spcAft>
                <a:spcPts val="0"/>
              </a:spcAft>
              <a:buSzPts val="1300"/>
              <a:buAutoNum type="arabicPeriod"/>
            </a:pPr>
            <a:r>
              <a:rPr lang="en"/>
              <a:t>Member click the event</a:t>
            </a:r>
            <a:endParaRPr/>
          </a:p>
          <a:p>
            <a:pPr marL="914400" lvl="0" indent="-311150" algn="l" rtl="0">
              <a:spcBef>
                <a:spcPts val="0"/>
              </a:spcBef>
              <a:spcAft>
                <a:spcPts val="0"/>
              </a:spcAft>
              <a:buSzPts val="1300"/>
              <a:buAutoNum type="arabicPeriod"/>
            </a:pPr>
            <a:r>
              <a:rPr lang="en"/>
              <a:t>Member could search and browse the movie</a:t>
            </a:r>
            <a:endParaRPr/>
          </a:p>
          <a:p>
            <a:pPr marL="914400" lvl="0" indent="-311150" algn="l" rtl="0">
              <a:spcBef>
                <a:spcPts val="0"/>
              </a:spcBef>
              <a:spcAft>
                <a:spcPts val="0"/>
              </a:spcAft>
              <a:buSzPts val="1300"/>
              <a:buAutoNum type="arabicPeriod"/>
            </a:pPr>
            <a:r>
              <a:rPr lang="en"/>
              <a:t>Member vote for one movie</a:t>
            </a:r>
            <a:endParaRPr/>
          </a:p>
          <a:p>
            <a:pPr marL="914400" lvl="0" indent="-311150" algn="l" rtl="0">
              <a:spcBef>
                <a:spcPts val="0"/>
              </a:spcBef>
              <a:spcAft>
                <a:spcPts val="0"/>
              </a:spcAft>
              <a:buSzPts val="1300"/>
              <a:buAutoNum type="arabicPeriod"/>
            </a:pPr>
            <a:r>
              <a:rPr lang="en"/>
              <a:t>System will store the vote and public the vote count.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80500" y="572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USR12/ Sequence diagram</a:t>
            </a:r>
            <a:endParaRPr/>
          </a:p>
          <a:p>
            <a:pPr marL="0" lvl="0" indent="0" algn="l" rtl="0">
              <a:spcBef>
                <a:spcPts val="0"/>
              </a:spcBef>
              <a:spcAft>
                <a:spcPts val="0"/>
              </a:spcAft>
              <a:buNone/>
            </a:pPr>
            <a:endParaRPr/>
          </a:p>
        </p:txBody>
      </p:sp>
      <p:sp>
        <p:nvSpPr>
          <p:cNvPr id="242" name="Google Shape;242;p4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3" name="Google Shape;243;p41"/>
          <p:cNvPicPr preferRelativeResize="0"/>
          <p:nvPr/>
        </p:nvPicPr>
        <p:blipFill rotWithShape="1">
          <a:blip r:embed="rId3">
            <a:alphaModFix/>
          </a:blip>
          <a:srcRect t="68289" b="-3935"/>
          <a:stretch/>
        </p:blipFill>
        <p:spPr>
          <a:xfrm>
            <a:off x="2491225" y="1091850"/>
            <a:ext cx="4878724" cy="4380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 - Group Moderator</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Moderator create watcher’s group</a:t>
            </a:r>
            <a:endParaRPr/>
          </a:p>
          <a:p>
            <a:pPr marL="457200" lvl="0" indent="-311150" algn="l" rtl="0">
              <a:spcBef>
                <a:spcPts val="0"/>
              </a:spcBef>
              <a:spcAft>
                <a:spcPts val="0"/>
              </a:spcAft>
              <a:buSzPts val="1300"/>
              <a:buChar char="●"/>
            </a:pPr>
            <a:r>
              <a:rPr lang="en"/>
              <a:t>Moderator invite other people to join the group</a:t>
            </a:r>
            <a:endParaRPr/>
          </a:p>
          <a:p>
            <a:pPr marL="457200" lvl="0" indent="-311150" algn="l" rtl="0">
              <a:spcBef>
                <a:spcPts val="0"/>
              </a:spcBef>
              <a:spcAft>
                <a:spcPts val="0"/>
              </a:spcAft>
              <a:buSzPts val="1300"/>
              <a:buChar char="●"/>
            </a:pPr>
            <a:r>
              <a:rPr lang="en"/>
              <a:t>Moderator populate the movie list</a:t>
            </a:r>
            <a:endParaRPr/>
          </a:p>
          <a:p>
            <a:pPr marL="457200" lvl="0" indent="-311150" algn="l" rtl="0">
              <a:spcBef>
                <a:spcPts val="0"/>
              </a:spcBef>
              <a:spcAft>
                <a:spcPts val="0"/>
              </a:spcAft>
              <a:buSzPts val="1300"/>
              <a:buChar char="●"/>
            </a:pPr>
            <a:r>
              <a:rPr lang="en"/>
              <a:t>Moderator pull movie list from a movie list server</a:t>
            </a:r>
            <a:endParaRPr/>
          </a:p>
          <a:p>
            <a:pPr marL="457200" lvl="0" indent="-311150" algn="l" rtl="0">
              <a:spcBef>
                <a:spcPts val="0"/>
              </a:spcBef>
              <a:spcAft>
                <a:spcPts val="0"/>
              </a:spcAft>
              <a:buSzPts val="1300"/>
              <a:buChar char="●"/>
            </a:pPr>
            <a:r>
              <a:rPr lang="en"/>
              <a:t>Moderator create a movie watching event </a:t>
            </a:r>
            <a:endParaRPr/>
          </a:p>
          <a:p>
            <a:pPr marL="457200" lvl="0" indent="-311150" algn="l" rtl="0">
              <a:spcBef>
                <a:spcPts val="0"/>
              </a:spcBef>
              <a:spcAft>
                <a:spcPts val="0"/>
              </a:spcAft>
              <a:buSzPts val="1300"/>
              <a:buChar char="●"/>
            </a:pPr>
            <a:r>
              <a:rPr lang="en"/>
              <a:t>Moderator open or close a voting period </a:t>
            </a:r>
            <a:endParaRPr/>
          </a:p>
          <a:p>
            <a:pPr marL="45720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42"/>
          <p:cNvPicPr preferRelativeResize="0"/>
          <p:nvPr/>
        </p:nvPicPr>
        <p:blipFill>
          <a:blip r:embed="rId3">
            <a:alphaModFix/>
          </a:blip>
          <a:stretch>
            <a:fillRect/>
          </a:stretch>
        </p:blipFill>
        <p:spPr>
          <a:xfrm>
            <a:off x="2111825" y="304800"/>
            <a:ext cx="4363470"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3"/>
          <p:cNvSpPr txBox="1"/>
          <p:nvPr/>
        </p:nvSpPr>
        <p:spPr>
          <a:xfrm>
            <a:off x="448250" y="89650"/>
            <a:ext cx="3357900" cy="50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Lato"/>
                <a:ea typeface="Lato"/>
                <a:cs typeface="Lato"/>
                <a:sym typeface="Lato"/>
              </a:rPr>
              <a:t>MVC packages-entity</a:t>
            </a:r>
            <a:endParaRPr sz="2400" b="1">
              <a:latin typeface="Lato"/>
              <a:ea typeface="Lato"/>
              <a:cs typeface="Lato"/>
              <a:sym typeface="Lato"/>
            </a:endParaRPr>
          </a:p>
        </p:txBody>
      </p:sp>
      <p:pic>
        <p:nvPicPr>
          <p:cNvPr id="254" name="Google Shape;254;p43"/>
          <p:cNvPicPr preferRelativeResize="0"/>
          <p:nvPr/>
        </p:nvPicPr>
        <p:blipFill>
          <a:blip r:embed="rId3">
            <a:alphaModFix/>
          </a:blip>
          <a:stretch>
            <a:fillRect/>
          </a:stretch>
        </p:blipFill>
        <p:spPr>
          <a:xfrm>
            <a:off x="985650" y="707900"/>
            <a:ext cx="7074979" cy="42420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4"/>
          <p:cNvSpPr txBox="1">
            <a:spLocks noGrp="1"/>
          </p:cNvSpPr>
          <p:nvPr>
            <p:ph type="title"/>
          </p:nvPr>
        </p:nvSpPr>
        <p:spPr>
          <a:xfrm>
            <a:off x="0" y="505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packages-View</a:t>
            </a:r>
            <a:endParaRPr/>
          </a:p>
        </p:txBody>
      </p:sp>
      <p:pic>
        <p:nvPicPr>
          <p:cNvPr id="260" name="Google Shape;260;p44"/>
          <p:cNvPicPr preferRelativeResize="0"/>
          <p:nvPr/>
        </p:nvPicPr>
        <p:blipFill>
          <a:blip r:embed="rId3">
            <a:alphaModFix/>
          </a:blip>
          <a:stretch>
            <a:fillRect/>
          </a:stretch>
        </p:blipFill>
        <p:spPr>
          <a:xfrm>
            <a:off x="2112950" y="1162725"/>
            <a:ext cx="4918104" cy="379752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122525" y="536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MVC packages-Controller</a:t>
            </a:r>
            <a:endParaRPr/>
          </a:p>
        </p:txBody>
      </p:sp>
      <p:pic>
        <p:nvPicPr>
          <p:cNvPr id="266" name="Google Shape;266;p45"/>
          <p:cNvPicPr preferRelativeResize="0"/>
          <p:nvPr/>
        </p:nvPicPr>
        <p:blipFill>
          <a:blip r:embed="rId3">
            <a:alphaModFix/>
          </a:blip>
          <a:stretch>
            <a:fillRect/>
          </a:stretch>
        </p:blipFill>
        <p:spPr>
          <a:xfrm>
            <a:off x="2599313" y="1214150"/>
            <a:ext cx="3945386" cy="376665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72" name="Google Shape;272;p46"/>
          <p:cNvSpPr txBox="1">
            <a:spLocks noGrp="1"/>
          </p:cNvSpPr>
          <p:nvPr>
            <p:ph type="body" idx="1"/>
          </p:nvPr>
        </p:nvSpPr>
        <p:spPr>
          <a:xfrm>
            <a:off x="729450" y="2078875"/>
            <a:ext cx="7780800" cy="2785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  The system shall allow a group moderator to create a movie watcher’s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2.  The system shall allow the moderator to invite family and friends to join the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3.  The system shall allow friends and family to join a group of movie watchers</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4.  The system shall allow people to unsubscribe from movie watcher’s groups</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5.  The system shall allow the moderator to populate movie watcher’s groups with a list of potential movies that could be watched</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6.  The system shall allow the moderator to pull a movie list from a movie list server/API</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7.  The system shall allow group members to search and browse the movies that have been populated by the moderator.</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8.  The system shall allow group member to watch the trailer of the movies that have been populated by the moderator (Obs. Movie trailer do not need to be uploaded by the moderator, however, links to movie trailers must be available along the list of movies that have been populated by the moderator)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78" name="Google Shape;278;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9.  The system shall allow group members to have access to movie reviews of the movies that have been populated by the moderator (Obs. Movie reviews do not need to be uploaded by the moderator, however, links to movie reviews must be available along the list of movies that have been populated by the moderator. The system could provide movie reviews from a movie review service)</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10.  The system shall allow the moderator to create a movie watching event that will occur in the specified date and time defined by the moderator</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11.  The system shall allow the moderator to open and close a voting period for a specific movie watching event</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12.  The system shall allow participants of a movie watcher group to be notified that a movie watching event was created and that they can vote for the movies that they want (or do not want) watch in this movie watching event</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13.  The system shall allow group participants to cast their votes where they indicate what movies they want and do not want to watch in a specific movie watching event previously created by the moderator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Features list</a:t>
            </a:r>
            <a:endParaRPr/>
          </a:p>
        </p:txBody>
      </p:sp>
      <p:sp>
        <p:nvSpPr>
          <p:cNvPr id="284" name="Google Shape;284;p4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14.  The system shall keep the history of movie watching events, votes, and winners for each movie watching group. This information shall only be available for the participants of the movie watching group. I.e., a group, A, cannot see the movie watching events, votes, and winners of another group, e.g., group B.</a:t>
            </a:r>
            <a:endParaRPr sz="110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100">
                <a:solidFill>
                  <a:srgbClr val="000000"/>
                </a:solidFill>
                <a:latin typeface="Arial"/>
                <a:ea typeface="Arial"/>
                <a:cs typeface="Arial"/>
                <a:sym typeface="Arial"/>
              </a:rPr>
              <a:t>15.  The system shall elect a single movie winner for a movie watching event based on the votes casted by the movie watcher group.</a:t>
            </a:r>
            <a:endParaRPr sz="1100">
              <a:solidFill>
                <a:srgbClr val="000000"/>
              </a:solidFill>
              <a:latin typeface="Arial"/>
              <a:ea typeface="Arial"/>
              <a:cs typeface="Arial"/>
              <a:sym typeface="Arial"/>
            </a:endParaRPr>
          </a:p>
          <a:p>
            <a:pPr marL="0" lvl="0" indent="0" algn="l" rtl="0">
              <a:lnSpc>
                <a:spcPct val="115000"/>
              </a:lnSpc>
              <a:spcBef>
                <a:spcPts val="0"/>
              </a:spcBef>
              <a:spcAft>
                <a:spcPts val="1000"/>
              </a:spcAft>
              <a:buNone/>
            </a:pPr>
            <a:r>
              <a:rPr lang="en" sz="1100">
                <a:solidFill>
                  <a:srgbClr val="000000"/>
                </a:solidFill>
                <a:latin typeface="Arial"/>
                <a:ea typeface="Arial"/>
                <a:cs typeface="Arial"/>
                <a:sym typeface="Arial"/>
              </a:rPr>
              <a:t>16.  The system shall not allow participants of a movie watching group to change their votes AFTER the system computed the winner movie based on casted votes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aphicFrame>
        <p:nvGraphicFramePr>
          <p:cNvPr id="289" name="Google Shape;289;p49"/>
          <p:cNvGraphicFramePr/>
          <p:nvPr/>
        </p:nvGraphicFramePr>
        <p:xfrm>
          <a:off x="790575" y="589425"/>
          <a:ext cx="3000000" cy="3000000"/>
        </p:xfrm>
        <a:graphic>
          <a:graphicData uri="http://schemas.openxmlformats.org/drawingml/2006/table">
            <a:tbl>
              <a:tblPr>
                <a:noFill/>
                <a:tableStyleId>{C6AB6107-9884-4370-AA07-47B98F0647FB}</a:tableStyleId>
              </a:tblPr>
              <a:tblGrid>
                <a:gridCol w="1619250">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371475">
                  <a:extLst>
                    <a:ext uri="{9D8B030D-6E8A-4147-A177-3AD203B41FA5}">
                      <a16:colId xmlns:a16="http://schemas.microsoft.com/office/drawing/2014/main" val="20002"/>
                    </a:ext>
                  </a:extLst>
                </a:gridCol>
                <a:gridCol w="371475">
                  <a:extLst>
                    <a:ext uri="{9D8B030D-6E8A-4147-A177-3AD203B41FA5}">
                      <a16:colId xmlns:a16="http://schemas.microsoft.com/office/drawing/2014/main" val="20003"/>
                    </a:ext>
                  </a:extLst>
                </a:gridCol>
                <a:gridCol w="371475">
                  <a:extLst>
                    <a:ext uri="{9D8B030D-6E8A-4147-A177-3AD203B41FA5}">
                      <a16:colId xmlns:a16="http://schemas.microsoft.com/office/drawing/2014/main" val="20004"/>
                    </a:ext>
                  </a:extLst>
                </a:gridCol>
                <a:gridCol w="371475">
                  <a:extLst>
                    <a:ext uri="{9D8B030D-6E8A-4147-A177-3AD203B41FA5}">
                      <a16:colId xmlns:a16="http://schemas.microsoft.com/office/drawing/2014/main" val="20005"/>
                    </a:ext>
                  </a:extLst>
                </a:gridCol>
                <a:gridCol w="371475">
                  <a:extLst>
                    <a:ext uri="{9D8B030D-6E8A-4147-A177-3AD203B41FA5}">
                      <a16:colId xmlns:a16="http://schemas.microsoft.com/office/drawing/2014/main" val="20006"/>
                    </a:ext>
                  </a:extLst>
                </a:gridCol>
                <a:gridCol w="371475">
                  <a:extLst>
                    <a:ext uri="{9D8B030D-6E8A-4147-A177-3AD203B41FA5}">
                      <a16:colId xmlns:a16="http://schemas.microsoft.com/office/drawing/2014/main" val="20007"/>
                    </a:ext>
                  </a:extLst>
                </a:gridCol>
                <a:gridCol w="371475">
                  <a:extLst>
                    <a:ext uri="{9D8B030D-6E8A-4147-A177-3AD203B41FA5}">
                      <a16:colId xmlns:a16="http://schemas.microsoft.com/office/drawing/2014/main" val="20008"/>
                    </a:ext>
                  </a:extLst>
                </a:gridCol>
                <a:gridCol w="371475">
                  <a:extLst>
                    <a:ext uri="{9D8B030D-6E8A-4147-A177-3AD203B41FA5}">
                      <a16:colId xmlns:a16="http://schemas.microsoft.com/office/drawing/2014/main" val="20009"/>
                    </a:ext>
                  </a:extLst>
                </a:gridCol>
                <a:gridCol w="371475">
                  <a:extLst>
                    <a:ext uri="{9D8B030D-6E8A-4147-A177-3AD203B41FA5}">
                      <a16:colId xmlns:a16="http://schemas.microsoft.com/office/drawing/2014/main" val="20010"/>
                    </a:ext>
                  </a:extLst>
                </a:gridCol>
                <a:gridCol w="371475">
                  <a:extLst>
                    <a:ext uri="{9D8B030D-6E8A-4147-A177-3AD203B41FA5}">
                      <a16:colId xmlns:a16="http://schemas.microsoft.com/office/drawing/2014/main" val="20011"/>
                    </a:ext>
                  </a:extLst>
                </a:gridCol>
                <a:gridCol w="371475">
                  <a:extLst>
                    <a:ext uri="{9D8B030D-6E8A-4147-A177-3AD203B41FA5}">
                      <a16:colId xmlns:a16="http://schemas.microsoft.com/office/drawing/2014/main" val="20012"/>
                    </a:ext>
                  </a:extLst>
                </a:gridCol>
                <a:gridCol w="371475">
                  <a:extLst>
                    <a:ext uri="{9D8B030D-6E8A-4147-A177-3AD203B41FA5}">
                      <a16:colId xmlns:a16="http://schemas.microsoft.com/office/drawing/2014/main" val="20013"/>
                    </a:ext>
                  </a:extLst>
                </a:gridCol>
                <a:gridCol w="371475">
                  <a:extLst>
                    <a:ext uri="{9D8B030D-6E8A-4147-A177-3AD203B41FA5}">
                      <a16:colId xmlns:a16="http://schemas.microsoft.com/office/drawing/2014/main" val="20014"/>
                    </a:ext>
                  </a:extLst>
                </a:gridCol>
                <a:gridCol w="371475">
                  <a:extLst>
                    <a:ext uri="{9D8B030D-6E8A-4147-A177-3AD203B41FA5}">
                      <a16:colId xmlns:a16="http://schemas.microsoft.com/office/drawing/2014/main" val="20015"/>
                    </a:ext>
                  </a:extLst>
                </a:gridCol>
                <a:gridCol w="371475">
                  <a:extLst>
                    <a:ext uri="{9D8B030D-6E8A-4147-A177-3AD203B41FA5}">
                      <a16:colId xmlns:a16="http://schemas.microsoft.com/office/drawing/2014/main" val="20016"/>
                    </a:ext>
                  </a:extLst>
                </a:gridCol>
              </a:tblGrid>
              <a:tr h="609600">
                <a:tc gridSpan="17">
                  <a:txBody>
                    <a:bodyPr/>
                    <a:lstStyle/>
                    <a:p>
                      <a:pPr marL="0" lvl="0" indent="0" algn="ctr" rtl="0">
                        <a:lnSpc>
                          <a:spcPct val="115000"/>
                        </a:lnSpc>
                        <a:spcBef>
                          <a:spcPts val="0"/>
                        </a:spcBef>
                        <a:spcAft>
                          <a:spcPts val="0"/>
                        </a:spcAft>
                        <a:buNone/>
                      </a:pPr>
                      <a:r>
                        <a:rPr lang="en" sz="1200"/>
                        <a:t>Bi-directional  traceability matrix between the required features and the use cases</a:t>
                      </a:r>
                      <a:endParaRPr sz="1200"/>
                    </a:p>
                  </a:txBody>
                  <a:tcPr marL="28575" marR="28575" marT="19050" marB="19050" anchor="ctr">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5750">
                <a:tc>
                  <a:txBody>
                    <a:bodyPr/>
                    <a:lstStyle/>
                    <a:p>
                      <a:pPr marL="0" lvl="0" indent="0" algn="ctr" rtl="0">
                        <a:lnSpc>
                          <a:spcPct val="115000"/>
                        </a:lnSpc>
                        <a:spcBef>
                          <a:spcPts val="0"/>
                        </a:spcBef>
                        <a:spcAft>
                          <a:spcPts val="0"/>
                        </a:spcAft>
                        <a:buNone/>
                      </a:pPr>
                      <a:r>
                        <a:rPr lang="en" sz="1200"/>
                        <a:t>requirement features ID</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2</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3</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4</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5</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6</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7</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8</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9</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10</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11</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12</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13</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14</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15</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16</a:t>
                      </a: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sz="1200"/>
                        <a:t>use case ID</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gridSpan="16">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sz="1200"/>
                        <a:t>USR01</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00025">
                <a:tc>
                  <a:txBody>
                    <a:bodyPr/>
                    <a:lstStyle/>
                    <a:p>
                      <a:pPr marL="0" lvl="0" indent="0" algn="ctr" rtl="0">
                        <a:lnSpc>
                          <a:spcPct val="115000"/>
                        </a:lnSpc>
                        <a:spcBef>
                          <a:spcPts val="0"/>
                        </a:spcBef>
                        <a:spcAft>
                          <a:spcPts val="0"/>
                        </a:spcAft>
                        <a:buNone/>
                      </a:pPr>
                      <a:r>
                        <a:rPr lang="en" sz="1200"/>
                        <a:t>USR02</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00025">
                <a:tc>
                  <a:txBody>
                    <a:bodyPr/>
                    <a:lstStyle/>
                    <a:p>
                      <a:pPr marL="0" lvl="0" indent="0" algn="ctr" rtl="0">
                        <a:lnSpc>
                          <a:spcPct val="115000"/>
                        </a:lnSpc>
                        <a:spcBef>
                          <a:spcPts val="0"/>
                        </a:spcBef>
                        <a:spcAft>
                          <a:spcPts val="0"/>
                        </a:spcAft>
                        <a:buNone/>
                      </a:pPr>
                      <a:r>
                        <a:rPr lang="en" sz="1200"/>
                        <a:t>USR03</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00025">
                <a:tc>
                  <a:txBody>
                    <a:bodyPr/>
                    <a:lstStyle/>
                    <a:p>
                      <a:pPr marL="0" lvl="0" indent="0" algn="ctr" rtl="0">
                        <a:lnSpc>
                          <a:spcPct val="115000"/>
                        </a:lnSpc>
                        <a:spcBef>
                          <a:spcPts val="0"/>
                        </a:spcBef>
                        <a:spcAft>
                          <a:spcPts val="0"/>
                        </a:spcAft>
                        <a:buNone/>
                      </a:pPr>
                      <a:r>
                        <a:rPr lang="en" sz="1200"/>
                        <a:t>USR04</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ctr" rtl="0">
                        <a:lnSpc>
                          <a:spcPct val="115000"/>
                        </a:lnSpc>
                        <a:spcBef>
                          <a:spcPts val="0"/>
                        </a:spcBef>
                        <a:spcAft>
                          <a:spcPts val="0"/>
                        </a:spcAft>
                        <a:buNone/>
                      </a:pPr>
                      <a:r>
                        <a:rPr lang="en" sz="1200"/>
                        <a:t>USR05</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00025">
                <a:tc>
                  <a:txBody>
                    <a:bodyPr/>
                    <a:lstStyle/>
                    <a:p>
                      <a:pPr marL="0" lvl="0" indent="0" algn="ctr" rtl="0">
                        <a:lnSpc>
                          <a:spcPct val="115000"/>
                        </a:lnSpc>
                        <a:spcBef>
                          <a:spcPts val="0"/>
                        </a:spcBef>
                        <a:spcAft>
                          <a:spcPts val="0"/>
                        </a:spcAft>
                        <a:buNone/>
                      </a:pPr>
                      <a:r>
                        <a:rPr lang="en" sz="1200"/>
                        <a:t>USR06</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00025">
                <a:tc>
                  <a:txBody>
                    <a:bodyPr/>
                    <a:lstStyle/>
                    <a:p>
                      <a:pPr marL="0" lvl="0" indent="0" algn="ctr" rtl="0">
                        <a:lnSpc>
                          <a:spcPct val="115000"/>
                        </a:lnSpc>
                        <a:spcBef>
                          <a:spcPts val="0"/>
                        </a:spcBef>
                        <a:spcAft>
                          <a:spcPts val="0"/>
                        </a:spcAft>
                        <a:buNone/>
                      </a:pPr>
                      <a:r>
                        <a:rPr lang="en" sz="1200"/>
                        <a:t>USR07</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00025">
                <a:tc>
                  <a:txBody>
                    <a:bodyPr/>
                    <a:lstStyle/>
                    <a:p>
                      <a:pPr marL="0" lvl="0" indent="0" algn="ctr" rtl="0">
                        <a:lnSpc>
                          <a:spcPct val="115000"/>
                        </a:lnSpc>
                        <a:spcBef>
                          <a:spcPts val="0"/>
                        </a:spcBef>
                        <a:spcAft>
                          <a:spcPts val="0"/>
                        </a:spcAft>
                        <a:buNone/>
                      </a:pPr>
                      <a:r>
                        <a:rPr lang="en" sz="1200"/>
                        <a:t>USR08</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ctr" rtl="0">
                        <a:lnSpc>
                          <a:spcPct val="115000"/>
                        </a:lnSpc>
                        <a:spcBef>
                          <a:spcPts val="0"/>
                        </a:spcBef>
                        <a:spcAft>
                          <a:spcPts val="0"/>
                        </a:spcAft>
                        <a:buNone/>
                      </a:pPr>
                      <a:r>
                        <a:rPr lang="en" sz="1200"/>
                        <a:t>USR09</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00025">
                <a:tc>
                  <a:txBody>
                    <a:bodyPr/>
                    <a:lstStyle/>
                    <a:p>
                      <a:pPr marL="0" lvl="0" indent="0" algn="ctr" rtl="0">
                        <a:lnSpc>
                          <a:spcPct val="115000"/>
                        </a:lnSpc>
                        <a:spcBef>
                          <a:spcPts val="0"/>
                        </a:spcBef>
                        <a:spcAft>
                          <a:spcPts val="0"/>
                        </a:spcAft>
                        <a:buNone/>
                      </a:pPr>
                      <a:r>
                        <a:rPr lang="en" sz="1200"/>
                        <a:t>USR10</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00025">
                <a:tc>
                  <a:txBody>
                    <a:bodyPr/>
                    <a:lstStyle/>
                    <a:p>
                      <a:pPr marL="0" lvl="0" indent="0" algn="ctr" rtl="0">
                        <a:lnSpc>
                          <a:spcPct val="115000"/>
                        </a:lnSpc>
                        <a:spcBef>
                          <a:spcPts val="0"/>
                        </a:spcBef>
                        <a:spcAft>
                          <a:spcPts val="0"/>
                        </a:spcAft>
                        <a:buNone/>
                      </a:pPr>
                      <a:r>
                        <a:rPr lang="en" sz="1200"/>
                        <a:t>USR11</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00025">
                <a:tc>
                  <a:txBody>
                    <a:bodyPr/>
                    <a:lstStyle/>
                    <a:p>
                      <a:pPr marL="0" lvl="0" indent="0" algn="ctr" rtl="0">
                        <a:lnSpc>
                          <a:spcPct val="115000"/>
                        </a:lnSpc>
                        <a:spcBef>
                          <a:spcPts val="0"/>
                        </a:spcBef>
                        <a:spcAft>
                          <a:spcPts val="0"/>
                        </a:spcAft>
                        <a:buNone/>
                      </a:pPr>
                      <a:r>
                        <a:rPr lang="en" sz="1200"/>
                        <a:t>USR12</a:t>
                      </a:r>
                      <a:endParaRPr sz="1200"/>
                    </a:p>
                  </a:txBody>
                  <a:tcPr marL="28575" marR="28575" marT="19050" marB="19050" anchor="ctr">
                    <a:lnL w="1905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t>x</a:t>
                      </a:r>
                      <a:endParaRPr sz="1200"/>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endParaRPr sz="1200"/>
                    </a:p>
                  </a:txBody>
                  <a:tcPr marL="28575" marR="28575" marT="19050" marB="19050" anchor="ctr">
                    <a:lnL w="9525"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727650" y="2304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diagram</a:t>
            </a:r>
            <a:endParaRPr/>
          </a:p>
          <a:p>
            <a:pPr marL="0" lvl="0" indent="0" algn="l" rtl="0">
              <a:spcBef>
                <a:spcPts val="0"/>
              </a:spcBef>
              <a:spcAft>
                <a:spcPts val="0"/>
              </a:spcAft>
              <a:buNone/>
            </a:pPr>
            <a:r>
              <a:rPr lang="en"/>
              <a:t>(create a group)</a:t>
            </a:r>
            <a:endParaRPr/>
          </a:p>
        </p:txBody>
      </p:sp>
      <p:pic>
        <p:nvPicPr>
          <p:cNvPr id="295" name="Google Shape;295;p50"/>
          <p:cNvPicPr preferRelativeResize="0"/>
          <p:nvPr/>
        </p:nvPicPr>
        <p:blipFill>
          <a:blip r:embed="rId3">
            <a:alphaModFix/>
          </a:blip>
          <a:stretch>
            <a:fillRect/>
          </a:stretch>
        </p:blipFill>
        <p:spPr>
          <a:xfrm>
            <a:off x="5368267" y="0"/>
            <a:ext cx="2860416"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Cases - People or Website User</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People join the group </a:t>
            </a:r>
            <a:endParaRPr/>
          </a:p>
          <a:p>
            <a:pPr marL="457200" lvl="0" indent="-311150" algn="l" rtl="0">
              <a:spcBef>
                <a:spcPts val="0"/>
              </a:spcBef>
              <a:spcAft>
                <a:spcPts val="0"/>
              </a:spcAft>
              <a:buSzPts val="1300"/>
              <a:buChar char="●"/>
            </a:pPr>
            <a:r>
              <a:rPr lang="en"/>
              <a:t>People unsubscribe the watcher’s group</a:t>
            </a:r>
            <a:endParaRPr/>
          </a:p>
          <a:p>
            <a:pPr marL="457200" lvl="0" indent="-311150" algn="l" rtl="0">
              <a:spcBef>
                <a:spcPts val="0"/>
              </a:spcBef>
              <a:spcAft>
                <a:spcPts val="0"/>
              </a:spcAft>
              <a:buSzPts val="1300"/>
              <a:buChar char="●"/>
            </a:pPr>
            <a:r>
              <a:rPr lang="en"/>
              <a:t>People search and browse the movie</a:t>
            </a:r>
            <a:endParaRPr/>
          </a:p>
          <a:p>
            <a:pPr marL="457200" lvl="0" indent="-311150" algn="l" rtl="0">
              <a:spcBef>
                <a:spcPts val="0"/>
              </a:spcBef>
              <a:spcAft>
                <a:spcPts val="0"/>
              </a:spcAft>
              <a:buSzPts val="1300"/>
              <a:buChar char="●"/>
            </a:pPr>
            <a:r>
              <a:rPr lang="en"/>
              <a:t>People watch the movie trailer </a:t>
            </a:r>
            <a:endParaRPr/>
          </a:p>
          <a:p>
            <a:pPr marL="457200" lvl="0" indent="-311150" algn="l" rtl="0">
              <a:spcBef>
                <a:spcPts val="0"/>
              </a:spcBef>
              <a:spcAft>
                <a:spcPts val="0"/>
              </a:spcAft>
              <a:buSzPts val="1300"/>
              <a:buChar char="●"/>
            </a:pPr>
            <a:r>
              <a:rPr lang="en"/>
              <a:t>People access the movie review from a movie review server</a:t>
            </a:r>
            <a:endParaRPr/>
          </a:p>
          <a:p>
            <a:pPr marL="457200" lvl="0" indent="-311150" algn="l" rtl="0">
              <a:spcBef>
                <a:spcPts val="0"/>
              </a:spcBef>
              <a:spcAft>
                <a:spcPts val="0"/>
              </a:spcAft>
              <a:buSzPts val="1300"/>
              <a:buChar char="●"/>
            </a:pPr>
            <a:r>
              <a:rPr lang="en"/>
              <a:t>People vote for watching that movie or not</a:t>
            </a:r>
            <a:endParaRPr/>
          </a:p>
          <a:p>
            <a:pPr marL="45720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body" idx="1"/>
          </p:nvPr>
        </p:nvSpPr>
        <p:spPr>
          <a:xfrm>
            <a:off x="729450" y="1393375"/>
            <a:ext cx="7688700" cy="3569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USR01</a:t>
            </a:r>
            <a:endParaRPr/>
          </a:p>
          <a:p>
            <a:pPr marL="457200" lvl="0" indent="-311150" algn="l" rtl="0">
              <a:spcBef>
                <a:spcPts val="0"/>
              </a:spcBef>
              <a:spcAft>
                <a:spcPts val="0"/>
              </a:spcAft>
              <a:buSzPts val="1300"/>
              <a:buChar char="●"/>
            </a:pPr>
            <a:r>
              <a:rPr lang="en"/>
              <a:t>Use Case Title: Create A Group</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Moderator create a watching group and system store the group information to data server.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The moderator must be logged in.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A watcher group exist in the system.</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create a group button.</a:t>
            </a:r>
            <a:endParaRPr/>
          </a:p>
          <a:p>
            <a:pPr marL="914400" lvl="1" indent="-298450" algn="l" rtl="0">
              <a:spcBef>
                <a:spcPts val="0"/>
              </a:spcBef>
              <a:spcAft>
                <a:spcPts val="0"/>
              </a:spcAft>
              <a:buSzPts val="1100"/>
              <a:buAutoNum type="arabicPeriod"/>
            </a:pPr>
            <a:r>
              <a:rPr lang="en"/>
              <a:t>The system display create view and request moderator to enter information.</a:t>
            </a:r>
            <a:endParaRPr/>
          </a:p>
          <a:p>
            <a:pPr marL="914400" lvl="1" indent="-298450" algn="l" rtl="0">
              <a:spcBef>
                <a:spcPts val="0"/>
              </a:spcBef>
              <a:spcAft>
                <a:spcPts val="0"/>
              </a:spcAft>
              <a:buSzPts val="1100"/>
              <a:buAutoNum type="arabicPeriod"/>
            </a:pPr>
            <a:r>
              <a:rPr lang="en"/>
              <a:t>The moderator enter a unique group name and a group description.</a:t>
            </a:r>
            <a:endParaRPr/>
          </a:p>
          <a:p>
            <a:pPr marL="914400" lvl="1" indent="-298450" algn="l" rtl="0">
              <a:spcBef>
                <a:spcPts val="0"/>
              </a:spcBef>
              <a:spcAft>
                <a:spcPts val="0"/>
              </a:spcAft>
              <a:buSzPts val="1100"/>
              <a:buAutoNum type="arabicPeriod"/>
            </a:pPr>
            <a:r>
              <a:rPr lang="en"/>
              <a:t>The system verify the group name. [Exception - Name already exist]</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save the group information and send to data server for further use.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USR01/Sequence diagram</a:t>
            </a:r>
            <a:endParaRPr/>
          </a:p>
        </p:txBody>
      </p:sp>
      <p:pic>
        <p:nvPicPr>
          <p:cNvPr id="116" name="Google Shape;116;p18"/>
          <p:cNvPicPr preferRelativeResize="0"/>
          <p:nvPr/>
        </p:nvPicPr>
        <p:blipFill rotWithShape="1">
          <a:blip r:embed="rId3">
            <a:alphaModFix/>
          </a:blip>
          <a:srcRect l="18929" t="10185"/>
          <a:stretch/>
        </p:blipFill>
        <p:spPr>
          <a:xfrm>
            <a:off x="1252650" y="1758925"/>
            <a:ext cx="5804834" cy="33845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body" idx="1"/>
          </p:nvPr>
        </p:nvSpPr>
        <p:spPr>
          <a:xfrm>
            <a:off x="729450" y="1350075"/>
            <a:ext cx="7688700" cy="3577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USR02</a:t>
            </a:r>
            <a:endParaRPr/>
          </a:p>
          <a:p>
            <a:pPr marL="457200" lvl="0" indent="-311150" algn="l" rtl="0">
              <a:spcBef>
                <a:spcPts val="0"/>
              </a:spcBef>
              <a:spcAft>
                <a:spcPts val="0"/>
              </a:spcAft>
              <a:buSzPts val="1300"/>
              <a:buChar char="●"/>
            </a:pPr>
            <a:r>
              <a:rPr lang="en"/>
              <a:t>Use Case Title: Invite Into Group</a:t>
            </a:r>
            <a:endParaRPr/>
          </a:p>
          <a:p>
            <a:pPr marL="457200" lvl="0" indent="-311150" algn="l" rtl="0">
              <a:spcBef>
                <a:spcPts val="0"/>
              </a:spcBef>
              <a:spcAft>
                <a:spcPts val="0"/>
              </a:spcAft>
              <a:buSzPts val="1300"/>
              <a:buChar char="●"/>
            </a:pPr>
            <a:r>
              <a:rPr lang="en"/>
              <a:t>Actors: Moderator</a:t>
            </a:r>
            <a:endParaRPr/>
          </a:p>
          <a:p>
            <a:pPr marL="457200" lvl="0" indent="-311150" algn="l" rtl="0">
              <a:spcBef>
                <a:spcPts val="0"/>
              </a:spcBef>
              <a:spcAft>
                <a:spcPts val="0"/>
              </a:spcAft>
              <a:buSzPts val="1300"/>
              <a:buChar char="●"/>
            </a:pPr>
            <a:r>
              <a:rPr lang="en"/>
              <a:t>Use Case Description: Moderator invite people to join in group by sending email.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A group is exist in the system. </a:t>
            </a:r>
            <a:endParaRPr/>
          </a:p>
          <a:p>
            <a:pPr marL="914400" lvl="1" indent="-298450" algn="l" rtl="0">
              <a:spcBef>
                <a:spcPts val="0"/>
              </a:spcBef>
              <a:spcAft>
                <a:spcPts val="0"/>
              </a:spcAft>
              <a:buSzPts val="1100"/>
              <a:buChar char="●"/>
            </a:pPr>
            <a:r>
              <a:rPr lang="en"/>
              <a:t>Must be a moderator. </a:t>
            </a:r>
            <a:endParaRPr/>
          </a:p>
          <a:p>
            <a:pPr marL="914400" lvl="1" indent="-298450" algn="l" rtl="0">
              <a:spcBef>
                <a:spcPts val="0"/>
              </a:spcBef>
              <a:spcAft>
                <a:spcPts val="0"/>
              </a:spcAft>
              <a:buSzPts val="1100"/>
              <a:buChar char="●"/>
            </a:pPr>
            <a:r>
              <a:rPr lang="en"/>
              <a:t>The person who been invited must be exist.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System will send an invite message to that person</a:t>
            </a:r>
            <a:endParaRPr/>
          </a:p>
          <a:p>
            <a:pPr marL="457200" lvl="0" indent="-311150" algn="l" rtl="0">
              <a:spcBef>
                <a:spcPts val="0"/>
              </a:spcBef>
              <a:spcAft>
                <a:spcPts val="0"/>
              </a:spcAft>
              <a:buSzPts val="1300"/>
              <a:buChar char="●"/>
            </a:pPr>
            <a:r>
              <a:rPr lang="en"/>
              <a:t>Steps: </a:t>
            </a:r>
            <a:endParaRPr/>
          </a:p>
          <a:p>
            <a:pPr marL="914400" lvl="1" indent="-298450" algn="l" rtl="0">
              <a:spcBef>
                <a:spcPts val="0"/>
              </a:spcBef>
              <a:spcAft>
                <a:spcPts val="0"/>
              </a:spcAft>
              <a:buSzPts val="1100"/>
              <a:buAutoNum type="arabicPeriod"/>
            </a:pPr>
            <a:r>
              <a:rPr lang="en"/>
              <a:t>The moderator click invite button. </a:t>
            </a:r>
            <a:endParaRPr/>
          </a:p>
          <a:p>
            <a:pPr marL="914400" lvl="1" indent="-298450" algn="l" rtl="0">
              <a:spcBef>
                <a:spcPts val="0"/>
              </a:spcBef>
              <a:spcAft>
                <a:spcPts val="0"/>
              </a:spcAft>
              <a:buSzPts val="1100"/>
              <a:buAutoNum type="arabicPeriod"/>
            </a:pPr>
            <a:r>
              <a:rPr lang="en"/>
              <a:t>The system display invite view and request user’ email address. </a:t>
            </a:r>
            <a:endParaRPr/>
          </a:p>
          <a:p>
            <a:pPr marL="914400" lvl="1" indent="-298450" algn="l" rtl="0">
              <a:spcBef>
                <a:spcPts val="0"/>
              </a:spcBef>
              <a:spcAft>
                <a:spcPts val="0"/>
              </a:spcAft>
              <a:buSzPts val="1100"/>
              <a:buAutoNum type="arabicPeriod"/>
            </a:pPr>
            <a:r>
              <a:rPr lang="en"/>
              <a:t>The moderator enter the email address.</a:t>
            </a:r>
            <a:endParaRPr/>
          </a:p>
          <a:p>
            <a:pPr marL="914400" lvl="1" indent="-298450" algn="l" rtl="0">
              <a:spcBef>
                <a:spcPts val="0"/>
              </a:spcBef>
              <a:spcAft>
                <a:spcPts val="0"/>
              </a:spcAft>
              <a:buSzPts val="1100"/>
              <a:buAutoNum type="arabicPeriod"/>
            </a:pPr>
            <a:r>
              <a:rPr lang="en"/>
              <a:t>The system verify the email address. [Exception: email not valid] </a:t>
            </a:r>
            <a:endParaRPr/>
          </a:p>
          <a:p>
            <a:pPr marL="914400" lvl="1" indent="-298450" algn="l" rtl="0">
              <a:spcBef>
                <a:spcPts val="0"/>
              </a:spcBef>
              <a:spcAft>
                <a:spcPts val="0"/>
              </a:spcAft>
              <a:buSzPts val="1100"/>
              <a:buAutoNum type="arabicPeriod"/>
            </a:pPr>
            <a:r>
              <a:rPr lang="en"/>
              <a:t>The moderator click confirm button.</a:t>
            </a:r>
            <a:endParaRPr/>
          </a:p>
          <a:p>
            <a:pPr marL="914400" lvl="1" indent="-298450" algn="l" rtl="0">
              <a:spcBef>
                <a:spcPts val="0"/>
              </a:spcBef>
              <a:spcAft>
                <a:spcPts val="0"/>
              </a:spcAft>
              <a:buSzPts val="1100"/>
              <a:buAutoNum type="arabicPeriod"/>
            </a:pPr>
            <a:r>
              <a:rPr lang="en"/>
              <a:t>The system send an invitation email to that email address.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USR02/Sequence </a:t>
            </a:r>
            <a:endParaRPr/>
          </a:p>
          <a:p>
            <a:pPr marL="0" lvl="0" indent="0" algn="l" rtl="0">
              <a:spcBef>
                <a:spcPts val="0"/>
              </a:spcBef>
              <a:spcAft>
                <a:spcPts val="0"/>
              </a:spcAft>
              <a:buNone/>
            </a:pPr>
            <a:r>
              <a:rPr lang="en"/>
              <a:t>diagram</a:t>
            </a:r>
            <a:endParaRPr/>
          </a:p>
        </p:txBody>
      </p:sp>
      <p:pic>
        <p:nvPicPr>
          <p:cNvPr id="127" name="Google Shape;127;p20"/>
          <p:cNvPicPr preferRelativeResize="0"/>
          <p:nvPr/>
        </p:nvPicPr>
        <p:blipFill rotWithShape="1">
          <a:blip r:embed="rId3">
            <a:alphaModFix/>
          </a:blip>
          <a:srcRect l="23389" t="6890"/>
          <a:stretch/>
        </p:blipFill>
        <p:spPr>
          <a:xfrm>
            <a:off x="3464525" y="568550"/>
            <a:ext cx="5267876" cy="475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body" idx="1"/>
          </p:nvPr>
        </p:nvSpPr>
        <p:spPr>
          <a:xfrm>
            <a:off x="881850" y="1502475"/>
            <a:ext cx="7688700" cy="3538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Use Case ID: USR03</a:t>
            </a:r>
            <a:endParaRPr/>
          </a:p>
          <a:p>
            <a:pPr marL="457200" lvl="0" indent="-311150" algn="l" rtl="0">
              <a:spcBef>
                <a:spcPts val="0"/>
              </a:spcBef>
              <a:spcAft>
                <a:spcPts val="0"/>
              </a:spcAft>
              <a:buSzPts val="1300"/>
              <a:buChar char="●"/>
            </a:pPr>
            <a:r>
              <a:rPr lang="en"/>
              <a:t>Use Case Title: Populate A Potential Movie list</a:t>
            </a:r>
            <a:endParaRPr/>
          </a:p>
          <a:p>
            <a:pPr marL="457200" lvl="0" indent="-311150" algn="l" rtl="0">
              <a:spcBef>
                <a:spcPts val="0"/>
              </a:spcBef>
              <a:spcAft>
                <a:spcPts val="0"/>
              </a:spcAft>
              <a:buSzPts val="1300"/>
              <a:buChar char="●"/>
            </a:pPr>
            <a:r>
              <a:rPr lang="en"/>
              <a:t>Actors: Moderator, Data Server</a:t>
            </a:r>
            <a:endParaRPr/>
          </a:p>
          <a:p>
            <a:pPr marL="457200" lvl="0" indent="-311150" algn="l" rtl="0">
              <a:spcBef>
                <a:spcPts val="0"/>
              </a:spcBef>
              <a:spcAft>
                <a:spcPts val="0"/>
              </a:spcAft>
              <a:buSzPts val="1300"/>
              <a:buChar char="●"/>
            </a:pPr>
            <a:r>
              <a:rPr lang="en"/>
              <a:t>Use Case Description: Moderator populate a movie list by adding movie name, trailer link, and review link and store that movie list in that group. </a:t>
            </a:r>
            <a:endParaRPr/>
          </a:p>
          <a:p>
            <a:pPr marL="457200" lvl="0" indent="-311150" algn="l" rtl="0">
              <a:spcBef>
                <a:spcPts val="0"/>
              </a:spcBef>
              <a:spcAft>
                <a:spcPts val="0"/>
              </a:spcAft>
              <a:buSzPts val="1300"/>
              <a:buChar char="●"/>
            </a:pPr>
            <a:r>
              <a:rPr lang="en"/>
              <a:t>Preconditions: </a:t>
            </a:r>
            <a:endParaRPr/>
          </a:p>
          <a:p>
            <a:pPr marL="914400" lvl="1" indent="-298450" algn="l" rtl="0">
              <a:spcBef>
                <a:spcPts val="0"/>
              </a:spcBef>
              <a:spcAft>
                <a:spcPts val="0"/>
              </a:spcAft>
              <a:buSzPts val="1100"/>
              <a:buChar char="●"/>
            </a:pPr>
            <a:r>
              <a:rPr lang="en"/>
              <a:t>A group is exist in the system. </a:t>
            </a:r>
            <a:endParaRPr/>
          </a:p>
          <a:p>
            <a:pPr marL="914400" lvl="1" indent="-298450" algn="l" rtl="0">
              <a:spcBef>
                <a:spcPts val="0"/>
              </a:spcBef>
              <a:spcAft>
                <a:spcPts val="0"/>
              </a:spcAft>
              <a:buSzPts val="1100"/>
              <a:buChar char="●"/>
            </a:pPr>
            <a:r>
              <a:rPr lang="en"/>
              <a:t>Must be a moderator. </a:t>
            </a:r>
            <a:endParaRPr/>
          </a:p>
          <a:p>
            <a:pPr marL="457200" lvl="0" indent="-311150" algn="l" rtl="0">
              <a:spcBef>
                <a:spcPts val="0"/>
              </a:spcBef>
              <a:spcAft>
                <a:spcPts val="0"/>
              </a:spcAft>
              <a:buSzPts val="1300"/>
              <a:buChar char="●"/>
            </a:pPr>
            <a:r>
              <a:rPr lang="en"/>
              <a:t>Postconditions: </a:t>
            </a:r>
            <a:endParaRPr/>
          </a:p>
          <a:p>
            <a:pPr marL="914400" lvl="1" indent="-298450" algn="l" rtl="0">
              <a:spcBef>
                <a:spcPts val="0"/>
              </a:spcBef>
              <a:spcAft>
                <a:spcPts val="0"/>
              </a:spcAft>
              <a:buSzPts val="1100"/>
              <a:buChar char="●"/>
            </a:pPr>
            <a:r>
              <a:rPr lang="en"/>
              <a:t>System stores the movie list information in that group</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2335</Words>
  <Application>Microsoft Macintosh PowerPoint</Application>
  <PresentationFormat>On-screen Show (16:9)</PresentationFormat>
  <Paragraphs>256</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Lato</vt:lpstr>
      <vt:lpstr>Raleway</vt:lpstr>
      <vt:lpstr>Arial</vt:lpstr>
      <vt:lpstr>Streamline</vt:lpstr>
      <vt:lpstr>Spring 2020 A5</vt:lpstr>
      <vt:lpstr>Actors</vt:lpstr>
      <vt:lpstr>Use Cases - Group Moderator</vt:lpstr>
      <vt:lpstr>Use Cases - People or Website User</vt:lpstr>
      <vt:lpstr>PowerPoint Presentation</vt:lpstr>
      <vt:lpstr>USR01/Sequence diagram</vt:lpstr>
      <vt:lpstr>PowerPoint Presentation</vt:lpstr>
      <vt:lpstr>USR02/Sequence  diagram</vt:lpstr>
      <vt:lpstr>PowerPoint Presentation</vt:lpstr>
      <vt:lpstr>PowerPoint Presentation</vt:lpstr>
      <vt:lpstr>USR03/ Sequence  diagram</vt:lpstr>
      <vt:lpstr>PowerPoint Presentation</vt:lpstr>
      <vt:lpstr>USR04: Sequence diagram</vt:lpstr>
      <vt:lpstr>PowerPoint Presentation</vt:lpstr>
      <vt:lpstr>USR05: Sequence diagram</vt:lpstr>
      <vt:lpstr>PowerPoint Presentation</vt:lpstr>
      <vt:lpstr>USR06: Sequence diagram </vt:lpstr>
      <vt:lpstr>PowerPoint Presentation</vt:lpstr>
      <vt:lpstr>USR07: Sequence diagram </vt:lpstr>
      <vt:lpstr>PowerPoint Presentation</vt:lpstr>
      <vt:lpstr>USR08/Sequence diagram</vt:lpstr>
      <vt:lpstr>PowerPoint Presentation</vt:lpstr>
      <vt:lpstr>USR09/Sequence diagram</vt:lpstr>
      <vt:lpstr>PowerPoint Presentation</vt:lpstr>
      <vt:lpstr>USR10/Sequence diagram</vt:lpstr>
      <vt:lpstr>PowerPoint Presentation</vt:lpstr>
      <vt:lpstr>USR11/ Sequence diagram </vt:lpstr>
      <vt:lpstr>PowerPoint Presentation</vt:lpstr>
      <vt:lpstr>USR12/ Sequence diagram </vt:lpstr>
      <vt:lpstr>PowerPoint Presentation</vt:lpstr>
      <vt:lpstr>PowerPoint Presentation</vt:lpstr>
      <vt:lpstr>MVC packages-View</vt:lpstr>
      <vt:lpstr>MVC packages-Controller</vt:lpstr>
      <vt:lpstr>Features list</vt:lpstr>
      <vt:lpstr>Features list</vt:lpstr>
      <vt:lpstr>Features list</vt:lpstr>
      <vt:lpstr>PowerPoint Presentation</vt:lpstr>
      <vt:lpstr>State diagram (create a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2020 A5</dc:title>
  <cp:lastModifiedBy>He, Kejin</cp:lastModifiedBy>
  <cp:revision>1</cp:revision>
  <dcterms:modified xsi:type="dcterms:W3CDTF">2020-02-29T01:41:13Z</dcterms:modified>
</cp:coreProperties>
</file>