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16459200"/>
  <p:notesSz cx="6715125" cy="9239250"/>
  <p:defaultTextStyle>
    <a:defPPr>
      <a:defRPr lang="en-US"/>
    </a:defPPr>
    <a:lvl1pPr algn="ctr" rtl="0" fontAlgn="base">
      <a:spcBef>
        <a:spcPct val="0"/>
      </a:spcBef>
      <a:spcAft>
        <a:spcPct val="0"/>
      </a:spcAft>
      <a:defRPr sz="4900" kern="1200">
        <a:solidFill>
          <a:schemeClr val="tx1"/>
        </a:solidFill>
        <a:latin typeface="Arial" charset="0"/>
        <a:ea typeface="+mn-ea"/>
        <a:cs typeface="+mn-cs"/>
      </a:defRPr>
    </a:lvl1pPr>
    <a:lvl2pPr marL="457200" algn="ctr" rtl="0" fontAlgn="base">
      <a:spcBef>
        <a:spcPct val="0"/>
      </a:spcBef>
      <a:spcAft>
        <a:spcPct val="0"/>
      </a:spcAft>
      <a:defRPr sz="4900" kern="1200">
        <a:solidFill>
          <a:schemeClr val="tx1"/>
        </a:solidFill>
        <a:latin typeface="Arial" charset="0"/>
        <a:ea typeface="+mn-ea"/>
        <a:cs typeface="+mn-cs"/>
      </a:defRPr>
    </a:lvl2pPr>
    <a:lvl3pPr marL="914400" algn="ctr" rtl="0" fontAlgn="base">
      <a:spcBef>
        <a:spcPct val="0"/>
      </a:spcBef>
      <a:spcAft>
        <a:spcPct val="0"/>
      </a:spcAft>
      <a:defRPr sz="4900" kern="1200">
        <a:solidFill>
          <a:schemeClr val="tx1"/>
        </a:solidFill>
        <a:latin typeface="Arial" charset="0"/>
        <a:ea typeface="+mn-ea"/>
        <a:cs typeface="+mn-cs"/>
      </a:defRPr>
    </a:lvl3pPr>
    <a:lvl4pPr marL="1371600" algn="ctr" rtl="0" fontAlgn="base">
      <a:spcBef>
        <a:spcPct val="0"/>
      </a:spcBef>
      <a:spcAft>
        <a:spcPct val="0"/>
      </a:spcAft>
      <a:defRPr sz="4900" kern="1200">
        <a:solidFill>
          <a:schemeClr val="tx1"/>
        </a:solidFill>
        <a:latin typeface="Arial" charset="0"/>
        <a:ea typeface="+mn-ea"/>
        <a:cs typeface="+mn-cs"/>
      </a:defRPr>
    </a:lvl4pPr>
    <a:lvl5pPr marL="1828800" algn="ctr" rtl="0" fontAlgn="base">
      <a:spcBef>
        <a:spcPct val="0"/>
      </a:spcBef>
      <a:spcAft>
        <a:spcPct val="0"/>
      </a:spcAft>
      <a:defRPr sz="4900" kern="1200">
        <a:solidFill>
          <a:schemeClr val="tx1"/>
        </a:solidFill>
        <a:latin typeface="Arial" charset="0"/>
        <a:ea typeface="+mn-ea"/>
        <a:cs typeface="+mn-cs"/>
      </a:defRPr>
    </a:lvl5pPr>
    <a:lvl6pPr marL="2286000" algn="l" defTabSz="914400" rtl="0" eaLnBrk="1" latinLnBrk="0" hangingPunct="1">
      <a:defRPr sz="4900" kern="1200">
        <a:solidFill>
          <a:schemeClr val="tx1"/>
        </a:solidFill>
        <a:latin typeface="Arial" charset="0"/>
        <a:ea typeface="+mn-ea"/>
        <a:cs typeface="+mn-cs"/>
      </a:defRPr>
    </a:lvl6pPr>
    <a:lvl7pPr marL="2743200" algn="l" defTabSz="914400" rtl="0" eaLnBrk="1" latinLnBrk="0" hangingPunct="1">
      <a:defRPr sz="4900" kern="1200">
        <a:solidFill>
          <a:schemeClr val="tx1"/>
        </a:solidFill>
        <a:latin typeface="Arial" charset="0"/>
        <a:ea typeface="+mn-ea"/>
        <a:cs typeface="+mn-cs"/>
      </a:defRPr>
    </a:lvl7pPr>
    <a:lvl8pPr marL="3200400" algn="l" defTabSz="914400" rtl="0" eaLnBrk="1" latinLnBrk="0" hangingPunct="1">
      <a:defRPr sz="4900" kern="1200">
        <a:solidFill>
          <a:schemeClr val="tx1"/>
        </a:solidFill>
        <a:latin typeface="Arial" charset="0"/>
        <a:ea typeface="+mn-ea"/>
        <a:cs typeface="+mn-cs"/>
      </a:defRPr>
    </a:lvl8pPr>
    <a:lvl9pPr marL="3657600" algn="l" defTabSz="914400" rtl="0" eaLnBrk="1" latinLnBrk="0" hangingPunct="1">
      <a:defRPr sz="49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192">
          <p15:clr>
            <a:srgbClr val="A4A3A4"/>
          </p15:clr>
        </p15:guide>
        <p15:guide id="2" orient="horz" pos="10098">
          <p15:clr>
            <a:srgbClr val="A4A3A4"/>
          </p15:clr>
        </p15:guide>
        <p15:guide id="3"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C0C0C0"/>
    <a:srgbClr val="0046D2"/>
    <a:srgbClr val="FF0000"/>
    <a:srgbClr val="698ED9"/>
    <a:srgbClr val="A7C4FF"/>
    <a:srgbClr val="003064"/>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407" autoAdjust="0"/>
    <p:restoredTop sz="94660"/>
  </p:normalViewPr>
  <p:slideViewPr>
    <p:cSldViewPr snapToGrid="0">
      <p:cViewPr>
        <p:scale>
          <a:sx n="50" d="100"/>
          <a:sy n="50" d="100"/>
        </p:scale>
        <p:origin x="552" y="144"/>
      </p:cViewPr>
      <p:guideLst>
        <p:guide orient="horz" pos="5192"/>
        <p:guide orient="horz" pos="10098"/>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3075" name="Rectangle 3"/>
          <p:cNvSpPr>
            <a:spLocks noGrp="1" noChangeArrowheads="1"/>
          </p:cNvSpPr>
          <p:nvPr>
            <p:ph type="dt" idx="1"/>
          </p:nvPr>
        </p:nvSpPr>
        <p:spPr bwMode="auto">
          <a:xfrm>
            <a:off x="380365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106363" y="692150"/>
            <a:ext cx="6929438" cy="3465513"/>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21E29DD-97D2-4C65-B85D-5B8AD61BAF17}" type="slidenum">
              <a:rPr lang="en-US"/>
              <a:pPr/>
              <a:t>‹#›</a:t>
            </a:fld>
            <a:endParaRPr lang="en-US"/>
          </a:p>
        </p:txBody>
      </p:sp>
    </p:spTree>
    <p:extLst>
      <p:ext uri="{BB962C8B-B14F-4D97-AF65-F5344CB8AC3E}">
        <p14:creationId xmlns:p14="http://schemas.microsoft.com/office/powerpoint/2010/main" val="392130217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A3F074-3981-483C-AF05-8E7A29E57E95}"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megaprint.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5" name="Picture 4">
            <a:hlinkClick r:id="rId3"/>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27249120" y="16151788"/>
            <a:ext cx="3013710" cy="1547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1"/>
          <p:cNvSpPr txBox="1"/>
          <p:nvPr userDrawn="1"/>
        </p:nvSpPr>
        <p:spPr>
          <a:xfrm>
            <a:off x="30270142" y="16066545"/>
            <a:ext cx="1975669" cy="29238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300" dirty="0">
                <a:solidFill>
                  <a:schemeClr val="bg1"/>
                </a:solidFill>
              </a:rPr>
              <a:t>www.postersession.com</a:t>
            </a:r>
          </a:p>
        </p:txBody>
      </p:sp>
      <p:sp>
        <p:nvSpPr>
          <p:cNvPr id="4" name="TextBox 3">
            <a:extLst>
              <a:ext uri="{FF2B5EF4-FFF2-40B4-BE49-F238E27FC236}">
                <a16:creationId xmlns:a16="http://schemas.microsoft.com/office/drawing/2014/main" id="{98B3571D-1C9B-4763-BEE3-760215CB8856}"/>
              </a:ext>
            </a:extLst>
          </p:cNvPr>
          <p:cNvSpPr txBox="1"/>
          <p:nvPr userDrawn="1"/>
        </p:nvSpPr>
        <p:spPr>
          <a:xfrm>
            <a:off x="-40481" y="16352533"/>
            <a:ext cx="482824" cy="123111"/>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00" b="1" dirty="0">
                <a:solidFill>
                  <a:srgbClr val="003064"/>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2508250" rtl="0" fontAlgn="base">
        <a:spcBef>
          <a:spcPct val="0"/>
        </a:spcBef>
        <a:spcAft>
          <a:spcPct val="0"/>
        </a:spcAft>
        <a:defRPr sz="12100">
          <a:solidFill>
            <a:schemeClr val="tx2"/>
          </a:solidFill>
          <a:latin typeface="+mj-lt"/>
          <a:ea typeface="+mj-ea"/>
          <a:cs typeface="+mj-cs"/>
        </a:defRPr>
      </a:lvl1pPr>
      <a:lvl2pPr algn="ctr" defTabSz="2508250" rtl="0" fontAlgn="base">
        <a:spcBef>
          <a:spcPct val="0"/>
        </a:spcBef>
        <a:spcAft>
          <a:spcPct val="0"/>
        </a:spcAft>
        <a:defRPr sz="12100">
          <a:solidFill>
            <a:schemeClr val="tx2"/>
          </a:solidFill>
          <a:latin typeface="Arial" charset="0"/>
        </a:defRPr>
      </a:lvl2pPr>
      <a:lvl3pPr algn="ctr" defTabSz="2508250" rtl="0" fontAlgn="base">
        <a:spcBef>
          <a:spcPct val="0"/>
        </a:spcBef>
        <a:spcAft>
          <a:spcPct val="0"/>
        </a:spcAft>
        <a:defRPr sz="12100">
          <a:solidFill>
            <a:schemeClr val="tx2"/>
          </a:solidFill>
          <a:latin typeface="Arial" charset="0"/>
        </a:defRPr>
      </a:lvl3pPr>
      <a:lvl4pPr algn="ctr" defTabSz="2508250" rtl="0" fontAlgn="base">
        <a:spcBef>
          <a:spcPct val="0"/>
        </a:spcBef>
        <a:spcAft>
          <a:spcPct val="0"/>
        </a:spcAft>
        <a:defRPr sz="12100">
          <a:solidFill>
            <a:schemeClr val="tx2"/>
          </a:solidFill>
          <a:latin typeface="Arial" charset="0"/>
        </a:defRPr>
      </a:lvl4pPr>
      <a:lvl5pPr algn="ctr" defTabSz="2508250" rtl="0" fontAlgn="base">
        <a:spcBef>
          <a:spcPct val="0"/>
        </a:spcBef>
        <a:spcAft>
          <a:spcPct val="0"/>
        </a:spcAft>
        <a:defRPr sz="12100">
          <a:solidFill>
            <a:schemeClr val="tx2"/>
          </a:solidFill>
          <a:latin typeface="Arial" charset="0"/>
        </a:defRPr>
      </a:lvl5pPr>
      <a:lvl6pPr marL="457200" algn="ctr" defTabSz="2508250" rtl="0" fontAlgn="base">
        <a:spcBef>
          <a:spcPct val="0"/>
        </a:spcBef>
        <a:spcAft>
          <a:spcPct val="0"/>
        </a:spcAft>
        <a:defRPr sz="12100">
          <a:solidFill>
            <a:schemeClr val="tx2"/>
          </a:solidFill>
          <a:latin typeface="Arial" charset="0"/>
        </a:defRPr>
      </a:lvl6pPr>
      <a:lvl7pPr marL="914400" algn="ctr" defTabSz="2508250" rtl="0" fontAlgn="base">
        <a:spcBef>
          <a:spcPct val="0"/>
        </a:spcBef>
        <a:spcAft>
          <a:spcPct val="0"/>
        </a:spcAft>
        <a:defRPr sz="12100">
          <a:solidFill>
            <a:schemeClr val="tx2"/>
          </a:solidFill>
          <a:latin typeface="Arial" charset="0"/>
        </a:defRPr>
      </a:lvl7pPr>
      <a:lvl8pPr marL="1371600" algn="ctr" defTabSz="2508250" rtl="0" fontAlgn="base">
        <a:spcBef>
          <a:spcPct val="0"/>
        </a:spcBef>
        <a:spcAft>
          <a:spcPct val="0"/>
        </a:spcAft>
        <a:defRPr sz="12100">
          <a:solidFill>
            <a:schemeClr val="tx2"/>
          </a:solidFill>
          <a:latin typeface="Arial" charset="0"/>
        </a:defRPr>
      </a:lvl8pPr>
      <a:lvl9pPr marL="1828800" algn="ctr" defTabSz="2508250" rtl="0" fontAlgn="base">
        <a:spcBef>
          <a:spcPct val="0"/>
        </a:spcBef>
        <a:spcAft>
          <a:spcPct val="0"/>
        </a:spcAft>
        <a:defRPr sz="12100">
          <a:solidFill>
            <a:schemeClr val="tx2"/>
          </a:solidFill>
          <a:latin typeface="Arial" charset="0"/>
        </a:defRPr>
      </a:lvl9pPr>
    </p:titleStyle>
    <p:bodyStyle>
      <a:lvl1pPr marL="941388" indent="-941388" algn="l" defTabSz="2508250" rtl="0" fontAlgn="base">
        <a:spcBef>
          <a:spcPct val="20000"/>
        </a:spcBef>
        <a:spcAft>
          <a:spcPct val="0"/>
        </a:spcAft>
        <a:buChar char="•"/>
        <a:defRPr sz="8800">
          <a:solidFill>
            <a:schemeClr val="tx1"/>
          </a:solidFill>
          <a:latin typeface="+mn-lt"/>
          <a:ea typeface="+mn-ea"/>
          <a:cs typeface="+mn-cs"/>
        </a:defRPr>
      </a:lvl1pPr>
      <a:lvl2pPr marL="2036763" indent="-782638" algn="l" defTabSz="2508250" rtl="0" fontAlgn="base">
        <a:spcBef>
          <a:spcPct val="20000"/>
        </a:spcBef>
        <a:spcAft>
          <a:spcPct val="0"/>
        </a:spcAft>
        <a:buChar char="–"/>
        <a:defRPr sz="7700">
          <a:solidFill>
            <a:schemeClr val="tx1"/>
          </a:solidFill>
          <a:latin typeface="+mn-lt"/>
        </a:defRPr>
      </a:lvl2pPr>
      <a:lvl3pPr marL="3135313" indent="-627063" algn="l" defTabSz="2508250" rtl="0" fontAlgn="base">
        <a:spcBef>
          <a:spcPct val="20000"/>
        </a:spcBef>
        <a:spcAft>
          <a:spcPct val="0"/>
        </a:spcAft>
        <a:buChar char="•"/>
        <a:defRPr sz="6600">
          <a:solidFill>
            <a:schemeClr val="tx1"/>
          </a:solidFill>
          <a:latin typeface="+mn-lt"/>
        </a:defRPr>
      </a:lvl3pPr>
      <a:lvl4pPr marL="4387850" indent="-625475" algn="l" defTabSz="2508250" rtl="0" fontAlgn="base">
        <a:spcBef>
          <a:spcPct val="20000"/>
        </a:spcBef>
        <a:spcAft>
          <a:spcPct val="0"/>
        </a:spcAft>
        <a:buChar char="–"/>
        <a:defRPr sz="5500">
          <a:solidFill>
            <a:schemeClr val="tx1"/>
          </a:solidFill>
          <a:latin typeface="+mn-lt"/>
        </a:defRPr>
      </a:lvl4pPr>
      <a:lvl5pPr marL="5643563" indent="-627063" algn="l" defTabSz="2508250" rtl="0" fontAlgn="base">
        <a:spcBef>
          <a:spcPct val="20000"/>
        </a:spcBef>
        <a:spcAft>
          <a:spcPct val="0"/>
        </a:spcAft>
        <a:buChar char="»"/>
        <a:defRPr sz="5500">
          <a:solidFill>
            <a:schemeClr val="tx1"/>
          </a:solidFill>
          <a:latin typeface="+mn-lt"/>
        </a:defRPr>
      </a:lvl5pPr>
      <a:lvl6pPr marL="6100763" indent="-627063" algn="l" defTabSz="2508250" rtl="0" fontAlgn="base">
        <a:spcBef>
          <a:spcPct val="20000"/>
        </a:spcBef>
        <a:spcAft>
          <a:spcPct val="0"/>
        </a:spcAft>
        <a:buChar char="»"/>
        <a:defRPr sz="5500">
          <a:solidFill>
            <a:schemeClr val="tx1"/>
          </a:solidFill>
          <a:latin typeface="+mn-lt"/>
        </a:defRPr>
      </a:lvl6pPr>
      <a:lvl7pPr marL="6557963" indent="-627063" algn="l" defTabSz="2508250" rtl="0" fontAlgn="base">
        <a:spcBef>
          <a:spcPct val="20000"/>
        </a:spcBef>
        <a:spcAft>
          <a:spcPct val="0"/>
        </a:spcAft>
        <a:buChar char="»"/>
        <a:defRPr sz="5500">
          <a:solidFill>
            <a:schemeClr val="tx1"/>
          </a:solidFill>
          <a:latin typeface="+mn-lt"/>
        </a:defRPr>
      </a:lvl7pPr>
      <a:lvl8pPr marL="7015163" indent="-627063" algn="l" defTabSz="2508250" rtl="0" fontAlgn="base">
        <a:spcBef>
          <a:spcPct val="20000"/>
        </a:spcBef>
        <a:spcAft>
          <a:spcPct val="0"/>
        </a:spcAft>
        <a:buChar char="»"/>
        <a:defRPr sz="5500">
          <a:solidFill>
            <a:schemeClr val="tx1"/>
          </a:solidFill>
          <a:latin typeface="+mn-lt"/>
        </a:defRPr>
      </a:lvl8pPr>
      <a:lvl9pPr marL="7472363" indent="-627063" algn="l" defTabSz="2508250" rtl="0" fontAlgn="base">
        <a:spcBef>
          <a:spcPct val="20000"/>
        </a:spcBef>
        <a:spcAft>
          <a:spcPct val="0"/>
        </a:spcAft>
        <a:buChar char="»"/>
        <a:defRPr sz="5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078" name="AutoShape 30"/>
          <p:cNvSpPr>
            <a:spLocks noChangeArrowheads="1"/>
          </p:cNvSpPr>
          <p:nvPr/>
        </p:nvSpPr>
        <p:spPr bwMode="auto">
          <a:xfrm>
            <a:off x="24631650" y="3048000"/>
            <a:ext cx="7772400" cy="129921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077" name="AutoShape 29"/>
          <p:cNvSpPr>
            <a:spLocks noChangeArrowheads="1"/>
          </p:cNvSpPr>
          <p:nvPr/>
        </p:nvSpPr>
        <p:spPr bwMode="auto">
          <a:xfrm>
            <a:off x="8515350" y="3048000"/>
            <a:ext cx="7772400" cy="12992100"/>
          </a:xfrm>
          <a:prstGeom prst="roundRect">
            <a:avLst>
              <a:gd name="adj" fmla="val 7000"/>
            </a:avLst>
          </a:prstGeom>
          <a:solidFill>
            <a:schemeClr val="bg1"/>
          </a:solidFill>
          <a:ln w="9525">
            <a:solidFill>
              <a:schemeClr val="tx1"/>
            </a:solidFill>
            <a:round/>
            <a:headEnd/>
            <a:tailEnd/>
          </a:ln>
          <a:effectLst/>
        </p:spPr>
        <p:txBody>
          <a:bodyPr wrap="none" anchor="ctr"/>
          <a:lstStyle/>
          <a:p>
            <a:pPr algn="l">
              <a:lnSpc>
                <a:spcPct val="150000"/>
              </a:lnSpc>
            </a:pPr>
            <a:r>
              <a:rPr lang="en-US" sz="2000" dirty="0">
                <a:latin typeface=""/>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
              <a:cs typeface="Times New Roman" panose="02020603050405020304" pitchFamily="18" charset="0"/>
            </a:endParaRPr>
          </a:p>
          <a:p>
            <a:pPr>
              <a:lnSpc>
                <a:spcPct val="150000"/>
              </a:lnSpc>
            </a:pPr>
            <a:endParaRPr lang="en-US" sz="2000" dirty="0">
              <a:latin typeface=""/>
            </a:endParaRPr>
          </a:p>
          <a:p>
            <a:pPr algn="l">
              <a:lnSpc>
                <a:spcPct val="150000"/>
              </a:lnSpc>
            </a:pPr>
            <a:r>
              <a:rPr lang="en-US" sz="2000" dirty="0">
                <a:latin typeface=""/>
                <a:cs typeface="Times New Roman" panose="02020603050405020304" pitchFamily="18" charset="0"/>
              </a:rPr>
              <a:t>	</a:t>
            </a:r>
          </a:p>
          <a:p>
            <a:pPr algn="l">
              <a:lnSpc>
                <a:spcPct val="150000"/>
              </a:lnSpc>
            </a:pPr>
            <a:r>
              <a:rPr lang="en-US" sz="2000" dirty="0">
                <a:latin typeface=""/>
                <a:cs typeface="Times New Roman" panose="02020603050405020304" pitchFamily="18" charset="0"/>
              </a:rPr>
              <a:t>	</a:t>
            </a:r>
          </a:p>
        </p:txBody>
      </p:sp>
      <p:sp>
        <p:nvSpPr>
          <p:cNvPr id="2079" name="AutoShape 31"/>
          <p:cNvSpPr>
            <a:spLocks noChangeArrowheads="1"/>
          </p:cNvSpPr>
          <p:nvPr/>
        </p:nvSpPr>
        <p:spPr bwMode="auto">
          <a:xfrm>
            <a:off x="16573500" y="3048000"/>
            <a:ext cx="7772400" cy="129921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052" name="AutoShape 4"/>
          <p:cNvSpPr>
            <a:spLocks noChangeArrowheads="1"/>
          </p:cNvSpPr>
          <p:nvPr/>
        </p:nvSpPr>
        <p:spPr bwMode="auto">
          <a:xfrm>
            <a:off x="457200" y="3048000"/>
            <a:ext cx="7772400" cy="129921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057" name="Text Box 9"/>
          <p:cNvSpPr txBox="1">
            <a:spLocks noChangeArrowheads="1"/>
          </p:cNvSpPr>
          <p:nvPr/>
        </p:nvSpPr>
        <p:spPr bwMode="auto">
          <a:xfrm>
            <a:off x="723900" y="4284193"/>
            <a:ext cx="7334250" cy="6823841"/>
          </a:xfrm>
          <a:prstGeom prst="rect">
            <a:avLst/>
          </a:prstGeom>
          <a:noFill/>
          <a:ln w="9525">
            <a:noFill/>
            <a:miter lim="800000"/>
            <a:headEnd/>
            <a:tailEnd/>
          </a:ln>
          <a:effectLst/>
        </p:spPr>
        <p:txBody>
          <a:bodyPr lIns="52247" tIns="26123" rIns="52247" bIns="26123">
            <a:spAutoFit/>
          </a:bodyPr>
          <a:lstStyle/>
          <a:p>
            <a:pPr algn="l">
              <a:spcBef>
                <a:spcPts val="0"/>
              </a:spcBef>
              <a:spcAft>
                <a:spcPts val="0"/>
              </a:spcAft>
            </a:pPr>
            <a:r>
              <a:rPr lang="en-US" sz="2000" b="0" i="0" u="none" strike="noStrike" dirty="0">
                <a:solidFill>
                  <a:srgbClr val="000000"/>
                </a:solidFill>
                <a:effectLst/>
                <a:latin typeface=""/>
              </a:rPr>
              <a:t>	</a:t>
            </a:r>
            <a:r>
              <a:rPr lang="en-US" sz="2000" dirty="0">
                <a:solidFill>
                  <a:srgbClr val="000000"/>
                </a:solidFill>
                <a:latin typeface=""/>
              </a:rPr>
              <a:t>The project aims to address the challenge of identifying Airbnb hosts in Chicago who consistently receive negative reviews. This issue is significant as it directly impacts the overall user experience on the platform. Hosts with consistently poor reviews might lead to dissatisfied customers, affecting the reputation of Airbnb and potentially deterring future bookings. By pinpointing hosts in need of improvement, this project implementation offers them an opportunity to enhance their service quality, consequently improving the overall experience for guests.</a:t>
            </a:r>
          </a:p>
          <a:p>
            <a:pPr algn="l">
              <a:spcBef>
                <a:spcPts val="0"/>
              </a:spcBef>
              <a:spcAft>
                <a:spcPts val="0"/>
              </a:spcAft>
            </a:pPr>
            <a:r>
              <a:rPr lang="en-US" sz="2000" dirty="0">
                <a:solidFill>
                  <a:srgbClr val="000000"/>
                </a:solidFill>
                <a:latin typeface=""/>
              </a:rPr>
              <a:t>	Identifying hosts with a history of consistently poor reviews is crucial for Airbnb's service quality. By intervening and providing support or guidance to these hosts, Airbnb can improve customer satisfaction and trust. Proactively addressing service issues can potentially salvage hosts from negative reputations, leading to increased customer retention and a positive impact on the platform's overall image.</a:t>
            </a:r>
          </a:p>
          <a:p>
            <a:pPr algn="l">
              <a:spcBef>
                <a:spcPts val="0"/>
              </a:spcBef>
              <a:spcAft>
                <a:spcPts val="0"/>
              </a:spcAft>
            </a:pPr>
            <a:r>
              <a:rPr lang="en-US" sz="2000" dirty="0">
                <a:solidFill>
                  <a:srgbClr val="000000"/>
                </a:solidFill>
                <a:latin typeface=""/>
              </a:rPr>
              <a:t>	The main goal of the project is to implement sentiment analysis model and analyze reviews left by customers for Airbnb hosts and identifying consistently negative sentiments in reviews.</a:t>
            </a:r>
          </a:p>
          <a:p>
            <a:pPr algn="l">
              <a:spcBef>
                <a:spcPts val="0"/>
              </a:spcBef>
              <a:spcAft>
                <a:spcPts val="0"/>
              </a:spcAft>
            </a:pPr>
            <a:endParaRPr lang="en-US" sz="2000" b="0" i="0" u="none" strike="noStrike" dirty="0">
              <a:solidFill>
                <a:srgbClr val="000000"/>
              </a:solidFill>
              <a:effectLst/>
              <a:latin typeface=""/>
            </a:endParaRPr>
          </a:p>
        </p:txBody>
      </p:sp>
      <p:sp>
        <p:nvSpPr>
          <p:cNvPr id="2059" name="Text Box 11"/>
          <p:cNvSpPr txBox="1">
            <a:spLocks noChangeArrowheads="1"/>
          </p:cNvSpPr>
          <p:nvPr/>
        </p:nvSpPr>
        <p:spPr bwMode="auto">
          <a:xfrm>
            <a:off x="24876809" y="3346541"/>
            <a:ext cx="7372350" cy="745253"/>
          </a:xfrm>
          <a:prstGeom prst="rect">
            <a:avLst/>
          </a:prstGeom>
          <a:noFill/>
          <a:ln w="9525">
            <a:noFill/>
            <a:miter lim="800000"/>
            <a:headEnd/>
            <a:tailEnd/>
          </a:ln>
          <a:effectLst/>
        </p:spPr>
        <p:txBody>
          <a:bodyPr lIns="52247" tIns="26123" rIns="52247" bIns="26123">
            <a:spAutoFit/>
          </a:bodyPr>
          <a:lstStyle/>
          <a:p>
            <a:pPr defTabSz="2508250">
              <a:spcBef>
                <a:spcPct val="50000"/>
              </a:spcBef>
            </a:pPr>
            <a:r>
              <a:rPr lang="en-US" sz="4500" b="1" dirty="0">
                <a:latin typeface="Times New Roman" panose="02020603050405020304" pitchFamily="18" charset="0"/>
                <a:cs typeface="Times New Roman" panose="02020603050405020304" pitchFamily="18" charset="0"/>
              </a:rPr>
              <a:t>Conclusions</a:t>
            </a:r>
          </a:p>
        </p:txBody>
      </p:sp>
      <p:sp>
        <p:nvSpPr>
          <p:cNvPr id="2061" name="AutoShape 13"/>
          <p:cNvSpPr>
            <a:spLocks noChangeArrowheads="1"/>
          </p:cNvSpPr>
          <p:nvPr/>
        </p:nvSpPr>
        <p:spPr bwMode="auto">
          <a:xfrm>
            <a:off x="514350" y="190500"/>
            <a:ext cx="31889700" cy="2628900"/>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lIns="52247" tIns="26123" rIns="52247" bIns="26123" anchor="ctr"/>
          <a:lstStyle/>
          <a:p>
            <a:pPr defTabSz="2508250"/>
            <a:endParaRPr lang="en-US" sz="4500">
              <a:solidFill>
                <a:schemeClr val="bg1"/>
              </a:solidFill>
            </a:endParaRPr>
          </a:p>
        </p:txBody>
      </p:sp>
      <p:sp>
        <p:nvSpPr>
          <p:cNvPr id="2062" name="Text Box 14"/>
          <p:cNvSpPr txBox="1">
            <a:spLocks noChangeArrowheads="1"/>
          </p:cNvSpPr>
          <p:nvPr/>
        </p:nvSpPr>
        <p:spPr bwMode="auto">
          <a:xfrm>
            <a:off x="914400" y="317500"/>
            <a:ext cx="30689550" cy="2207192"/>
          </a:xfrm>
          <a:prstGeom prst="rect">
            <a:avLst/>
          </a:prstGeom>
          <a:noFill/>
          <a:ln w="9525">
            <a:noFill/>
            <a:miter lim="800000"/>
            <a:headEnd/>
            <a:tailEnd/>
          </a:ln>
          <a:effectLst/>
        </p:spPr>
        <p:txBody>
          <a:bodyPr lIns="52247" tIns="26123" rIns="52247" bIns="26123">
            <a:spAutoFit/>
          </a:bodyPr>
          <a:lstStyle/>
          <a:p>
            <a:pPr defTabSz="2508250">
              <a:spcBef>
                <a:spcPct val="50000"/>
              </a:spcBef>
            </a:pPr>
            <a:r>
              <a:rPr lang="en-US" sz="4000" b="1" i="0" u="none" strike="noStrike" dirty="0">
                <a:solidFill>
                  <a:srgbClr val="000000"/>
                </a:solidFill>
                <a:effectLst/>
                <a:latin typeface="Times New Roman" panose="02020603050405020304" pitchFamily="18" charset="0"/>
              </a:rPr>
              <a:t>Improve Host performance through Sentiment Analysis: A Proactive Approach for enhancing Airbnb Service Quality  </a:t>
            </a:r>
          </a:p>
          <a:p>
            <a:pPr defTabSz="2508250">
              <a:spcBef>
                <a:spcPct val="50000"/>
              </a:spcBef>
            </a:pPr>
            <a:r>
              <a:rPr lang="en-US" sz="4000" b="1" dirty="0">
                <a:latin typeface="Times New Roman" panose="02020603050405020304" pitchFamily="18" charset="0"/>
                <a:cs typeface="Times New Roman" panose="02020603050405020304" pitchFamily="18" charset="0"/>
              </a:rPr>
              <a:t>Priyanka Bhosale</a:t>
            </a:r>
          </a:p>
          <a:p>
            <a:pPr defTabSz="2508250"/>
            <a:r>
              <a:rPr lang="en-US" sz="4000" b="1" i="1" dirty="0">
                <a:latin typeface="Times New Roman" panose="02020603050405020304" pitchFamily="18" charset="0"/>
                <a:cs typeface="Times New Roman" panose="02020603050405020304" pitchFamily="18" charset="0"/>
              </a:rPr>
              <a:t>Georgia State University</a:t>
            </a:r>
            <a:endParaRPr lang="en-US" sz="4000" dirty="0">
              <a:latin typeface="Times New Roman" panose="02020603050405020304" pitchFamily="18" charset="0"/>
              <a:cs typeface="Times New Roman" panose="02020603050405020304" pitchFamily="18" charset="0"/>
            </a:endParaRPr>
          </a:p>
        </p:txBody>
      </p:sp>
      <p:sp>
        <p:nvSpPr>
          <p:cNvPr id="2087" name="Text Box 39"/>
          <p:cNvSpPr txBox="1">
            <a:spLocks noChangeArrowheads="1"/>
          </p:cNvSpPr>
          <p:nvPr/>
        </p:nvSpPr>
        <p:spPr bwMode="auto">
          <a:xfrm>
            <a:off x="16847288" y="4197183"/>
            <a:ext cx="7270012" cy="4211819"/>
          </a:xfrm>
          <a:prstGeom prst="rect">
            <a:avLst/>
          </a:prstGeom>
          <a:noFill/>
          <a:ln w="57150" cmpd="thinThick">
            <a:noFill/>
            <a:miter lim="800000"/>
            <a:headEnd/>
            <a:tailEnd/>
          </a:ln>
          <a:effectLst/>
        </p:spPr>
        <p:txBody>
          <a:bodyPr wrap="square" lIns="34951" tIns="17475" rIns="34951" bIns="17475">
            <a:spAutoFit/>
          </a:bodyPr>
          <a:lstStyle/>
          <a:p>
            <a:pPr algn="l" defTabSz="350838" eaLnBrk="0" hangingPunct="0">
              <a:lnSpc>
                <a:spcPct val="150000"/>
              </a:lnSpc>
            </a:pPr>
            <a:r>
              <a:rPr lang="en-US" sz="2000" dirty="0">
                <a:latin typeface=""/>
              </a:rPr>
              <a:t>LSTM Accuracy: </a:t>
            </a:r>
          </a:p>
          <a:p>
            <a:pPr algn="l" defTabSz="350838" eaLnBrk="0" hangingPunct="0">
              <a:lnSpc>
                <a:spcPct val="150000"/>
              </a:lnSpc>
            </a:pPr>
            <a:r>
              <a:rPr lang="en-US" sz="2000" dirty="0">
                <a:latin typeface=""/>
              </a:rPr>
              <a:t>The model achieved an accuracy of 95.38% on the test dataset, indicating its ability to correctly predict sentiment labels for a vast majority of samples.</a:t>
            </a:r>
          </a:p>
          <a:p>
            <a:pPr algn="l" defTabSz="350838" eaLnBrk="0" hangingPunct="0">
              <a:lnSpc>
                <a:spcPct val="150000"/>
              </a:lnSpc>
            </a:pPr>
            <a:endParaRPr lang="en-US" sz="2000" dirty="0">
              <a:latin typeface=""/>
            </a:endParaRPr>
          </a:p>
          <a:p>
            <a:pPr algn="l" defTabSz="350838" eaLnBrk="0" hangingPunct="0"/>
            <a:r>
              <a:rPr lang="en-US" sz="2000" dirty="0">
                <a:latin typeface=""/>
              </a:rPr>
              <a:t>LSTM Loss: </a:t>
            </a:r>
          </a:p>
          <a:p>
            <a:pPr algn="l" defTabSz="350838" eaLnBrk="0" hangingPunct="0">
              <a:lnSpc>
                <a:spcPct val="150000"/>
              </a:lnSpc>
            </a:pPr>
            <a:r>
              <a:rPr lang="en-US" sz="2000" dirty="0">
                <a:latin typeface=""/>
              </a:rPr>
              <a:t>The average difference between predicted and actual sentiment labels was 0.1386. Lower loss values signify better alignment between predicted and actual sentiments.</a:t>
            </a:r>
          </a:p>
          <a:p>
            <a:pPr algn="l" defTabSz="350838" eaLnBrk="0" hangingPunct="0">
              <a:lnSpc>
                <a:spcPct val="95000"/>
              </a:lnSpc>
            </a:pPr>
            <a:endParaRPr lang="en-US" sz="1200" dirty="0">
              <a:latin typeface="Times New Roman" pitchFamily="18" charset="0"/>
            </a:endParaRPr>
          </a:p>
        </p:txBody>
      </p:sp>
      <p:sp>
        <p:nvSpPr>
          <p:cNvPr id="2088" name="Text Box 40"/>
          <p:cNvSpPr txBox="1">
            <a:spLocks noChangeArrowheads="1"/>
          </p:cNvSpPr>
          <p:nvPr/>
        </p:nvSpPr>
        <p:spPr bwMode="auto">
          <a:xfrm>
            <a:off x="24876809" y="4301607"/>
            <a:ext cx="7267575" cy="4594873"/>
          </a:xfrm>
          <a:prstGeom prst="rect">
            <a:avLst/>
          </a:prstGeom>
          <a:noFill/>
          <a:ln w="57150" cmpd="thinThick">
            <a:noFill/>
            <a:miter lim="800000"/>
            <a:headEnd/>
            <a:tailEnd/>
          </a:ln>
          <a:effectLst/>
        </p:spPr>
        <p:txBody>
          <a:bodyPr wrap="square" lIns="34951" tIns="17475" rIns="34951" bIns="17475">
            <a:spAutoFit/>
          </a:bodyPr>
          <a:lstStyle/>
          <a:p>
            <a:pPr algn="l" defTabSz="350838" eaLnBrk="0" hangingPunct="0">
              <a:lnSpc>
                <a:spcPct val="150000"/>
              </a:lnSpc>
            </a:pPr>
            <a:r>
              <a:rPr lang="en-US" sz="2000" dirty="0">
                <a:latin typeface=""/>
              </a:rPr>
              <a:t>VADER Analysis: This model provided a quick assessment of sentiments associated with Airbnb reviews. It allowed for the identification of negative reviews related to specific hosts based on the VADER scores.</a:t>
            </a:r>
          </a:p>
          <a:p>
            <a:pPr algn="l" defTabSz="350838" eaLnBrk="0" hangingPunct="0">
              <a:lnSpc>
                <a:spcPct val="150000"/>
              </a:lnSpc>
            </a:pPr>
            <a:r>
              <a:rPr lang="en-US" sz="2000" dirty="0">
                <a:latin typeface=""/>
              </a:rPr>
              <a:t>LSTM Models: The LSTM model exhibited promising performance with an accuracy of 95.38% on the test dataset, indicating its proficiency in predicting sentiment labels for the majority of samples. The relatively low loss further supported the model’s ability to align predicted sentiments with actual labels.</a:t>
            </a:r>
          </a:p>
        </p:txBody>
      </p:sp>
      <p:sp>
        <p:nvSpPr>
          <p:cNvPr id="2090" name="Text Box 42"/>
          <p:cNvSpPr txBox="1">
            <a:spLocks noChangeArrowheads="1"/>
          </p:cNvSpPr>
          <p:nvPr/>
        </p:nvSpPr>
        <p:spPr bwMode="auto">
          <a:xfrm>
            <a:off x="657225" y="3227768"/>
            <a:ext cx="7372350" cy="745253"/>
          </a:xfrm>
          <a:prstGeom prst="rect">
            <a:avLst/>
          </a:prstGeom>
          <a:noFill/>
          <a:ln w="9525">
            <a:noFill/>
            <a:miter lim="800000"/>
            <a:headEnd/>
            <a:tailEnd/>
          </a:ln>
          <a:effectLst/>
        </p:spPr>
        <p:txBody>
          <a:bodyPr lIns="52247" tIns="26123" rIns="52247" bIns="26123">
            <a:spAutoFit/>
          </a:bodyPr>
          <a:lstStyle/>
          <a:p>
            <a:pPr defTabSz="2508250">
              <a:spcBef>
                <a:spcPct val="50000"/>
              </a:spcBef>
            </a:pPr>
            <a:r>
              <a:rPr lang="en-US" sz="4500" b="1" dirty="0">
                <a:latin typeface="Times New Roman" panose="02020603050405020304" pitchFamily="18" charset="0"/>
                <a:cs typeface="Times New Roman" panose="02020603050405020304" pitchFamily="18" charset="0"/>
              </a:rPr>
              <a:t>Introduction</a:t>
            </a:r>
          </a:p>
        </p:txBody>
      </p:sp>
      <p:sp>
        <p:nvSpPr>
          <p:cNvPr id="2091" name="Text Box 43"/>
          <p:cNvSpPr txBox="1">
            <a:spLocks noChangeArrowheads="1"/>
          </p:cNvSpPr>
          <p:nvPr/>
        </p:nvSpPr>
        <p:spPr bwMode="auto">
          <a:xfrm>
            <a:off x="16744950" y="3282950"/>
            <a:ext cx="7372350" cy="745253"/>
          </a:xfrm>
          <a:prstGeom prst="rect">
            <a:avLst/>
          </a:prstGeom>
          <a:noFill/>
          <a:ln w="9525">
            <a:noFill/>
            <a:miter lim="800000"/>
            <a:headEnd/>
            <a:tailEnd/>
          </a:ln>
          <a:effectLst/>
        </p:spPr>
        <p:txBody>
          <a:bodyPr lIns="52247" tIns="26123" rIns="52247" bIns="26123">
            <a:spAutoFit/>
          </a:bodyPr>
          <a:lstStyle/>
          <a:p>
            <a:pPr defTabSz="2508250">
              <a:spcBef>
                <a:spcPct val="50000"/>
              </a:spcBef>
            </a:pPr>
            <a:r>
              <a:rPr lang="en-US" sz="4500" b="1" dirty="0">
                <a:latin typeface="Times New Roman" panose="02020603050405020304" pitchFamily="18" charset="0"/>
                <a:cs typeface="Times New Roman" panose="02020603050405020304" pitchFamily="18" charset="0"/>
              </a:rPr>
              <a:t>Results</a:t>
            </a:r>
          </a:p>
        </p:txBody>
      </p:sp>
      <p:sp>
        <p:nvSpPr>
          <p:cNvPr id="2" name="Text Box 42">
            <a:extLst>
              <a:ext uri="{FF2B5EF4-FFF2-40B4-BE49-F238E27FC236}">
                <a16:creationId xmlns:a16="http://schemas.microsoft.com/office/drawing/2014/main" id="{F598311F-6532-5923-AA5B-29C345395F39}"/>
              </a:ext>
            </a:extLst>
          </p:cNvPr>
          <p:cNvSpPr txBox="1">
            <a:spLocks noChangeArrowheads="1"/>
          </p:cNvSpPr>
          <p:nvPr/>
        </p:nvSpPr>
        <p:spPr bwMode="auto">
          <a:xfrm>
            <a:off x="457200" y="10894104"/>
            <a:ext cx="7372350" cy="745253"/>
          </a:xfrm>
          <a:prstGeom prst="rect">
            <a:avLst/>
          </a:prstGeom>
          <a:noFill/>
          <a:ln w="9525">
            <a:noFill/>
            <a:miter lim="800000"/>
            <a:headEnd/>
            <a:tailEnd/>
          </a:ln>
          <a:effectLst/>
        </p:spPr>
        <p:txBody>
          <a:bodyPr lIns="52247" tIns="26123" rIns="52247" bIns="26123">
            <a:spAutoFit/>
          </a:bodyPr>
          <a:lstStyle/>
          <a:p>
            <a:pPr defTabSz="2508250">
              <a:spcBef>
                <a:spcPct val="50000"/>
              </a:spcBef>
            </a:pPr>
            <a:r>
              <a:rPr lang="en-US" sz="4500" b="1" dirty="0">
                <a:latin typeface="Times New Roman" panose="02020603050405020304" pitchFamily="18" charset="0"/>
                <a:cs typeface="Times New Roman" panose="02020603050405020304" pitchFamily="18" charset="0"/>
              </a:rPr>
              <a:t>Data</a:t>
            </a:r>
          </a:p>
        </p:txBody>
      </p:sp>
      <p:sp>
        <p:nvSpPr>
          <p:cNvPr id="5" name="Text Box 10">
            <a:extLst>
              <a:ext uri="{FF2B5EF4-FFF2-40B4-BE49-F238E27FC236}">
                <a16:creationId xmlns:a16="http://schemas.microsoft.com/office/drawing/2014/main" id="{7D607388-B633-B271-241B-172A34CB9C3A}"/>
              </a:ext>
            </a:extLst>
          </p:cNvPr>
          <p:cNvSpPr txBox="1">
            <a:spLocks noChangeArrowheads="1"/>
          </p:cNvSpPr>
          <p:nvPr/>
        </p:nvSpPr>
        <p:spPr bwMode="auto">
          <a:xfrm>
            <a:off x="8715375" y="3287063"/>
            <a:ext cx="7372350" cy="745253"/>
          </a:xfrm>
          <a:prstGeom prst="rect">
            <a:avLst/>
          </a:prstGeom>
          <a:noFill/>
          <a:ln w="9525">
            <a:noFill/>
            <a:miter lim="800000"/>
            <a:headEnd/>
            <a:tailEnd/>
          </a:ln>
          <a:effectLst/>
        </p:spPr>
        <p:txBody>
          <a:bodyPr lIns="52247" tIns="26123" rIns="52247" bIns="26123">
            <a:spAutoFit/>
          </a:bodyPr>
          <a:lstStyle/>
          <a:p>
            <a:pPr defTabSz="2508250">
              <a:spcBef>
                <a:spcPct val="50000"/>
              </a:spcBef>
            </a:pPr>
            <a:r>
              <a:rPr lang="en-US" sz="4500" b="1" dirty="0">
                <a:latin typeface="Times New Roman" panose="02020603050405020304" pitchFamily="18" charset="0"/>
                <a:cs typeface="Times New Roman" panose="02020603050405020304" pitchFamily="18" charset="0"/>
              </a:rPr>
              <a:t>Methodology</a:t>
            </a:r>
          </a:p>
        </p:txBody>
      </p:sp>
      <p:pic>
        <p:nvPicPr>
          <p:cNvPr id="1026" name="Picture 2" descr="University Logos - Communications ToolKit">
            <a:extLst>
              <a:ext uri="{FF2B5EF4-FFF2-40B4-BE49-F238E27FC236}">
                <a16:creationId xmlns:a16="http://schemas.microsoft.com/office/drawing/2014/main" id="{2C8D681E-54E5-AF09-B21F-32916C318B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 y="268971"/>
            <a:ext cx="2471958" cy="24719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iversity Logos - Communications ToolKit">
            <a:extLst>
              <a:ext uri="{FF2B5EF4-FFF2-40B4-BE49-F238E27FC236}">
                <a16:creationId xmlns:a16="http://schemas.microsoft.com/office/drawing/2014/main" id="{78C5682B-1168-E0DF-5B91-0EB4D02934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72426" y="268971"/>
            <a:ext cx="2471958" cy="2471958"/>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1">
            <a:extLst>
              <a:ext uri="{FF2B5EF4-FFF2-40B4-BE49-F238E27FC236}">
                <a16:creationId xmlns:a16="http://schemas.microsoft.com/office/drawing/2014/main" id="{572D9A99-34F1-DFE3-68A9-F029202564C8}"/>
              </a:ext>
            </a:extLst>
          </p:cNvPr>
          <p:cNvSpPr txBox="1">
            <a:spLocks noChangeArrowheads="1"/>
          </p:cNvSpPr>
          <p:nvPr/>
        </p:nvSpPr>
        <p:spPr bwMode="auto">
          <a:xfrm>
            <a:off x="24676100" y="8896480"/>
            <a:ext cx="7372350" cy="745253"/>
          </a:xfrm>
          <a:prstGeom prst="rect">
            <a:avLst/>
          </a:prstGeom>
          <a:noFill/>
          <a:ln w="9525">
            <a:noFill/>
            <a:miter lim="800000"/>
            <a:headEnd/>
            <a:tailEnd/>
          </a:ln>
          <a:effectLst/>
        </p:spPr>
        <p:txBody>
          <a:bodyPr lIns="52247" tIns="26123" rIns="52247" bIns="26123">
            <a:spAutoFit/>
          </a:bodyPr>
          <a:lstStyle/>
          <a:p>
            <a:pPr defTabSz="2508250">
              <a:spcBef>
                <a:spcPct val="50000"/>
              </a:spcBef>
            </a:pPr>
            <a:r>
              <a:rPr lang="en-US" sz="4500" b="1" dirty="0">
                <a:latin typeface="Times New Roman" panose="02020603050405020304" pitchFamily="18" charset="0"/>
                <a:cs typeface="Times New Roman" panose="02020603050405020304" pitchFamily="18" charset="0"/>
              </a:rPr>
              <a:t>Future Work</a:t>
            </a:r>
          </a:p>
        </p:txBody>
      </p:sp>
      <p:sp>
        <p:nvSpPr>
          <p:cNvPr id="12" name="Text Box 40">
            <a:extLst>
              <a:ext uri="{FF2B5EF4-FFF2-40B4-BE49-F238E27FC236}">
                <a16:creationId xmlns:a16="http://schemas.microsoft.com/office/drawing/2014/main" id="{D6522F45-AFB2-0C0C-B627-0E90B4960A20}"/>
              </a:ext>
            </a:extLst>
          </p:cNvPr>
          <p:cNvSpPr txBox="1">
            <a:spLocks noChangeArrowheads="1"/>
          </p:cNvSpPr>
          <p:nvPr/>
        </p:nvSpPr>
        <p:spPr bwMode="auto">
          <a:xfrm>
            <a:off x="24780875" y="9792415"/>
            <a:ext cx="7477809" cy="6903197"/>
          </a:xfrm>
          <a:prstGeom prst="rect">
            <a:avLst/>
          </a:prstGeom>
          <a:noFill/>
          <a:ln w="57150" cmpd="thinThick">
            <a:noFill/>
            <a:miter lim="800000"/>
            <a:headEnd/>
            <a:tailEnd/>
          </a:ln>
          <a:effectLst/>
        </p:spPr>
        <p:txBody>
          <a:bodyPr wrap="square" lIns="34951" tIns="17475" rIns="34951" bIns="17475">
            <a:spAutoFit/>
          </a:bodyPr>
          <a:lstStyle/>
          <a:p>
            <a:pPr algn="l" defTabSz="350838" eaLnBrk="0" hangingPunct="0">
              <a:lnSpc>
                <a:spcPct val="150000"/>
              </a:lnSpc>
            </a:pPr>
            <a:r>
              <a:rPr lang="en-US" sz="2000" dirty="0">
                <a:latin typeface=""/>
              </a:rPr>
              <a:t>Handling Imbalanced Data: If the dataset is imbalanced towards a specific sentiment class, applying techniques such as oversampling, under-sampling, or using different loss functions can balance the dataset and enhance model performance.</a:t>
            </a:r>
          </a:p>
          <a:p>
            <a:pPr algn="l" defTabSz="350838" eaLnBrk="0" hangingPunct="0">
              <a:lnSpc>
                <a:spcPct val="150000"/>
              </a:lnSpc>
            </a:pPr>
            <a:r>
              <a:rPr lang="en-US" sz="2000" dirty="0">
                <a:latin typeface=""/>
              </a:rPr>
              <a:t>Incorporating Contextual Embeddings: Integration of pre-trained word embeddings like BERT or GPT-based models to capture context and semantics more effectively might contribute to better sentiment understanding, especially in nuanced reviews.</a:t>
            </a:r>
          </a:p>
          <a:p>
            <a:pPr algn="l" defTabSz="350838" eaLnBrk="0" hangingPunct="0">
              <a:lnSpc>
                <a:spcPct val="150000"/>
              </a:lnSpc>
            </a:pPr>
            <a:r>
              <a:rPr lang="en-US" sz="2000" dirty="0">
                <a:latin typeface=""/>
              </a:rPr>
              <a:t>Deep Learning Enhancements: Experiment with more complex neural network architectures, tuning hyperparameters, or utilizing different recurrent neural network (RNN) variants apart from LSTM to assess if the model's performance can be further improved.</a:t>
            </a:r>
          </a:p>
          <a:p>
            <a:pPr algn="l" defTabSz="350838" eaLnBrk="0" hangingPunct="0">
              <a:lnSpc>
                <a:spcPct val="150000"/>
              </a:lnSpc>
            </a:pPr>
            <a:endParaRPr lang="en-US" sz="2000" dirty="0">
              <a:latin typeface=""/>
            </a:endParaRPr>
          </a:p>
          <a:p>
            <a:pPr algn="l" defTabSz="350838" eaLnBrk="0" hangingPunct="0">
              <a:lnSpc>
                <a:spcPct val="150000"/>
              </a:lnSpc>
            </a:pPr>
            <a:endParaRPr lang="en-US" sz="2000" dirty="0">
              <a:latin typeface=""/>
            </a:endParaRPr>
          </a:p>
        </p:txBody>
      </p:sp>
      <p:sp>
        <p:nvSpPr>
          <p:cNvPr id="6" name="TextBox 5">
            <a:extLst>
              <a:ext uri="{FF2B5EF4-FFF2-40B4-BE49-F238E27FC236}">
                <a16:creationId xmlns:a16="http://schemas.microsoft.com/office/drawing/2014/main" id="{B7AC5DD4-25E8-1CEF-B1A1-F024B219BC9B}"/>
              </a:ext>
            </a:extLst>
          </p:cNvPr>
          <p:cNvSpPr txBox="1"/>
          <p:nvPr/>
        </p:nvSpPr>
        <p:spPr>
          <a:xfrm>
            <a:off x="659716" y="11730377"/>
            <a:ext cx="7429500" cy="3477875"/>
          </a:xfrm>
          <a:prstGeom prst="rect">
            <a:avLst/>
          </a:prstGeom>
          <a:noFill/>
        </p:spPr>
        <p:txBody>
          <a:bodyPr wrap="square" rtlCol="0">
            <a:spAutoFit/>
          </a:bodyPr>
          <a:lstStyle/>
          <a:p>
            <a:pPr algn="l"/>
            <a:r>
              <a:rPr lang="en-US" sz="2000" dirty="0"/>
              <a:t>Data Sources: Data was sourced from Kaggle and the original author web-scraped the data from Airbnb website to create multiple datasets.</a:t>
            </a:r>
          </a:p>
          <a:p>
            <a:pPr algn="l"/>
            <a:endParaRPr lang="en-US" sz="2000" dirty="0"/>
          </a:p>
          <a:p>
            <a:pPr algn="l"/>
            <a:r>
              <a:rPr lang="en-US" sz="2000" dirty="0" err="1"/>
              <a:t>Reviews_Detailed</a:t>
            </a:r>
            <a:r>
              <a:rPr lang="en-US" sz="2000" dirty="0"/>
              <a:t>: Contains 355,888 rows and 6 columns</a:t>
            </a:r>
          </a:p>
          <a:p>
            <a:pPr algn="l"/>
            <a:r>
              <a:rPr lang="en-US" sz="2000" dirty="0"/>
              <a:t>Listings: Comprises 7,747 rows and 18 columns</a:t>
            </a:r>
          </a:p>
          <a:p>
            <a:pPr algn="l"/>
            <a:r>
              <a:rPr lang="en-US" sz="2000" dirty="0" err="1"/>
              <a:t>Listings_Detailed</a:t>
            </a:r>
            <a:r>
              <a:rPr lang="en-US" sz="2000" dirty="0"/>
              <a:t>: Consists of 7,747 rows and 7 columns</a:t>
            </a:r>
          </a:p>
          <a:p>
            <a:pPr algn="l"/>
            <a:endParaRPr lang="en-US" sz="2000" dirty="0"/>
          </a:p>
          <a:p>
            <a:pPr algn="l"/>
            <a:r>
              <a:rPr lang="en-US" sz="2000" dirty="0"/>
              <a:t>These files were merged into a single dataset, consolidating relevant columns. For example: Host Details, Reviewer Details, Reviews, Airbnb Room Details.</a:t>
            </a:r>
          </a:p>
        </p:txBody>
      </p:sp>
      <p:sp>
        <p:nvSpPr>
          <p:cNvPr id="8" name="TextBox 7">
            <a:extLst>
              <a:ext uri="{FF2B5EF4-FFF2-40B4-BE49-F238E27FC236}">
                <a16:creationId xmlns:a16="http://schemas.microsoft.com/office/drawing/2014/main" id="{F03A26C4-824B-FF06-D3A1-BE1FC7CFF240}"/>
              </a:ext>
            </a:extLst>
          </p:cNvPr>
          <p:cNvSpPr txBox="1"/>
          <p:nvPr/>
        </p:nvSpPr>
        <p:spPr>
          <a:xfrm>
            <a:off x="8767477" y="4314954"/>
            <a:ext cx="7372350" cy="10653557"/>
          </a:xfrm>
          <a:prstGeom prst="rect">
            <a:avLst/>
          </a:prstGeom>
          <a:noFill/>
        </p:spPr>
        <p:txBody>
          <a:bodyPr wrap="square" rtlCol="0">
            <a:spAutoFit/>
          </a:bodyPr>
          <a:lstStyle/>
          <a:p>
            <a:pPr algn="l"/>
            <a:r>
              <a:rPr lang="en-US" sz="2000" dirty="0">
                <a:solidFill>
                  <a:srgbClr val="000000"/>
                </a:solidFill>
                <a:latin typeface=""/>
              </a:rPr>
              <a:t>VADER (Valence Aware Dictionary </a:t>
            </a:r>
            <a:r>
              <a:rPr lang="en-US" sz="2000" dirty="0" err="1">
                <a:solidFill>
                  <a:srgbClr val="000000"/>
                </a:solidFill>
                <a:latin typeface=""/>
              </a:rPr>
              <a:t>sEntiment</a:t>
            </a:r>
            <a:r>
              <a:rPr lang="en-US" sz="2000" dirty="0">
                <a:solidFill>
                  <a:srgbClr val="000000"/>
                </a:solidFill>
                <a:latin typeface=""/>
              </a:rPr>
              <a:t> Reasoner): This </a:t>
            </a:r>
            <a:r>
              <a:rPr lang="en-US" sz="2000" dirty="0" err="1">
                <a:solidFill>
                  <a:srgbClr val="000000"/>
                </a:solidFill>
                <a:latin typeface=""/>
              </a:rPr>
              <a:t>lexican</a:t>
            </a:r>
            <a:r>
              <a:rPr lang="en-US" sz="2000" dirty="0">
                <a:solidFill>
                  <a:srgbClr val="000000"/>
                </a:solidFill>
                <a:latin typeface=""/>
              </a:rPr>
              <a:t>-based approach provides sentiment scores for each review. The VADER scores were utilized to label data: a score &gt; 0.5 was categorized as positive, &lt;0 as negative, and else as neutral.</a:t>
            </a:r>
          </a:p>
          <a:p>
            <a:pPr algn="l"/>
            <a:endParaRPr lang="en-US" sz="2000" dirty="0">
              <a:solidFill>
                <a:srgbClr val="000000"/>
              </a:solidFill>
              <a:latin typeface=""/>
            </a:endParaRPr>
          </a:p>
          <a:p>
            <a:pPr algn="l"/>
            <a:r>
              <a:rPr lang="en-US" sz="2000" dirty="0">
                <a:solidFill>
                  <a:srgbClr val="000000"/>
                </a:solidFill>
                <a:latin typeface=""/>
              </a:rPr>
              <a:t>Text Blob: Leveraging this model allows for efficient analysis without the need for extensive custom training, thereby expediting the initial assessment of sentiment in the reviews. </a:t>
            </a:r>
            <a:r>
              <a:rPr lang="en-US" sz="2000" dirty="0" err="1">
                <a:solidFill>
                  <a:srgbClr val="000000"/>
                </a:solidFill>
                <a:latin typeface=""/>
              </a:rPr>
              <a:t>TextBlob</a:t>
            </a:r>
            <a:r>
              <a:rPr lang="en-US" sz="2000" dirty="0">
                <a:solidFill>
                  <a:srgbClr val="000000"/>
                </a:solidFill>
                <a:latin typeface=""/>
              </a:rPr>
              <a:t> is a python library for Natural Language Processing (NLP). </a:t>
            </a:r>
            <a:r>
              <a:rPr lang="en-US" sz="2000" dirty="0" err="1">
                <a:solidFill>
                  <a:srgbClr val="000000"/>
                </a:solidFill>
                <a:latin typeface=""/>
              </a:rPr>
              <a:t>TextBlob</a:t>
            </a:r>
            <a:r>
              <a:rPr lang="en-US" sz="2000" dirty="0">
                <a:solidFill>
                  <a:srgbClr val="000000"/>
                </a:solidFill>
                <a:latin typeface=""/>
              </a:rPr>
              <a:t> actively used Natural Language </a:t>
            </a:r>
            <a:r>
              <a:rPr lang="en-US" sz="2000" dirty="0" err="1">
                <a:solidFill>
                  <a:srgbClr val="000000"/>
                </a:solidFill>
                <a:latin typeface=""/>
              </a:rPr>
              <a:t>ToolKit</a:t>
            </a:r>
            <a:r>
              <a:rPr lang="en-US" sz="2000" dirty="0">
                <a:solidFill>
                  <a:srgbClr val="000000"/>
                </a:solidFill>
                <a:latin typeface=""/>
              </a:rPr>
              <a:t> (NLTK) to achieve its tasks. This models returns polarity and subjectivity of a sentence. Polarity lies between [-1, 1], -1 being a negative sentiment and 1 being a positive sentiment.</a:t>
            </a:r>
          </a:p>
          <a:p>
            <a:pPr algn="l"/>
            <a:endParaRPr lang="en-US" sz="2000" dirty="0">
              <a:solidFill>
                <a:srgbClr val="000000"/>
              </a:solidFill>
              <a:latin typeface=""/>
            </a:endParaRPr>
          </a:p>
          <a:p>
            <a:pPr algn="l"/>
            <a:r>
              <a:rPr lang="en-US" sz="2000" dirty="0">
                <a:solidFill>
                  <a:srgbClr val="000000"/>
                </a:solidFill>
                <a:latin typeface=""/>
              </a:rPr>
              <a:t>LSTM (Long Short-Term Memory): Given the substantial dataset, a more in-depth understanding and nuanced sentiment analysis were pursued using an LSTM model implemented with TensorFlow and </a:t>
            </a:r>
            <a:r>
              <a:rPr lang="en-US" sz="2000" dirty="0" err="1">
                <a:solidFill>
                  <a:srgbClr val="000000"/>
                </a:solidFill>
                <a:latin typeface=""/>
              </a:rPr>
              <a:t>Keras</a:t>
            </a:r>
            <a:r>
              <a:rPr lang="en-US" sz="2000" dirty="0">
                <a:solidFill>
                  <a:srgbClr val="000000"/>
                </a:solidFill>
                <a:latin typeface=""/>
              </a:rPr>
              <a:t>. LSTM is a type of recurrent neural network (RNN) known for its effectiveness in handling sequential data and capturing long-range dependencies within text.</a:t>
            </a:r>
          </a:p>
          <a:p>
            <a:pPr algn="l"/>
            <a:endParaRPr lang="en-US" sz="2000" dirty="0">
              <a:solidFill>
                <a:srgbClr val="000000"/>
              </a:solidFill>
              <a:latin typeface=""/>
            </a:endParaRPr>
          </a:p>
          <a:p>
            <a:pPr algn="l"/>
            <a:r>
              <a:rPr lang="en-US" sz="2000" dirty="0">
                <a:solidFill>
                  <a:srgbClr val="000000"/>
                </a:solidFill>
                <a:latin typeface=""/>
              </a:rPr>
              <a:t>The dataset was divided into a training set (70%) and a testing set (30%)</a:t>
            </a:r>
          </a:p>
          <a:p>
            <a:pPr algn="l"/>
            <a:endParaRPr lang="en-US" sz="2000" dirty="0">
              <a:solidFill>
                <a:srgbClr val="000000"/>
              </a:solidFill>
              <a:latin typeface=""/>
            </a:endParaRPr>
          </a:p>
          <a:p>
            <a:pPr algn="l"/>
            <a:r>
              <a:rPr lang="en-US" sz="2000" dirty="0">
                <a:solidFill>
                  <a:srgbClr val="000000"/>
                </a:solidFill>
                <a:latin typeface=""/>
              </a:rPr>
              <a:t>Text Cleaning: Removal of stop words and lemmatization to enhance the quality of textual data.</a:t>
            </a:r>
          </a:p>
          <a:p>
            <a:pPr algn="l"/>
            <a:endParaRPr lang="en-US" sz="2000" dirty="0">
              <a:solidFill>
                <a:srgbClr val="000000"/>
              </a:solidFill>
              <a:latin typeface=""/>
            </a:endParaRPr>
          </a:p>
          <a:p>
            <a:pPr algn="l"/>
            <a:r>
              <a:rPr lang="en-US" sz="2000" dirty="0">
                <a:solidFill>
                  <a:srgbClr val="000000"/>
                </a:solidFill>
                <a:latin typeface=""/>
              </a:rPr>
              <a:t>Tokenization: The process of splitting the comments into individual words or tokens. Tokenization allows for the conversion of textual data into numerical vectors, essential for machine learning algorithms</a:t>
            </a:r>
          </a:p>
          <a:p>
            <a:pPr algn="l">
              <a:lnSpc>
                <a:spcPct val="150000"/>
              </a:lnSpc>
            </a:pPr>
            <a:endParaRPr lang="en-US" sz="2000" dirty="0">
              <a:latin typeface=""/>
              <a:cs typeface="Times New Roman" panose="02020603050405020304" pitchFamily="18" charset="0"/>
            </a:endParaRPr>
          </a:p>
        </p:txBody>
      </p:sp>
      <p:pic>
        <p:nvPicPr>
          <p:cNvPr id="9" name="Picture 8" descr="A close-up of words&#10;&#10;Description automatically generated">
            <a:extLst>
              <a:ext uri="{FF2B5EF4-FFF2-40B4-BE49-F238E27FC236}">
                <a16:creationId xmlns:a16="http://schemas.microsoft.com/office/drawing/2014/main" id="{089A7DF0-7639-DE13-E580-879971235F64}"/>
              </a:ext>
            </a:extLst>
          </p:cNvPr>
          <p:cNvPicPr>
            <a:picLocks noChangeAspect="1"/>
          </p:cNvPicPr>
          <p:nvPr/>
        </p:nvPicPr>
        <p:blipFill>
          <a:blip r:embed="rId4"/>
          <a:stretch>
            <a:fillRect/>
          </a:stretch>
        </p:blipFill>
        <p:spPr>
          <a:xfrm>
            <a:off x="16700214" y="9218765"/>
            <a:ext cx="3551646" cy="2411404"/>
          </a:xfrm>
          <a:prstGeom prst="rect">
            <a:avLst/>
          </a:prstGeom>
        </p:spPr>
      </p:pic>
      <p:pic>
        <p:nvPicPr>
          <p:cNvPr id="11" name="Picture 10" descr="A black and blue background with words&#10;&#10;Description automatically generated">
            <a:extLst>
              <a:ext uri="{FF2B5EF4-FFF2-40B4-BE49-F238E27FC236}">
                <a16:creationId xmlns:a16="http://schemas.microsoft.com/office/drawing/2014/main" id="{1A0A9019-30EB-E1D0-93CD-72F40CC39048}"/>
              </a:ext>
            </a:extLst>
          </p:cNvPr>
          <p:cNvPicPr>
            <a:picLocks noChangeAspect="1"/>
          </p:cNvPicPr>
          <p:nvPr/>
        </p:nvPicPr>
        <p:blipFill>
          <a:blip r:embed="rId5"/>
          <a:stretch>
            <a:fillRect/>
          </a:stretch>
        </p:blipFill>
        <p:spPr>
          <a:xfrm>
            <a:off x="20613004" y="9262179"/>
            <a:ext cx="3551646" cy="2404335"/>
          </a:xfrm>
          <a:prstGeom prst="rect">
            <a:avLst/>
          </a:prstGeom>
        </p:spPr>
      </p:pic>
      <p:pic>
        <p:nvPicPr>
          <p:cNvPr id="13" name="Picture 12" descr="A graph of a graph&#10;&#10;Description automatically generated with medium confidence">
            <a:extLst>
              <a:ext uri="{FF2B5EF4-FFF2-40B4-BE49-F238E27FC236}">
                <a16:creationId xmlns:a16="http://schemas.microsoft.com/office/drawing/2014/main" id="{2740F5F6-82BC-A582-8444-1BAE669A1BB0}"/>
              </a:ext>
            </a:extLst>
          </p:cNvPr>
          <p:cNvPicPr>
            <a:picLocks noChangeAspect="1"/>
          </p:cNvPicPr>
          <p:nvPr/>
        </p:nvPicPr>
        <p:blipFill>
          <a:blip r:embed="rId6"/>
          <a:stretch>
            <a:fillRect/>
          </a:stretch>
        </p:blipFill>
        <p:spPr>
          <a:xfrm>
            <a:off x="16624821" y="12439932"/>
            <a:ext cx="3702433" cy="2843160"/>
          </a:xfrm>
          <a:prstGeom prst="rect">
            <a:avLst/>
          </a:prstGeom>
        </p:spPr>
      </p:pic>
      <p:pic>
        <p:nvPicPr>
          <p:cNvPr id="16" name="Picture 15" descr="A diagram of different colored squares&#10;&#10;Description automatically generated">
            <a:extLst>
              <a:ext uri="{FF2B5EF4-FFF2-40B4-BE49-F238E27FC236}">
                <a16:creationId xmlns:a16="http://schemas.microsoft.com/office/drawing/2014/main" id="{CF635938-448A-B56C-AD66-36A968B013FF}"/>
              </a:ext>
            </a:extLst>
          </p:cNvPr>
          <p:cNvPicPr>
            <a:picLocks noChangeAspect="1"/>
          </p:cNvPicPr>
          <p:nvPr/>
        </p:nvPicPr>
        <p:blipFill>
          <a:blip r:embed="rId7"/>
          <a:stretch>
            <a:fillRect/>
          </a:stretch>
        </p:blipFill>
        <p:spPr>
          <a:xfrm>
            <a:off x="20613004" y="12654192"/>
            <a:ext cx="3404665" cy="2628900"/>
          </a:xfrm>
          <a:prstGeom prst="rect">
            <a:avLst/>
          </a:prstGeom>
        </p:spPr>
      </p:pic>
      <p:sp>
        <p:nvSpPr>
          <p:cNvPr id="17" name="TextBox 16">
            <a:extLst>
              <a:ext uri="{FF2B5EF4-FFF2-40B4-BE49-F238E27FC236}">
                <a16:creationId xmlns:a16="http://schemas.microsoft.com/office/drawing/2014/main" id="{15BB8654-6571-B937-7225-23FFC35C3DF5}"/>
              </a:ext>
            </a:extLst>
          </p:cNvPr>
          <p:cNvSpPr txBox="1"/>
          <p:nvPr/>
        </p:nvSpPr>
        <p:spPr>
          <a:xfrm>
            <a:off x="16774946" y="11630169"/>
            <a:ext cx="3532870" cy="400110"/>
          </a:xfrm>
          <a:prstGeom prst="rect">
            <a:avLst/>
          </a:prstGeom>
          <a:noFill/>
        </p:spPr>
        <p:txBody>
          <a:bodyPr wrap="square" rtlCol="0">
            <a:spAutoFit/>
          </a:bodyPr>
          <a:lstStyle/>
          <a:p>
            <a:r>
              <a:rPr lang="en-US" sz="1800" dirty="0"/>
              <a:t>Word Cloud for negative reviews</a:t>
            </a:r>
            <a:r>
              <a:rPr lang="en-US" sz="2000" dirty="0"/>
              <a:t> </a:t>
            </a:r>
          </a:p>
        </p:txBody>
      </p:sp>
      <p:sp>
        <p:nvSpPr>
          <p:cNvPr id="18" name="TextBox 17">
            <a:extLst>
              <a:ext uri="{FF2B5EF4-FFF2-40B4-BE49-F238E27FC236}">
                <a16:creationId xmlns:a16="http://schemas.microsoft.com/office/drawing/2014/main" id="{C0DB9C4E-CFB4-369A-B251-C46980D8E6BC}"/>
              </a:ext>
            </a:extLst>
          </p:cNvPr>
          <p:cNvSpPr txBox="1"/>
          <p:nvPr/>
        </p:nvSpPr>
        <p:spPr>
          <a:xfrm>
            <a:off x="20743691" y="11642035"/>
            <a:ext cx="3532870" cy="400110"/>
          </a:xfrm>
          <a:prstGeom prst="rect">
            <a:avLst/>
          </a:prstGeom>
          <a:noFill/>
        </p:spPr>
        <p:txBody>
          <a:bodyPr wrap="square" rtlCol="0">
            <a:spAutoFit/>
          </a:bodyPr>
          <a:lstStyle/>
          <a:p>
            <a:r>
              <a:rPr lang="en-US" sz="1800" dirty="0"/>
              <a:t>Word Cloud for positive reviews</a:t>
            </a:r>
            <a:r>
              <a:rPr lang="en-US" sz="2000" dirty="0"/>
              <a:t> </a:t>
            </a:r>
          </a:p>
        </p:txBody>
      </p:sp>
      <p:sp>
        <p:nvSpPr>
          <p:cNvPr id="19" name="TextBox 18">
            <a:extLst>
              <a:ext uri="{FF2B5EF4-FFF2-40B4-BE49-F238E27FC236}">
                <a16:creationId xmlns:a16="http://schemas.microsoft.com/office/drawing/2014/main" id="{5F1C8818-B12E-B43A-6B6D-CEC72C54D529}"/>
              </a:ext>
            </a:extLst>
          </p:cNvPr>
          <p:cNvSpPr txBox="1"/>
          <p:nvPr/>
        </p:nvSpPr>
        <p:spPr>
          <a:xfrm>
            <a:off x="17031605" y="8295435"/>
            <a:ext cx="7115857" cy="923330"/>
          </a:xfrm>
          <a:prstGeom prst="rect">
            <a:avLst/>
          </a:prstGeom>
          <a:noFill/>
        </p:spPr>
        <p:txBody>
          <a:bodyPr wrap="square" rtlCol="0">
            <a:spAutoFit/>
          </a:bodyPr>
          <a:lstStyle/>
          <a:p>
            <a:r>
              <a:rPr lang="en-US" sz="1800" i="1" dirty="0"/>
              <a:t>Comparing common negative reviews with positive reviews to inform the hosts getting consistently negative reviews of what can be improved </a:t>
            </a:r>
          </a:p>
        </p:txBody>
      </p:sp>
      <p:sp>
        <p:nvSpPr>
          <p:cNvPr id="20" name="TextBox 19">
            <a:extLst>
              <a:ext uri="{FF2B5EF4-FFF2-40B4-BE49-F238E27FC236}">
                <a16:creationId xmlns:a16="http://schemas.microsoft.com/office/drawing/2014/main" id="{303C71FA-D826-D51B-D7F9-6DE6F0C3D14C}"/>
              </a:ext>
            </a:extLst>
          </p:cNvPr>
          <p:cNvSpPr txBox="1"/>
          <p:nvPr/>
        </p:nvSpPr>
        <p:spPr>
          <a:xfrm>
            <a:off x="16744950" y="15418343"/>
            <a:ext cx="7512835" cy="338554"/>
          </a:xfrm>
          <a:prstGeom prst="rect">
            <a:avLst/>
          </a:prstGeom>
          <a:noFill/>
        </p:spPr>
        <p:txBody>
          <a:bodyPr wrap="square" rtlCol="0">
            <a:spAutoFit/>
          </a:bodyPr>
          <a:lstStyle/>
          <a:p>
            <a:r>
              <a:rPr lang="en-US" sz="1600" dirty="0"/>
              <a:t>Comparing VADER and </a:t>
            </a:r>
            <a:r>
              <a:rPr lang="en-US" sz="1600" dirty="0" err="1"/>
              <a:t>TextBlob</a:t>
            </a:r>
            <a:r>
              <a:rPr lang="en-US" sz="1600" dirty="0"/>
              <a:t> Sentiment Scores</a:t>
            </a:r>
          </a:p>
        </p:txBody>
      </p:sp>
    </p:spTree>
  </p:cSld>
  <p:clrMapOvr>
    <a:masterClrMapping/>
  </p:clrMapOvr>
</p:sld>
</file>

<file path=ppt/theme/theme1.xml><?xml version="1.0" encoding="utf-8"?>
<a:theme xmlns:a="http://schemas.openxmlformats.org/drawingml/2006/main" name="Default Design">
  <a:themeElements>
    <a:clrScheme name="Custom 19">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2508250" rtl="0" eaLnBrk="1" fontAlgn="base" latinLnBrk="0" hangingPunct="1">
          <a:lnSpc>
            <a:spcPct val="100000"/>
          </a:lnSpc>
          <a:spcBef>
            <a:spcPct val="0"/>
          </a:spcBef>
          <a:spcAft>
            <a:spcPct val="0"/>
          </a:spcAft>
          <a:buClrTx/>
          <a:buSzTx/>
          <a:buFontTx/>
          <a:buNone/>
          <a:tabLst/>
          <a:defRPr kumimoji="0" lang="en-US" sz="4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2508250" rtl="0" eaLnBrk="1" fontAlgn="base" latinLnBrk="0" hangingPunct="1">
          <a:lnSpc>
            <a:spcPct val="100000"/>
          </a:lnSpc>
          <a:spcBef>
            <a:spcPct val="0"/>
          </a:spcBef>
          <a:spcAft>
            <a:spcPct val="0"/>
          </a:spcAft>
          <a:buClrTx/>
          <a:buSzTx/>
          <a:buFontTx/>
          <a:buNone/>
          <a:tabLst/>
          <a:defRPr kumimoji="0" lang="en-US" sz="49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4978</TotalTime>
  <Words>833</Words>
  <Application>Microsoft Macintosh PowerPoint</Application>
  <PresentationFormat>Custom</PresentationFormat>
  <Paragraphs>55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36x72 Horizontal Template</dc:title>
  <dc:creator>Ethan Shulda;www.postersession.com</dc:creator>
  <cp:keywords>www.postersession.com</cp:keywords>
  <dc:description>©MegaPrint Inc. 2009-2015</dc:description>
  <cp:lastModifiedBy>Priyanka Bhosale</cp:lastModifiedBy>
  <cp:revision>96</cp:revision>
  <dcterms:created xsi:type="dcterms:W3CDTF">2008-12-04T00:20:37Z</dcterms:created>
  <dcterms:modified xsi:type="dcterms:W3CDTF">2023-12-02T04:45:05Z</dcterms:modified>
  <cp:category>Research Poster</cp:category>
</cp:coreProperties>
</file>