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71" r:id="rId7"/>
    <p:sldId id="260" r:id="rId8"/>
    <p:sldId id="27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9"/>
  </p:normalViewPr>
  <p:slideViewPr>
    <p:cSldViewPr snapToGrid="0">
      <p:cViewPr varScale="1">
        <p:scale>
          <a:sx n="141" d="100"/>
          <a:sy n="141" d="100"/>
        </p:scale>
        <p:origin x="8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106725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a0106725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106725c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106725c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0106725c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0106725c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046cc33de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046cc33de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0106725c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0106725c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106725c4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a0106725c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0264582e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a0264582e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0106725c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0106725c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106725c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106725c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106725c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0106725c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42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106725c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106725c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0106725c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0106725c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5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0106725c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0106725c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0106725c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0106725c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A picture containing game, holding, table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02342" y="54868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02342" y="2433256"/>
            <a:ext cx="6858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566322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56632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02342" y="3185531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500" y="4797937"/>
            <a:ext cx="693732" cy="13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866" y="4619029"/>
            <a:ext cx="962844" cy="3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8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172016" y="813145"/>
            <a:ext cx="8883847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 sz="3600" dirty="0">
                <a:solidFill>
                  <a:srgbClr val="FFFFFF"/>
                </a:solidFill>
              </a:rPr>
              <a:t>Decoding Digital Purchase Intent</a:t>
            </a:r>
            <a:endParaRPr sz="3600"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6957900" y="478279"/>
            <a:ext cx="1731610" cy="79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 lang="en-US"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500" dirty="0"/>
              <a:t>April 25, 2024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 sz="1500" dirty="0"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5679217" y="4360406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1071B-94DA-ACE3-7A01-D16409268D3E}"/>
              </a:ext>
            </a:extLst>
          </p:cNvPr>
          <p:cNvSpPr txBox="1"/>
          <p:nvPr/>
        </p:nvSpPr>
        <p:spPr>
          <a:xfrm>
            <a:off x="3349783" y="2067211"/>
            <a:ext cx="330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By: Priyanka Bhosale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9A6"/>
                </a:solidFill>
              </a:rPr>
              <a:t>Model Selection</a:t>
            </a:r>
            <a:endParaRPr>
              <a:solidFill>
                <a:srgbClr val="0039A6"/>
              </a:solidFill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311700" y="1018066"/>
            <a:ext cx="8520600" cy="385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400" dirty="0">
                <a:solidFill>
                  <a:schemeClr val="dk1"/>
                </a:solidFill>
              </a:rPr>
              <a:t>Classification Models:</a:t>
            </a: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US" sz="1400" dirty="0">
                <a:solidFill>
                  <a:schemeClr val="dk1"/>
                </a:solidFill>
              </a:rPr>
              <a:t>Logistic Regression</a:t>
            </a: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GB" sz="1400" dirty="0">
                <a:solidFill>
                  <a:schemeClr val="dk1"/>
                </a:solidFill>
              </a:rPr>
              <a:t>Decision Tree</a:t>
            </a: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GB" sz="1400" dirty="0">
                <a:solidFill>
                  <a:schemeClr val="dk1"/>
                </a:solidFill>
              </a:rPr>
              <a:t>Random Forest</a:t>
            </a: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GB" sz="1400" dirty="0" err="1">
                <a:solidFill>
                  <a:schemeClr val="dk1"/>
                </a:solidFill>
              </a:rPr>
              <a:t>XGBoost</a:t>
            </a:r>
            <a:endParaRPr lang="en-GB" sz="1400" dirty="0">
              <a:solidFill>
                <a:schemeClr val="dk1"/>
              </a:solidFill>
            </a:endParaRP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GB" sz="1400" dirty="0">
                <a:solidFill>
                  <a:schemeClr val="dk1"/>
                </a:solidFill>
              </a:rPr>
              <a:t>Naïve Bayes</a:t>
            </a: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GB" sz="1400" dirty="0">
                <a:solidFill>
                  <a:schemeClr val="dk1"/>
                </a:solidFill>
              </a:rPr>
              <a:t>Support Vector Machines (SVM)</a:t>
            </a:r>
          </a:p>
          <a:p>
            <a:pPr marL="742950" indent="-285750">
              <a:lnSpc>
                <a:spcPct val="95000"/>
              </a:lnSpc>
              <a:buSzPts val="1018"/>
            </a:pPr>
            <a:r>
              <a:rPr lang="en-GB" sz="1400" dirty="0">
                <a:solidFill>
                  <a:schemeClr val="dk1"/>
                </a:solidFill>
              </a:rPr>
              <a:t>K-Nearest </a:t>
            </a:r>
            <a:r>
              <a:rPr lang="en-GB" sz="1400" dirty="0" err="1">
                <a:solidFill>
                  <a:schemeClr val="dk1"/>
                </a:solidFill>
              </a:rPr>
              <a:t>Neighbors</a:t>
            </a:r>
            <a:r>
              <a:rPr lang="en-GB" sz="1400" dirty="0">
                <a:solidFill>
                  <a:schemeClr val="dk1"/>
                </a:solidFill>
              </a:rPr>
              <a:t> (KNN)</a:t>
            </a:r>
          </a:p>
          <a:p>
            <a:pPr marL="742950" indent="-285750">
              <a:lnSpc>
                <a:spcPct val="95000"/>
              </a:lnSpc>
              <a:buSzPts val="1018"/>
            </a:pPr>
            <a:endParaRPr lang="en-US" sz="1365" dirty="0">
              <a:solidFill>
                <a:schemeClr val="dk1"/>
              </a:solidFill>
            </a:endParaRPr>
          </a:p>
          <a:p>
            <a:pPr marL="141923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</a:pPr>
            <a:endParaRPr sz="1365" dirty="0">
              <a:solidFill>
                <a:schemeClr val="dk1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Char char="●"/>
            </a:pPr>
            <a:endParaRPr lang="en-GB" sz="1365" dirty="0">
              <a:solidFill>
                <a:schemeClr val="dk1"/>
              </a:solidFill>
            </a:endParaRPr>
          </a:p>
          <a:p>
            <a:pPr marL="141923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</a:pPr>
            <a:endParaRPr lang="en-GB" sz="1365" dirty="0">
              <a:solidFill>
                <a:schemeClr val="dk1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Char char="●"/>
            </a:pPr>
            <a:endParaRPr sz="1365" dirty="0">
              <a:solidFill>
                <a:schemeClr val="dk1"/>
              </a:solidFill>
            </a:endParaRPr>
          </a:p>
          <a:p>
            <a:pPr marL="457200" lvl="0" indent="-3152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Char char="●"/>
            </a:pPr>
            <a:endParaRPr sz="1365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8AFF3-F5AA-A2D9-0A1C-CA078AFB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54" y="1082756"/>
            <a:ext cx="2908300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163814-BC75-B6C3-ED15-F8D273D52632}"/>
              </a:ext>
            </a:extLst>
          </p:cNvPr>
          <p:cNvSpPr txBox="1"/>
          <p:nvPr/>
        </p:nvSpPr>
        <p:spPr>
          <a:xfrm>
            <a:off x="394642" y="3665099"/>
            <a:ext cx="7999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with Dummy Classifier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Reason: Simple baseline classifier used as a reference point for comparing the performance of other classifiers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Strategy: stratified, because it generates predictions by respecting the class distribution of the training set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EE1A4-8D6B-09E7-50AB-0E1F7438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054" y="3371468"/>
            <a:ext cx="28321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311700" y="2186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39A6"/>
                </a:solidFill>
              </a:rPr>
              <a:t>Model Fitting &amp; Evaluation</a:t>
            </a:r>
            <a:endParaRPr dirty="0">
              <a:solidFill>
                <a:srgbClr val="0039A6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311700" y="791388"/>
            <a:ext cx="8520600" cy="413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25450" indent="-285750">
              <a:buClr>
                <a:schemeClr val="dk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</a:rPr>
              <a:t>The Classification Models listed were trained and evaluated on the dataset using </a:t>
            </a:r>
            <a:r>
              <a:rPr lang="en-GB" sz="1400" b="1" dirty="0">
                <a:solidFill>
                  <a:schemeClr val="dk1"/>
                </a:solidFill>
              </a:rPr>
              <a:t>5-fold cross-validation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25450" indent="-285750">
              <a:buClr>
                <a:schemeClr val="dk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</a:rPr>
              <a:t>The model with the highest average ROC AUC score was chosen as the best performer, which was the </a:t>
            </a:r>
            <a:r>
              <a:rPr lang="en-GB" sz="1400" b="1" dirty="0">
                <a:solidFill>
                  <a:schemeClr val="dk1"/>
                </a:solidFill>
              </a:rPr>
              <a:t>Random Forest </a:t>
            </a:r>
            <a:r>
              <a:rPr lang="en-GB" sz="1400" dirty="0">
                <a:solidFill>
                  <a:schemeClr val="dk1"/>
                </a:solidFill>
              </a:rPr>
              <a:t>model</a:t>
            </a:r>
          </a:p>
          <a:p>
            <a:pPr marL="882650" lvl="1" indent="-285750">
              <a:buClr>
                <a:schemeClr val="dk1"/>
              </a:buClr>
            </a:pPr>
            <a:r>
              <a:rPr lang="en-GB" dirty="0">
                <a:solidFill>
                  <a:schemeClr val="dk1"/>
                </a:solidFill>
              </a:rPr>
              <a:t>Why ROC and AUC score: </a:t>
            </a:r>
            <a:r>
              <a:rPr lang="en-US" dirty="0">
                <a:solidFill>
                  <a:schemeClr val="dk1"/>
                </a:solidFill>
              </a:rPr>
              <a:t>It provides a comprehensive measure of a model's performance across all classification thresholds, making it robust against imbalanced data </a:t>
            </a:r>
            <a:r>
              <a:rPr lang="en-GB" dirty="0">
                <a:solidFill>
                  <a:schemeClr val="dk1"/>
                </a:solidFill>
              </a:rPr>
              <a:t>compared to other metrics, such as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2BD60-8E30-BB52-57FB-32DDF738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56" y="3156448"/>
            <a:ext cx="4377288" cy="1322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11700" y="2872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39A6"/>
                </a:solidFill>
              </a:rPr>
              <a:t>Feature Importance by Random Forest</a:t>
            </a:r>
            <a:endParaRPr dirty="0">
              <a:solidFill>
                <a:srgbClr val="0039A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D0C5C1-A2E0-0187-6D6C-845A58D2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7725"/>
            <a:ext cx="7772400" cy="355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9DBAA9-B418-9B40-EC54-17125709F09E}"/>
              </a:ext>
            </a:extLst>
          </p:cNvPr>
          <p:cNvSpPr txBox="1"/>
          <p:nvPr/>
        </p:nvSpPr>
        <p:spPr>
          <a:xfrm>
            <a:off x="2399167" y="4568146"/>
            <a:ext cx="605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"Page Values" seems to be the most impactful feature by a large margin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39A6"/>
                </a:solidFill>
              </a:rPr>
              <a:t>Conclusion</a:t>
            </a:r>
            <a:endParaRPr dirty="0">
              <a:solidFill>
                <a:srgbClr val="0039A6"/>
              </a:solidFill>
            </a:endParaRPr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/>
            <a:r>
              <a:rPr lang="en-US" sz="1400" dirty="0">
                <a:solidFill>
                  <a:schemeClr val="dk1"/>
                </a:solidFill>
              </a:rPr>
              <a:t>Random Forest model accurately predicts online purchase intent, achieving an exceptional ROC-AUC score of 0.982 - outperforming other models such as Logistic Regression, Decision Trees, </a:t>
            </a:r>
            <a:r>
              <a:rPr lang="en-US" sz="1400" dirty="0" err="1">
                <a:solidFill>
                  <a:schemeClr val="dk1"/>
                </a:solidFill>
              </a:rPr>
              <a:t>XGBoost</a:t>
            </a:r>
            <a:r>
              <a:rPr lang="en-US" sz="1400" dirty="0">
                <a:solidFill>
                  <a:schemeClr val="dk1"/>
                </a:solidFill>
              </a:rPr>
              <a:t>, Naive Bayes, SVM, and KNN</a:t>
            </a:r>
          </a:p>
          <a:p>
            <a:pPr marL="742950" indent="-285750"/>
            <a:endParaRPr lang="en-US" sz="1400" dirty="0">
              <a:solidFill>
                <a:schemeClr val="dk1"/>
              </a:solidFill>
            </a:endParaRPr>
          </a:p>
          <a:p>
            <a:pPr marL="742950" indent="-285750"/>
            <a:r>
              <a:rPr lang="en-US" sz="1400" dirty="0">
                <a:solidFill>
                  <a:schemeClr val="dk1"/>
                </a:solidFill>
              </a:rPr>
              <a:t>By leveraging customer browsing behavior, especially pageview patterns (top feature) and time spent on product pages, Random Forest model pinpoints promising sales opportunities</a:t>
            </a:r>
          </a:p>
          <a:p>
            <a:pPr marL="742950" indent="-285750"/>
            <a:endParaRPr lang="en-US" sz="1400" dirty="0">
              <a:solidFill>
                <a:schemeClr val="dk1"/>
              </a:solidFill>
            </a:endParaRPr>
          </a:p>
          <a:p>
            <a:pPr marL="742950" indent="-285750"/>
            <a:r>
              <a:rPr lang="en-US" sz="1400" dirty="0">
                <a:solidFill>
                  <a:schemeClr val="dk1"/>
                </a:solidFill>
              </a:rPr>
              <a:t>Future Work: Continuous monitoring, dimensionality reduction, feature engineering, Deep Learning models can potentially result in further improvement in revenue prediction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subTitle" idx="1"/>
          </p:nvPr>
        </p:nvSpPr>
        <p:spPr>
          <a:xfrm>
            <a:off x="1068600" y="1806748"/>
            <a:ext cx="7006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GB" sz="5000" dirty="0"/>
              <a:t>Thank you</a:t>
            </a:r>
            <a:endParaRPr sz="50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None/>
            </a:pPr>
            <a:endParaRPr dirty="0"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2"/>
          </p:nvPr>
        </p:nvSpPr>
        <p:spPr>
          <a:xfrm>
            <a:off x="5679217" y="4360406"/>
            <a:ext cx="46149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-17860" y="-1"/>
            <a:ext cx="1985963" cy="51435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GB" sz="3600">
                <a:solidFill>
                  <a:schemeClr val="lt1"/>
                </a:solidFill>
              </a:rPr>
              <a:t>AGENDA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2"/>
          </p:nvPr>
        </p:nvSpPr>
        <p:spPr>
          <a:xfrm>
            <a:off x="3795074" y="103372"/>
            <a:ext cx="4706130" cy="487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cs typeface="Arial"/>
                <a:sym typeface="Arial"/>
              </a:rPr>
              <a:t>1. Introduction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cs typeface="Arial"/>
                <a:sym typeface="Arial"/>
              </a:rPr>
              <a:t>2. Dataset Details: Collection and Column Description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cs typeface="Arial"/>
                <a:sym typeface="Arial"/>
              </a:rPr>
              <a:t>3. Exploratory Data Analysis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cs typeface="Arial"/>
                <a:sym typeface="Arial"/>
              </a:rPr>
              <a:t>4. Data pre-processing and Feature Engineering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cs typeface="Arial"/>
                <a:sym typeface="Arial"/>
              </a:rPr>
              <a:t>5. Sampling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b="0" i="0" u="none" strike="noStrike" dirty="0">
                <a:latin typeface="Arial"/>
                <a:ea typeface="Arial"/>
                <a:cs typeface="Arial"/>
                <a:sym typeface="Arial"/>
              </a:rPr>
              <a:t>6. Model Selection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7. Model Fitting &amp; Evaluation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b="0" i="0" u="none" strike="noStrike" dirty="0">
                <a:latin typeface="Arial"/>
                <a:ea typeface="Arial"/>
                <a:cs typeface="Arial"/>
                <a:sym typeface="Arial"/>
              </a:rPr>
              <a:t>8. Feature Importance</a:t>
            </a:r>
          </a:p>
          <a:p>
            <a:pPr marL="0" indent="0">
              <a:lnSpc>
                <a:spcPct val="150000"/>
              </a:lnSpc>
              <a:spcBef>
                <a:spcPts val="900"/>
              </a:spcBef>
              <a:buSzPts val="1800"/>
              <a:buNone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9. Conclusion</a:t>
            </a:r>
            <a:br>
              <a:rPr lang="en-GB" sz="1500" dirty="0">
                <a:latin typeface="Arial"/>
                <a:ea typeface="Arial"/>
                <a:cs typeface="Arial"/>
                <a:sym typeface="Arial"/>
              </a:rPr>
            </a:br>
            <a:br>
              <a:rPr lang="en-GB" sz="1500" dirty="0">
                <a:latin typeface="Arial"/>
                <a:ea typeface="Arial"/>
                <a:cs typeface="Arial"/>
                <a:sym typeface="Arial"/>
              </a:rPr>
            </a:b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1208483" y="0"/>
            <a:ext cx="1671600" cy="5143500"/>
          </a:xfrm>
          <a:prstGeom prst="chevron">
            <a:avLst>
              <a:gd name="adj" fmla="val 50000"/>
            </a:avLst>
          </a:prstGeom>
          <a:solidFill>
            <a:srgbClr val="2F5496"/>
          </a:solidFill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9A6"/>
                </a:solidFill>
              </a:rPr>
              <a:t>Introduction</a:t>
            </a:r>
            <a:endParaRPr>
              <a:solidFill>
                <a:srgbClr val="0039A6"/>
              </a:solidFill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Understanding online purchase intent has become a pivotal focus for businesses in the digital age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Analyzing customer behavior and intent is essential for targeted and effective marketing that helps businesses grow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Studying browsing patterns and demographic information, businesses can predict customer purchase intent and tailor their strategies to maximize conversions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This project aims to develop several machine learning models that predict customer purchase intent, providing valuable insights for businesses to optimize their marketing efforts and enhance customer engagement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35250" y="43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9A6"/>
                </a:solidFill>
              </a:rPr>
              <a:t>Data Collection</a:t>
            </a:r>
            <a:endParaRPr>
              <a:solidFill>
                <a:srgbClr val="0039A6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67700" cy="3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sz="1400" dirty="0">
                <a:solidFill>
                  <a:schemeClr val="dk1"/>
                </a:solidFill>
              </a:rPr>
              <a:t>The data utilized in this project was obtained from UC Irvine Machine Learning Repository</a:t>
            </a:r>
          </a:p>
          <a:p>
            <a:pPr marL="285750" indent="-285750"/>
            <a:endParaRPr lang="en-GB" sz="14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400" dirty="0">
                <a:solidFill>
                  <a:schemeClr val="dk1"/>
                </a:solidFill>
              </a:rPr>
              <a:t>It consists e-commerce user information</a:t>
            </a:r>
          </a:p>
          <a:p>
            <a:pPr marL="285750" indent="-285750"/>
            <a:endParaRPr lang="en-GB" sz="14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400" dirty="0">
                <a:solidFill>
                  <a:schemeClr val="dk1"/>
                </a:solidFill>
              </a:rPr>
              <a:t>Total records: 12,330</a:t>
            </a:r>
          </a:p>
          <a:p>
            <a:pPr marL="742950" lvl="1" indent="-285750"/>
            <a:r>
              <a:rPr lang="en-GB" dirty="0">
                <a:solidFill>
                  <a:schemeClr val="dk1"/>
                </a:solidFill>
              </a:rPr>
              <a:t>Each row represents a session that belongs to a different user in a 1-year period</a:t>
            </a:r>
          </a:p>
          <a:p>
            <a:pPr marL="285750" indent="-285750"/>
            <a:endParaRPr lang="en-GB" sz="1400" dirty="0">
              <a:solidFill>
                <a:schemeClr val="dk1"/>
              </a:solidFill>
            </a:endParaRPr>
          </a:p>
          <a:p>
            <a:pPr marL="285750" indent="-285750"/>
            <a:r>
              <a:rPr lang="en-GB" sz="1400" dirty="0">
                <a:solidFill>
                  <a:schemeClr val="dk1"/>
                </a:solidFill>
              </a:rPr>
              <a:t>Total features: 18</a:t>
            </a:r>
          </a:p>
          <a:p>
            <a:pPr marL="742950" lvl="1" indent="-285750"/>
            <a:r>
              <a:rPr lang="en-GB" dirty="0">
                <a:solidFill>
                  <a:schemeClr val="dk1"/>
                </a:solidFill>
              </a:rPr>
              <a:t>10 numerical</a:t>
            </a:r>
          </a:p>
          <a:p>
            <a:pPr marL="742950" lvl="1" indent="-285750"/>
            <a:r>
              <a:rPr lang="en-GB" dirty="0">
                <a:solidFill>
                  <a:schemeClr val="dk1"/>
                </a:solidFill>
              </a:rPr>
              <a:t>8 categorical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288150" y="5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39A6"/>
                </a:solidFill>
              </a:rPr>
              <a:t>Feature Details</a:t>
            </a:r>
            <a:endParaRPr dirty="0">
              <a:solidFill>
                <a:srgbClr val="0039A6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288150" y="534154"/>
            <a:ext cx="8591250" cy="4558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GB" sz="1200" dirty="0">
                <a:solidFill>
                  <a:schemeClr val="dk1"/>
                </a:solidFill>
              </a:rPr>
              <a:t>                    </a:t>
            </a:r>
            <a:r>
              <a:rPr lang="en-GB" sz="1100" dirty="0">
                <a:solidFill>
                  <a:schemeClr val="dk1"/>
                </a:solidFill>
              </a:rPr>
              <a:t>Numerical Features				       Categorical Features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34155-C00E-8489-48E4-EBF4487BB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05342"/>
              </p:ext>
            </p:extLst>
          </p:nvPr>
        </p:nvGraphicFramePr>
        <p:xfrm>
          <a:off x="371464" y="878716"/>
          <a:ext cx="4004433" cy="416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43">
                  <a:extLst>
                    <a:ext uri="{9D8B030D-6E8A-4147-A177-3AD203B41FA5}">
                      <a16:colId xmlns:a16="http://schemas.microsoft.com/office/drawing/2014/main" val="1189962931"/>
                    </a:ext>
                  </a:extLst>
                </a:gridCol>
                <a:gridCol w="2368990">
                  <a:extLst>
                    <a:ext uri="{9D8B030D-6E8A-4147-A177-3AD203B41FA5}">
                      <a16:colId xmlns:a16="http://schemas.microsoft.com/office/drawing/2014/main" val="4139889885"/>
                    </a:ext>
                  </a:extLst>
                </a:gridCol>
              </a:tblGrid>
              <a:tr h="235704">
                <a:tc>
                  <a:txBody>
                    <a:bodyPr/>
                    <a:lstStyle/>
                    <a:p>
                      <a:r>
                        <a:rPr lang="en-US" sz="9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0107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US" sz="900" dirty="0"/>
                        <a:t>Administrative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No. of administrative pages that the user 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114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/>
                        <a:t>Administrative_Duration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Amount of time, in seconds, spent in this category of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39589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No. of informational pages that the user visited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53222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Informational_Duration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Amount of time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in seconds,</a:t>
                      </a: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spent in this category of pages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69691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ProductRelated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No. of product-related pages that the user visited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27854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ProductRelated_Duration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Amount of time spent</a:t>
                      </a: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in seconds,</a:t>
                      </a: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in this category of pages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01099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BounceRates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Percentage of visitors who enter the website through that page and exit without triggering any additional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09145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ExitRates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Percentage of page views that end at that specific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35109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PageValues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 value for a page that a user visited before landing on the goal page or completing the transaction (or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9164"/>
                  </a:ext>
                </a:extLst>
              </a:tr>
              <a:tr h="235704">
                <a:tc>
                  <a:txBody>
                    <a:bodyPr/>
                    <a:lstStyle/>
                    <a:p>
                      <a:r>
                        <a:rPr lang="en-US" sz="900" dirty="0" err="1"/>
                        <a:t>SpecialDay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Closeness of the browsing date to special days or holidays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917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8A6BA8-20F4-12D2-3C4A-893F58B88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364"/>
              </p:ext>
            </p:extLst>
          </p:nvPr>
        </p:nvGraphicFramePr>
        <p:xfrm>
          <a:off x="5254512" y="878716"/>
          <a:ext cx="3421880" cy="271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18">
                  <a:extLst>
                    <a:ext uri="{9D8B030D-6E8A-4147-A177-3AD203B41FA5}">
                      <a16:colId xmlns:a16="http://schemas.microsoft.com/office/drawing/2014/main" val="1189962931"/>
                    </a:ext>
                  </a:extLst>
                </a:gridCol>
                <a:gridCol w="2164262">
                  <a:extLst>
                    <a:ext uri="{9D8B030D-6E8A-4147-A177-3AD203B41FA5}">
                      <a16:colId xmlns:a16="http://schemas.microsoft.com/office/drawing/2014/main" val="4139889885"/>
                    </a:ext>
                  </a:extLst>
                </a:gridCol>
              </a:tblGrid>
              <a:tr h="292827">
                <a:tc>
                  <a:txBody>
                    <a:bodyPr/>
                    <a:lstStyle/>
                    <a:p>
                      <a:r>
                        <a:rPr lang="en-US" sz="9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0107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Contains the month the pageview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7114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 err="1"/>
                        <a:t>OperatingSystems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Operating system that the user used when viewing the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39589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Browser of the 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53222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Geographic region from which the session has been started by the visitor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69691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 err="1"/>
                        <a:t>TrafficType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Type of traffic the user is categorized into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27854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 err="1"/>
                        <a:t>VisitorType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a visitor is New Visitor, Returning Visitor, or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01099"/>
                  </a:ext>
                </a:extLst>
              </a:tr>
              <a:tr h="292827">
                <a:tc>
                  <a:txBody>
                    <a:bodyPr/>
                    <a:lstStyle/>
                    <a:p>
                      <a:r>
                        <a:rPr lang="en-US" sz="900" dirty="0"/>
                        <a:t>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the session is on a weekend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091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B67401-3884-9321-DF11-6BE387324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97113"/>
              </p:ext>
            </p:extLst>
          </p:nvPr>
        </p:nvGraphicFramePr>
        <p:xfrm>
          <a:off x="5254512" y="3963760"/>
          <a:ext cx="3421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86">
                  <a:extLst>
                    <a:ext uri="{9D8B030D-6E8A-4147-A177-3AD203B41FA5}">
                      <a16:colId xmlns:a16="http://schemas.microsoft.com/office/drawing/2014/main" val="1034019167"/>
                    </a:ext>
                  </a:extLst>
                </a:gridCol>
                <a:gridCol w="2263194">
                  <a:extLst>
                    <a:ext uri="{9D8B030D-6E8A-4147-A177-3AD203B41FA5}">
                      <a16:colId xmlns:a16="http://schemas.microsoft.com/office/drawing/2014/main" val="3186070077"/>
                    </a:ext>
                  </a:extLst>
                </a:gridCol>
              </a:tblGrid>
              <a:tr h="320329">
                <a:tc>
                  <a:txBody>
                    <a:bodyPr/>
                    <a:lstStyle/>
                    <a:p>
                      <a:r>
                        <a:rPr lang="en-US" sz="9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or not the user completed the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351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E76926-90D6-906D-87FF-520F0A5A5155}"/>
              </a:ext>
            </a:extLst>
          </p:cNvPr>
          <p:cNvSpPr txBox="1"/>
          <p:nvPr/>
        </p:nvSpPr>
        <p:spPr>
          <a:xfrm>
            <a:off x="5254512" y="4347736"/>
            <a:ext cx="342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406688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225075" y="66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9A6"/>
                </a:solidFill>
              </a:rPr>
              <a:t>Exploratory Data Analysis</a:t>
            </a:r>
            <a:endParaRPr>
              <a:solidFill>
                <a:srgbClr val="0039A6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331825" y="4591350"/>
            <a:ext cx="23391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829475" y="270700"/>
            <a:ext cx="433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021213" y="4591350"/>
            <a:ext cx="25230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334BF-0DA7-2C1D-3833-EF6821E7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8" y="787287"/>
            <a:ext cx="5232472" cy="275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828050-7063-988A-D5F1-A3C5A2E8C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02" y="552554"/>
            <a:ext cx="3306471" cy="2019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F2FF89-8F78-FC53-65FE-0710A78EE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760" y="3131639"/>
            <a:ext cx="3812913" cy="1840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173250" y="185175"/>
            <a:ext cx="8524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solidFill>
                  <a:srgbClr val="0039A6"/>
                </a:solidFill>
              </a:rPr>
              <a:t>Outliers</a:t>
            </a:r>
            <a:endParaRPr dirty="0">
              <a:solidFill>
                <a:srgbClr val="0039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9A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72D91-ADAA-9F9B-7E8C-15FADD38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31126"/>
            <a:ext cx="7772400" cy="36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173250" y="185175"/>
            <a:ext cx="8524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>
                <a:solidFill>
                  <a:srgbClr val="0039A6"/>
                </a:solidFill>
              </a:rPr>
              <a:t>Data Pre-processing and Feature Engineering</a:t>
            </a:r>
            <a:endParaRPr dirty="0">
              <a:solidFill>
                <a:srgbClr val="0039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9A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65710-E275-331C-FFBF-D7C189ED57F2}"/>
              </a:ext>
            </a:extLst>
          </p:cNvPr>
          <p:cNvSpPr txBox="1"/>
          <p:nvPr/>
        </p:nvSpPr>
        <p:spPr>
          <a:xfrm>
            <a:off x="187192" y="932506"/>
            <a:ext cx="85102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Label encoding for features to convert categorical into numerical labels: Weekend and Revenue</a:t>
            </a:r>
          </a:p>
          <a:p>
            <a:pPr lvl="3"/>
            <a:r>
              <a:rPr lang="en-US" dirty="0"/>
              <a:t>	True and False values converted into 1 and 0</a:t>
            </a:r>
          </a:p>
          <a:p>
            <a:pPr lvl="3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One-Hot Encoding for column </a:t>
            </a:r>
            <a:r>
              <a:rPr lang="en-US" dirty="0" err="1"/>
              <a:t>VisitorType</a:t>
            </a:r>
            <a:r>
              <a:rPr lang="en-US" dirty="0"/>
              <a:t>: k-1 columns created to prevent multicollinearity</a:t>
            </a:r>
          </a:p>
          <a:p>
            <a:r>
              <a:rPr lang="en-US" dirty="0"/>
              <a:t>	Unique Values: </a:t>
            </a:r>
            <a:r>
              <a:rPr lang="en-US" dirty="0" err="1"/>
              <a:t>Returning_Visitor</a:t>
            </a:r>
            <a:r>
              <a:rPr lang="en-US" dirty="0"/>
              <a:t>, </a:t>
            </a:r>
            <a:r>
              <a:rPr lang="en-US" dirty="0" err="1"/>
              <a:t>New_Visitor</a:t>
            </a:r>
            <a:r>
              <a:rPr lang="en-US" dirty="0"/>
              <a:t>, Other</a:t>
            </a:r>
          </a:p>
          <a:p>
            <a:r>
              <a:rPr lang="en-US" dirty="0"/>
              <a:t>	Converted to: </a:t>
            </a:r>
            <a:r>
              <a:rPr lang="en-US" dirty="0" err="1"/>
              <a:t>VisitorType_Returning_Visitor</a:t>
            </a:r>
            <a:r>
              <a:rPr lang="en-US" dirty="0"/>
              <a:t> and </a:t>
            </a:r>
            <a:r>
              <a:rPr lang="en-US" dirty="0" err="1"/>
              <a:t>VisitorType_Other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feature Month: 2 months missing data for Jan and April, time-sensitivity information was captured by column </a:t>
            </a:r>
            <a:r>
              <a:rPr lang="en-US" dirty="0" err="1"/>
              <a:t>SpecialDay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</a:t>
            </a:r>
            <a:r>
              <a:rPr lang="en-US" dirty="0" err="1"/>
              <a:t>Administrative_Duration</a:t>
            </a:r>
            <a:r>
              <a:rPr lang="en-US" dirty="0"/>
              <a:t>, </a:t>
            </a:r>
            <a:r>
              <a:rPr lang="en-US" dirty="0" err="1"/>
              <a:t>Informational_Duration</a:t>
            </a:r>
            <a:r>
              <a:rPr lang="en-US" dirty="0"/>
              <a:t>, </a:t>
            </a:r>
            <a:r>
              <a:rPr lang="en-US" dirty="0" err="1"/>
              <a:t>ProductRelated_Duration</a:t>
            </a:r>
            <a:r>
              <a:rPr lang="en-US" dirty="0"/>
              <a:t> from seconds to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Min-Max Scaling technique used (</a:t>
            </a:r>
            <a:r>
              <a:rPr lang="en-US" dirty="0" err="1"/>
              <a:t>MinMaxScaler</a:t>
            </a:r>
            <a:r>
              <a:rPr lang="en-US" dirty="0"/>
              <a:t>) to scale down to a fixed range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309900" y="185150"/>
            <a:ext cx="8524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39A6"/>
                </a:solidFill>
              </a:rPr>
              <a:t>Sampling on Train Set</a:t>
            </a:r>
            <a:endParaRPr dirty="0">
              <a:solidFill>
                <a:srgbClr val="0039A6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280760" y="4362758"/>
            <a:ext cx="8757392" cy="59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Resampling Treatment: Over-sampling using SMOTE for a balanced Target Feature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</a:rPr>
              <a:t>Train:Test</a:t>
            </a:r>
            <a:r>
              <a:rPr lang="en-GB" sz="1200" dirty="0">
                <a:solidFill>
                  <a:schemeClr val="dk1"/>
                </a:solidFill>
              </a:rPr>
              <a:t> set ratio = 80:20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01D8E-8757-4168-DA13-CDF5EFC9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4" y="1051150"/>
            <a:ext cx="4249956" cy="3132159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0951A-5860-3DE6-339C-487DFCD1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031" y="1051151"/>
            <a:ext cx="4163405" cy="313814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823</Words>
  <Application>Microsoft Macintosh PowerPoint</Application>
  <PresentationFormat>On-screen Show (16:9)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Simple Light</vt:lpstr>
      <vt:lpstr>Office Theme</vt:lpstr>
      <vt:lpstr>Decoding Digital Purchase Intent</vt:lpstr>
      <vt:lpstr>PowerPoint Presentation</vt:lpstr>
      <vt:lpstr>Introduction</vt:lpstr>
      <vt:lpstr>Data Collection</vt:lpstr>
      <vt:lpstr>Feature Details</vt:lpstr>
      <vt:lpstr>Exploratory Data Analysis</vt:lpstr>
      <vt:lpstr>Outliers </vt:lpstr>
      <vt:lpstr>Data Pre-processing and Feature Engineering </vt:lpstr>
      <vt:lpstr>Sampling on Train Set</vt:lpstr>
      <vt:lpstr>Model Selection</vt:lpstr>
      <vt:lpstr>Model Fitting &amp; Evaluation</vt:lpstr>
      <vt:lpstr>Feature Importance by Random Forest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 Prediction</dc:title>
  <cp:lastModifiedBy>Shekhar Iyer</cp:lastModifiedBy>
  <cp:revision>187</cp:revision>
  <dcterms:modified xsi:type="dcterms:W3CDTF">2024-04-26T00:42:17Z</dcterms:modified>
</cp:coreProperties>
</file>