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4" r:id="rId3"/>
    <p:sldId id="258" r:id="rId4"/>
    <p:sldId id="269" r:id="rId5"/>
    <p:sldId id="266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8"/>
    <p:restoredTop sz="94684"/>
  </p:normalViewPr>
  <p:slideViewPr>
    <p:cSldViewPr snapToGrid="0">
      <p:cViewPr varScale="1">
        <p:scale>
          <a:sx n="106" d="100"/>
          <a:sy n="10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53D15-A48A-4FA8-A5CA-A328C4762FD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578558-5323-4955-8F64-39EDD7BB74F5}">
      <dgm:prSet/>
      <dgm:spPr/>
      <dgm:t>
        <a:bodyPr/>
        <a:lstStyle/>
        <a:p>
          <a:r>
            <a:rPr lang="en-US" dirty="0"/>
            <a:t>Method Used:</a:t>
          </a:r>
        </a:p>
      </dgm:t>
    </dgm:pt>
    <dgm:pt modelId="{47B79B25-2CA2-4BC0-B35A-0982C28119EB}" type="parTrans" cxnId="{EE5E0174-4506-4407-88A5-9D32C619F5ED}">
      <dgm:prSet/>
      <dgm:spPr/>
      <dgm:t>
        <a:bodyPr/>
        <a:lstStyle/>
        <a:p>
          <a:endParaRPr lang="en-US"/>
        </a:p>
      </dgm:t>
    </dgm:pt>
    <dgm:pt modelId="{D3138374-8078-4B02-80E3-DA9D19B3F715}" type="sibTrans" cxnId="{EE5E0174-4506-4407-88A5-9D32C619F5ED}">
      <dgm:prSet/>
      <dgm:spPr/>
      <dgm:t>
        <a:bodyPr/>
        <a:lstStyle/>
        <a:p>
          <a:endParaRPr lang="en-US"/>
        </a:p>
      </dgm:t>
    </dgm:pt>
    <dgm:pt modelId="{4D005A7C-C499-45A9-8EAD-A951FFF3C96B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Clustering (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KMeans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) on the basis of longevity features (engineered)</a:t>
          </a:r>
        </a:p>
      </dgm:t>
    </dgm:pt>
    <dgm:pt modelId="{01A5570A-7696-4FCF-A015-D3E1224C31AA}" type="parTrans" cxnId="{1B6B9D73-861B-4011-B0B8-087372BF4FBD}">
      <dgm:prSet/>
      <dgm:spPr/>
      <dgm:t>
        <a:bodyPr/>
        <a:lstStyle/>
        <a:p>
          <a:endParaRPr lang="en-US"/>
        </a:p>
      </dgm:t>
    </dgm:pt>
    <dgm:pt modelId="{5B40B556-9399-41BF-B51A-40F1BFA8D520}" type="sibTrans" cxnId="{1B6B9D73-861B-4011-B0B8-087372BF4FBD}">
      <dgm:prSet/>
      <dgm:spPr/>
      <dgm:t>
        <a:bodyPr/>
        <a:lstStyle/>
        <a:p>
          <a:endParaRPr lang="en-US"/>
        </a:p>
      </dgm:t>
    </dgm:pt>
    <dgm:pt modelId="{0AA190B1-9BB4-4867-9733-0EFA6FE4196E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set: 20%</a:t>
          </a:r>
        </a:p>
      </dgm:t>
    </dgm:pt>
    <dgm:pt modelId="{557F435C-8B68-41E5-AF24-FE2BCD245D8C}" type="parTrans" cxnId="{A49969EB-9213-431A-9767-BAB31F971A9C}">
      <dgm:prSet/>
      <dgm:spPr/>
      <dgm:t>
        <a:bodyPr/>
        <a:lstStyle/>
        <a:p>
          <a:endParaRPr lang="en-US"/>
        </a:p>
      </dgm:t>
    </dgm:pt>
    <dgm:pt modelId="{C87D30AA-0D11-4CFF-B6DC-54403799DD27}" type="sibTrans" cxnId="{A49969EB-9213-431A-9767-BAB31F971A9C}">
      <dgm:prSet/>
      <dgm:spPr/>
      <dgm:t>
        <a:bodyPr/>
        <a:lstStyle/>
        <a:p>
          <a:endParaRPr lang="en-US"/>
        </a:p>
      </dgm:t>
    </dgm:pt>
    <dgm:pt modelId="{7843EB62-4124-4AD4-AF8F-6E1A13FD452E}">
      <dgm:prSet/>
      <dgm:spPr/>
      <dgm:t>
        <a:bodyPr/>
        <a:lstStyle/>
        <a:p>
          <a:r>
            <a:rPr lang="en-US" dirty="0"/>
            <a:t>Total Clusters:</a:t>
          </a:r>
        </a:p>
      </dgm:t>
    </dgm:pt>
    <dgm:pt modelId="{6EACE311-41E8-4F7C-A38A-5A8EB87ADD4A}" type="parTrans" cxnId="{9159168E-8E58-487B-ADD2-69893017015C}">
      <dgm:prSet/>
      <dgm:spPr/>
      <dgm:t>
        <a:bodyPr/>
        <a:lstStyle/>
        <a:p>
          <a:endParaRPr lang="en-US"/>
        </a:p>
      </dgm:t>
    </dgm:pt>
    <dgm:pt modelId="{D6F719DD-EBC1-4B7F-BF0A-9D37B222697E}" type="sibTrans" cxnId="{9159168E-8E58-487B-ADD2-69893017015C}">
      <dgm:prSet/>
      <dgm:spPr/>
      <dgm:t>
        <a:bodyPr/>
        <a:lstStyle/>
        <a:p>
          <a:endParaRPr lang="en-US"/>
        </a:p>
      </dgm:t>
    </dgm:pt>
    <dgm:pt modelId="{6DDBB827-30F9-4D1C-8320-05BC596C903A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Device-1 dataset: 6 (0 to 5)</a:t>
          </a:r>
        </a:p>
      </dgm:t>
    </dgm:pt>
    <dgm:pt modelId="{35123BEB-077B-4FB6-8AD7-2D81FB02AE95}" type="parTrans" cxnId="{117D84D3-F7E5-4F28-A738-78D8951F286A}">
      <dgm:prSet/>
      <dgm:spPr/>
      <dgm:t>
        <a:bodyPr/>
        <a:lstStyle/>
        <a:p>
          <a:endParaRPr lang="en-US"/>
        </a:p>
      </dgm:t>
    </dgm:pt>
    <dgm:pt modelId="{72A2222E-DAA8-4FE5-8C3E-3D3FC4F3AE07}" type="sibTrans" cxnId="{117D84D3-F7E5-4F28-A738-78D8951F286A}">
      <dgm:prSet/>
      <dgm:spPr/>
      <dgm:t>
        <a:bodyPr/>
        <a:lstStyle/>
        <a:p>
          <a:endParaRPr lang="en-US"/>
        </a:p>
      </dgm:t>
    </dgm:pt>
    <dgm:pt modelId="{695583F4-F8BF-4E9C-A0E4-93D18A366B3C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Device-2 dataset: 7 (0 to 6)</a:t>
          </a:r>
        </a:p>
      </dgm:t>
    </dgm:pt>
    <dgm:pt modelId="{D6DFF6B6-431D-425C-B780-BA68FE7A5728}" type="parTrans" cxnId="{6A940F49-10B4-4529-B5FD-6C2959F67367}">
      <dgm:prSet/>
      <dgm:spPr/>
      <dgm:t>
        <a:bodyPr/>
        <a:lstStyle/>
        <a:p>
          <a:endParaRPr lang="en-US"/>
        </a:p>
      </dgm:t>
    </dgm:pt>
    <dgm:pt modelId="{B81DC89C-D483-4858-8BBC-61A79BD8FC21}" type="sibTrans" cxnId="{6A940F49-10B4-4529-B5FD-6C2959F67367}">
      <dgm:prSet/>
      <dgm:spPr/>
      <dgm:t>
        <a:bodyPr/>
        <a:lstStyle/>
        <a:p>
          <a:endParaRPr lang="en-US"/>
        </a:p>
      </dgm:t>
    </dgm:pt>
    <dgm:pt modelId="{49B30842-437B-493F-8517-23F923571390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Hypothesis Testing using t-test</a:t>
          </a:r>
        </a:p>
      </dgm:t>
    </dgm:pt>
    <dgm:pt modelId="{166240D2-3531-4A75-8C5E-45158A1AD6EF}" type="sibTrans" cxnId="{68105D6E-406B-4E25-A519-C59F6C8DAC21}">
      <dgm:prSet/>
      <dgm:spPr/>
      <dgm:t>
        <a:bodyPr/>
        <a:lstStyle/>
        <a:p>
          <a:endParaRPr lang="en-US"/>
        </a:p>
      </dgm:t>
    </dgm:pt>
    <dgm:pt modelId="{9C80990A-2CEE-4021-A960-D9B05B65E93A}" type="parTrans" cxnId="{68105D6E-406B-4E25-A519-C59F6C8DAC21}">
      <dgm:prSet/>
      <dgm:spPr/>
      <dgm:t>
        <a:bodyPr/>
        <a:lstStyle/>
        <a:p>
          <a:endParaRPr lang="en-US"/>
        </a:p>
      </dgm:t>
    </dgm:pt>
    <dgm:pt modelId="{521A59AC-6BE7-4152-B4D3-67AFE78285A7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Classifier: Feature importance for device-1 and device-2</a:t>
          </a:r>
        </a:p>
      </dgm:t>
    </dgm:pt>
    <dgm:pt modelId="{96464957-975E-44DE-A790-08C1523BEE91}" type="sibTrans" cxnId="{9A48971E-7E23-44D8-9F48-949DA2CFE352}">
      <dgm:prSet/>
      <dgm:spPr/>
      <dgm:t>
        <a:bodyPr/>
        <a:lstStyle/>
        <a:p>
          <a:endParaRPr lang="en-US"/>
        </a:p>
      </dgm:t>
    </dgm:pt>
    <dgm:pt modelId="{02F519CA-F61A-4E99-961F-EE709092C4D0}" type="parTrans" cxnId="{9A48971E-7E23-44D8-9F48-949DA2CFE352}">
      <dgm:prSet/>
      <dgm:spPr/>
      <dgm:t>
        <a:bodyPr/>
        <a:lstStyle/>
        <a:p>
          <a:endParaRPr lang="en-US"/>
        </a:p>
      </dgm:t>
    </dgm:pt>
    <dgm:pt modelId="{00647DF9-613C-42AF-837A-23CFEDBD65DE}">
      <dgm:prSet custT="1"/>
      <dgm:spPr/>
      <dgm:t>
        <a:bodyPr/>
        <a:lstStyle/>
        <a:p>
          <a:r>
            <a:rPr lang="en-US" sz="2200">
              <a:latin typeface="Times New Roman" panose="02020603050405020304" pitchFamily="18" charset="0"/>
              <a:cs typeface="Times New Roman" panose="02020603050405020304" pitchFamily="18" charset="0"/>
            </a:rPr>
            <a:t>Train set: 80%</a:t>
          </a:r>
        </a:p>
      </dgm:t>
    </dgm:pt>
    <dgm:pt modelId="{DC3126A6-21C8-4DB9-B11C-FFE85880433C}" type="sibTrans" cxnId="{B97426BC-1EF6-4317-B1C2-4E9037D13A7F}">
      <dgm:prSet/>
      <dgm:spPr/>
      <dgm:t>
        <a:bodyPr/>
        <a:lstStyle/>
        <a:p>
          <a:endParaRPr lang="en-US"/>
        </a:p>
      </dgm:t>
    </dgm:pt>
    <dgm:pt modelId="{4CF4B914-7A5D-4626-946B-FCD7AC9B167C}" type="parTrans" cxnId="{B97426BC-1EF6-4317-B1C2-4E9037D13A7F}">
      <dgm:prSet/>
      <dgm:spPr/>
      <dgm:t>
        <a:bodyPr/>
        <a:lstStyle/>
        <a:p>
          <a:endParaRPr lang="en-US"/>
        </a:p>
      </dgm:t>
    </dgm:pt>
    <dgm:pt modelId="{E49B03D9-29E9-6A4D-B4C8-602F8319A144}" type="pres">
      <dgm:prSet presAssocID="{4E853D15-A48A-4FA8-A5CA-A328C4762FDC}" presName="linear" presStyleCnt="0">
        <dgm:presLayoutVars>
          <dgm:dir/>
          <dgm:animLvl val="lvl"/>
          <dgm:resizeHandles val="exact"/>
        </dgm:presLayoutVars>
      </dgm:prSet>
      <dgm:spPr/>
    </dgm:pt>
    <dgm:pt modelId="{3F41C608-A2BB-C64B-9E9E-96A74C874605}" type="pres">
      <dgm:prSet presAssocID="{AF578558-5323-4955-8F64-39EDD7BB74F5}" presName="parentLin" presStyleCnt="0"/>
      <dgm:spPr/>
    </dgm:pt>
    <dgm:pt modelId="{0DDDB5DD-1136-F34A-8E05-EC6540BA2FCA}" type="pres">
      <dgm:prSet presAssocID="{AF578558-5323-4955-8F64-39EDD7BB74F5}" presName="parentLeftMargin" presStyleLbl="node1" presStyleIdx="0" presStyleCnt="2"/>
      <dgm:spPr/>
    </dgm:pt>
    <dgm:pt modelId="{B571D1AF-3F17-104D-9FC7-FCB19A595C62}" type="pres">
      <dgm:prSet presAssocID="{AF578558-5323-4955-8F64-39EDD7BB7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61287C-7FAD-294C-952C-9518029E72D9}" type="pres">
      <dgm:prSet presAssocID="{AF578558-5323-4955-8F64-39EDD7BB74F5}" presName="negativeSpace" presStyleCnt="0"/>
      <dgm:spPr/>
    </dgm:pt>
    <dgm:pt modelId="{BDEFE045-3D16-294B-A9C0-CF0E0260C918}" type="pres">
      <dgm:prSet presAssocID="{AF578558-5323-4955-8F64-39EDD7BB74F5}" presName="childText" presStyleLbl="conFgAcc1" presStyleIdx="0" presStyleCnt="2">
        <dgm:presLayoutVars>
          <dgm:bulletEnabled val="1"/>
        </dgm:presLayoutVars>
      </dgm:prSet>
      <dgm:spPr/>
    </dgm:pt>
    <dgm:pt modelId="{5205B5B3-C68C-CA4A-B49B-D4E870194D0C}" type="pres">
      <dgm:prSet presAssocID="{D3138374-8078-4B02-80E3-DA9D19B3F715}" presName="spaceBetweenRectangles" presStyleCnt="0"/>
      <dgm:spPr/>
    </dgm:pt>
    <dgm:pt modelId="{EA058309-D5A0-3049-B012-F3C4719CB87C}" type="pres">
      <dgm:prSet presAssocID="{7843EB62-4124-4AD4-AF8F-6E1A13FD452E}" presName="parentLin" presStyleCnt="0"/>
      <dgm:spPr/>
    </dgm:pt>
    <dgm:pt modelId="{CD65D617-3F3C-914F-9138-3991535A4187}" type="pres">
      <dgm:prSet presAssocID="{7843EB62-4124-4AD4-AF8F-6E1A13FD452E}" presName="parentLeftMargin" presStyleLbl="node1" presStyleIdx="0" presStyleCnt="2"/>
      <dgm:spPr/>
    </dgm:pt>
    <dgm:pt modelId="{6A9929F6-6E9F-9B4E-A32D-23ADD7EA4161}" type="pres">
      <dgm:prSet presAssocID="{7843EB62-4124-4AD4-AF8F-6E1A13FD45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A24B29-0467-0B45-B9E1-20A49F090CF9}" type="pres">
      <dgm:prSet presAssocID="{7843EB62-4124-4AD4-AF8F-6E1A13FD452E}" presName="negativeSpace" presStyleCnt="0"/>
      <dgm:spPr/>
    </dgm:pt>
    <dgm:pt modelId="{084F7A69-FB48-ED43-B2D7-A7CBD3014679}" type="pres">
      <dgm:prSet presAssocID="{7843EB62-4124-4AD4-AF8F-6E1A13FD45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48971E-7E23-44D8-9F48-949DA2CFE352}" srcId="{AF578558-5323-4955-8F64-39EDD7BB74F5}" destId="{521A59AC-6BE7-4152-B4D3-67AFE78285A7}" srcOrd="2" destOrd="0" parTransId="{02F519CA-F61A-4E99-961F-EE709092C4D0}" sibTransId="{96464957-975E-44DE-A790-08C1523BEE91}"/>
    <dgm:cxn modelId="{5EA86431-1A01-774A-9279-12B20BCDAD9B}" type="presOf" srcId="{4E853D15-A48A-4FA8-A5CA-A328C4762FDC}" destId="{E49B03D9-29E9-6A4D-B4C8-602F8319A144}" srcOrd="0" destOrd="0" presId="urn:microsoft.com/office/officeart/2005/8/layout/list1"/>
    <dgm:cxn modelId="{5D041341-5C55-C14C-9E77-95AC28E7CFE7}" type="presOf" srcId="{6DDBB827-30F9-4D1C-8320-05BC596C903A}" destId="{084F7A69-FB48-ED43-B2D7-A7CBD3014679}" srcOrd="0" destOrd="0" presId="urn:microsoft.com/office/officeart/2005/8/layout/list1"/>
    <dgm:cxn modelId="{6A940F49-10B4-4529-B5FD-6C2959F67367}" srcId="{7843EB62-4124-4AD4-AF8F-6E1A13FD452E}" destId="{695583F4-F8BF-4E9C-A0E4-93D18A366B3C}" srcOrd="1" destOrd="0" parTransId="{D6DFF6B6-431D-425C-B780-BA68FE7A5728}" sibTransId="{B81DC89C-D483-4858-8BBC-61A79BD8FC21}"/>
    <dgm:cxn modelId="{B7D5964B-2AFC-E540-B48A-2F6B0A2AB9B8}" type="presOf" srcId="{7843EB62-4124-4AD4-AF8F-6E1A13FD452E}" destId="{6A9929F6-6E9F-9B4E-A32D-23ADD7EA4161}" srcOrd="1" destOrd="0" presId="urn:microsoft.com/office/officeart/2005/8/layout/list1"/>
    <dgm:cxn modelId="{30827251-4FDF-B342-8E9F-412029689BA8}" type="presOf" srcId="{49B30842-437B-493F-8517-23F923571390}" destId="{BDEFE045-3D16-294B-A9C0-CF0E0260C918}" srcOrd="0" destOrd="1" presId="urn:microsoft.com/office/officeart/2005/8/layout/list1"/>
    <dgm:cxn modelId="{A559895D-BCC4-5A48-9B9E-CB1A619A7D4B}" type="presOf" srcId="{0AA190B1-9BB4-4867-9733-0EFA6FE4196E}" destId="{BDEFE045-3D16-294B-A9C0-CF0E0260C918}" srcOrd="0" destOrd="4" presId="urn:microsoft.com/office/officeart/2005/8/layout/list1"/>
    <dgm:cxn modelId="{1FF5EC61-ADE7-154C-877A-BBB91A1B2E88}" type="presOf" srcId="{00647DF9-613C-42AF-837A-23CFEDBD65DE}" destId="{BDEFE045-3D16-294B-A9C0-CF0E0260C918}" srcOrd="0" destOrd="3" presId="urn:microsoft.com/office/officeart/2005/8/layout/list1"/>
    <dgm:cxn modelId="{68105D6E-406B-4E25-A519-C59F6C8DAC21}" srcId="{AF578558-5323-4955-8F64-39EDD7BB74F5}" destId="{49B30842-437B-493F-8517-23F923571390}" srcOrd="1" destOrd="0" parTransId="{9C80990A-2CEE-4021-A960-D9B05B65E93A}" sibTransId="{166240D2-3531-4A75-8C5E-45158A1AD6EF}"/>
    <dgm:cxn modelId="{1B6B9D73-861B-4011-B0B8-087372BF4FBD}" srcId="{AF578558-5323-4955-8F64-39EDD7BB74F5}" destId="{4D005A7C-C499-45A9-8EAD-A951FFF3C96B}" srcOrd="0" destOrd="0" parTransId="{01A5570A-7696-4FCF-A015-D3E1224C31AA}" sibTransId="{5B40B556-9399-41BF-B51A-40F1BFA8D520}"/>
    <dgm:cxn modelId="{EE5E0174-4506-4407-88A5-9D32C619F5ED}" srcId="{4E853D15-A48A-4FA8-A5CA-A328C4762FDC}" destId="{AF578558-5323-4955-8F64-39EDD7BB74F5}" srcOrd="0" destOrd="0" parTransId="{47B79B25-2CA2-4BC0-B35A-0982C28119EB}" sibTransId="{D3138374-8078-4B02-80E3-DA9D19B3F715}"/>
    <dgm:cxn modelId="{5614A674-9088-4C44-AAAF-B4BF7DC682BC}" type="presOf" srcId="{AF578558-5323-4955-8F64-39EDD7BB74F5}" destId="{0DDDB5DD-1136-F34A-8E05-EC6540BA2FCA}" srcOrd="0" destOrd="0" presId="urn:microsoft.com/office/officeart/2005/8/layout/list1"/>
    <dgm:cxn modelId="{9159168E-8E58-487B-ADD2-69893017015C}" srcId="{4E853D15-A48A-4FA8-A5CA-A328C4762FDC}" destId="{7843EB62-4124-4AD4-AF8F-6E1A13FD452E}" srcOrd="1" destOrd="0" parTransId="{6EACE311-41E8-4F7C-A38A-5A8EB87ADD4A}" sibTransId="{D6F719DD-EBC1-4B7F-BF0A-9D37B222697E}"/>
    <dgm:cxn modelId="{934D86B8-906C-9648-BE6B-4DAA9DB3449C}" type="presOf" srcId="{521A59AC-6BE7-4152-B4D3-67AFE78285A7}" destId="{BDEFE045-3D16-294B-A9C0-CF0E0260C918}" srcOrd="0" destOrd="2" presId="urn:microsoft.com/office/officeart/2005/8/layout/list1"/>
    <dgm:cxn modelId="{B97426BC-1EF6-4317-B1C2-4E9037D13A7F}" srcId="{521A59AC-6BE7-4152-B4D3-67AFE78285A7}" destId="{00647DF9-613C-42AF-837A-23CFEDBD65DE}" srcOrd="0" destOrd="0" parTransId="{4CF4B914-7A5D-4626-946B-FCD7AC9B167C}" sibTransId="{DC3126A6-21C8-4DB9-B11C-FFE85880433C}"/>
    <dgm:cxn modelId="{6599BCCF-CD2D-6F46-AFB9-732F7786E6D3}" type="presOf" srcId="{7843EB62-4124-4AD4-AF8F-6E1A13FD452E}" destId="{CD65D617-3F3C-914F-9138-3991535A4187}" srcOrd="0" destOrd="0" presId="urn:microsoft.com/office/officeart/2005/8/layout/list1"/>
    <dgm:cxn modelId="{117D84D3-F7E5-4F28-A738-78D8951F286A}" srcId="{7843EB62-4124-4AD4-AF8F-6E1A13FD452E}" destId="{6DDBB827-30F9-4D1C-8320-05BC596C903A}" srcOrd="0" destOrd="0" parTransId="{35123BEB-077B-4FB6-8AD7-2D81FB02AE95}" sibTransId="{72A2222E-DAA8-4FE5-8C3E-3D3FC4F3AE07}"/>
    <dgm:cxn modelId="{DDEA3FE8-5753-CA46-808C-D4D853EB45D0}" type="presOf" srcId="{AF578558-5323-4955-8F64-39EDD7BB74F5}" destId="{B571D1AF-3F17-104D-9FC7-FCB19A595C62}" srcOrd="1" destOrd="0" presId="urn:microsoft.com/office/officeart/2005/8/layout/list1"/>
    <dgm:cxn modelId="{A49969EB-9213-431A-9767-BAB31F971A9C}" srcId="{521A59AC-6BE7-4152-B4D3-67AFE78285A7}" destId="{0AA190B1-9BB4-4867-9733-0EFA6FE4196E}" srcOrd="1" destOrd="0" parTransId="{557F435C-8B68-41E5-AF24-FE2BCD245D8C}" sibTransId="{C87D30AA-0D11-4CFF-B6DC-54403799DD27}"/>
    <dgm:cxn modelId="{B4BCB1EF-9514-8C4A-BA9F-EE455C31F9AD}" type="presOf" srcId="{695583F4-F8BF-4E9C-A0E4-93D18A366B3C}" destId="{084F7A69-FB48-ED43-B2D7-A7CBD3014679}" srcOrd="0" destOrd="1" presId="urn:microsoft.com/office/officeart/2005/8/layout/list1"/>
    <dgm:cxn modelId="{30A8D2EF-8F65-AC40-A551-207045F706B1}" type="presOf" srcId="{4D005A7C-C499-45A9-8EAD-A951FFF3C96B}" destId="{BDEFE045-3D16-294B-A9C0-CF0E0260C918}" srcOrd="0" destOrd="0" presId="urn:microsoft.com/office/officeart/2005/8/layout/list1"/>
    <dgm:cxn modelId="{91979A5C-707D-EF47-AC38-B921835FD6D0}" type="presParOf" srcId="{E49B03D9-29E9-6A4D-B4C8-602F8319A144}" destId="{3F41C608-A2BB-C64B-9E9E-96A74C874605}" srcOrd="0" destOrd="0" presId="urn:microsoft.com/office/officeart/2005/8/layout/list1"/>
    <dgm:cxn modelId="{7B3D3958-1ADC-EC47-AE55-1E44F4B99270}" type="presParOf" srcId="{3F41C608-A2BB-C64B-9E9E-96A74C874605}" destId="{0DDDB5DD-1136-F34A-8E05-EC6540BA2FCA}" srcOrd="0" destOrd="0" presId="urn:microsoft.com/office/officeart/2005/8/layout/list1"/>
    <dgm:cxn modelId="{D3500A26-67C7-AC45-90F5-DB27D2C09AE0}" type="presParOf" srcId="{3F41C608-A2BB-C64B-9E9E-96A74C874605}" destId="{B571D1AF-3F17-104D-9FC7-FCB19A595C62}" srcOrd="1" destOrd="0" presId="urn:microsoft.com/office/officeart/2005/8/layout/list1"/>
    <dgm:cxn modelId="{FF28FCA1-3E1C-AB47-8161-4E2E9F5F5A2E}" type="presParOf" srcId="{E49B03D9-29E9-6A4D-B4C8-602F8319A144}" destId="{D561287C-7FAD-294C-952C-9518029E72D9}" srcOrd="1" destOrd="0" presId="urn:microsoft.com/office/officeart/2005/8/layout/list1"/>
    <dgm:cxn modelId="{E971266B-F688-EF43-9947-CCA4863AFA2C}" type="presParOf" srcId="{E49B03D9-29E9-6A4D-B4C8-602F8319A144}" destId="{BDEFE045-3D16-294B-A9C0-CF0E0260C918}" srcOrd="2" destOrd="0" presId="urn:microsoft.com/office/officeart/2005/8/layout/list1"/>
    <dgm:cxn modelId="{580FC739-EACF-B347-924E-DA3E2E805618}" type="presParOf" srcId="{E49B03D9-29E9-6A4D-B4C8-602F8319A144}" destId="{5205B5B3-C68C-CA4A-B49B-D4E870194D0C}" srcOrd="3" destOrd="0" presId="urn:microsoft.com/office/officeart/2005/8/layout/list1"/>
    <dgm:cxn modelId="{1D689188-1495-0745-9619-1A5236F81A05}" type="presParOf" srcId="{E49B03D9-29E9-6A4D-B4C8-602F8319A144}" destId="{EA058309-D5A0-3049-B012-F3C4719CB87C}" srcOrd="4" destOrd="0" presId="urn:microsoft.com/office/officeart/2005/8/layout/list1"/>
    <dgm:cxn modelId="{72354391-8847-BA46-9C74-538E10E0BB3F}" type="presParOf" srcId="{EA058309-D5A0-3049-B012-F3C4719CB87C}" destId="{CD65D617-3F3C-914F-9138-3991535A4187}" srcOrd="0" destOrd="0" presId="urn:microsoft.com/office/officeart/2005/8/layout/list1"/>
    <dgm:cxn modelId="{015245D3-FF81-654C-AD33-A43199BD029B}" type="presParOf" srcId="{EA058309-D5A0-3049-B012-F3C4719CB87C}" destId="{6A9929F6-6E9F-9B4E-A32D-23ADD7EA4161}" srcOrd="1" destOrd="0" presId="urn:microsoft.com/office/officeart/2005/8/layout/list1"/>
    <dgm:cxn modelId="{6E066CE6-C071-1C45-811B-C3EEDCAA34B5}" type="presParOf" srcId="{E49B03D9-29E9-6A4D-B4C8-602F8319A144}" destId="{F1A24B29-0467-0B45-B9E1-20A49F090CF9}" srcOrd="5" destOrd="0" presId="urn:microsoft.com/office/officeart/2005/8/layout/list1"/>
    <dgm:cxn modelId="{643C79BF-C526-1442-BB65-5399EDDCC1A1}" type="presParOf" srcId="{E49B03D9-29E9-6A4D-B4C8-602F8319A144}" destId="{084F7A69-FB48-ED43-B2D7-A7CBD30146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EC78F-E989-44AC-9002-161393894D8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D044A4-65F0-42DD-A943-EAA7454718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Motivating factors for Device-1 patients:</a:t>
          </a:r>
        </a:p>
        <a:p>
          <a:pPr>
            <a:lnSpc>
              <a:spcPct val="100000"/>
            </a:lnSpc>
            <a:defRPr b="1"/>
          </a:pP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Weekly Average Power, Distance, Calories, Workout Duration</a:t>
          </a:r>
        </a:p>
      </dgm:t>
    </dgm:pt>
    <dgm:pt modelId="{5EDC0868-D039-4820-BB48-C9149BE49746}" type="parTrans" cxnId="{A9367589-F312-4542-BCF3-8FB467B45CD1}">
      <dgm:prSet/>
      <dgm:spPr/>
      <dgm:t>
        <a:bodyPr/>
        <a:lstStyle/>
        <a:p>
          <a:endParaRPr lang="en-US"/>
        </a:p>
      </dgm:t>
    </dgm:pt>
    <dgm:pt modelId="{42D2CE6C-7108-4BA5-A6AB-96BC5FF323ED}" type="sibTrans" cxnId="{A9367589-F312-4542-BCF3-8FB467B45CD1}">
      <dgm:prSet/>
      <dgm:spPr/>
      <dgm:t>
        <a:bodyPr/>
        <a:lstStyle/>
        <a:p>
          <a:endParaRPr lang="en-US"/>
        </a:p>
      </dgm:t>
    </dgm:pt>
    <dgm:pt modelId="{25E991E6-8100-49BE-9637-CD5E859839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Motivating factors for Device-2 patients:</a:t>
          </a:r>
        </a:p>
        <a:p>
          <a:pPr>
            <a:lnSpc>
              <a:spcPct val="100000"/>
            </a:lnSpc>
            <a:defRPr b="1"/>
          </a:pPr>
          <a:r>
            <a:rPr lang="en-US" b="0" dirty="0"/>
            <a:t>Charge, Distance, Duration, Weekly Average Power</a:t>
          </a:r>
        </a:p>
        <a:p>
          <a:pPr>
            <a:lnSpc>
              <a:spcPct val="100000"/>
            </a:lnSpc>
            <a:defRPr b="1"/>
          </a:pPr>
          <a:r>
            <a:rPr lang="en-US" b="0" dirty="0"/>
            <a:t>Converts to Efficiency</a:t>
          </a:r>
        </a:p>
      </dgm:t>
    </dgm:pt>
    <dgm:pt modelId="{CB22C25E-2ED3-4370-9075-1BC4C34E596B}" type="parTrans" cxnId="{FFE6CB9D-9979-4591-AF61-46914BB4D409}">
      <dgm:prSet/>
      <dgm:spPr/>
      <dgm:t>
        <a:bodyPr/>
        <a:lstStyle/>
        <a:p>
          <a:endParaRPr lang="en-US"/>
        </a:p>
      </dgm:t>
    </dgm:pt>
    <dgm:pt modelId="{890F40FD-5F47-4DA7-92B5-6D78116DB457}" type="sibTrans" cxnId="{FFE6CB9D-9979-4591-AF61-46914BB4D409}">
      <dgm:prSet/>
      <dgm:spPr/>
      <dgm:t>
        <a:bodyPr/>
        <a:lstStyle/>
        <a:p>
          <a:endParaRPr lang="en-US"/>
        </a:p>
      </dgm:t>
    </dgm:pt>
    <dgm:pt modelId="{847297A1-1FED-4AFF-AA9C-7B17C231FF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Conclusion: It is likely that the users return to do workouts if they maintain a consistent Weekly Average Power</a:t>
          </a:r>
        </a:p>
      </dgm:t>
    </dgm:pt>
    <dgm:pt modelId="{16E9240E-15C8-410E-BBAE-AEE5F56DA94D}" type="parTrans" cxnId="{FE4C5F40-4E15-4F40-8363-D36D5A5680F8}">
      <dgm:prSet/>
      <dgm:spPr/>
      <dgm:t>
        <a:bodyPr/>
        <a:lstStyle/>
        <a:p>
          <a:endParaRPr lang="en-US"/>
        </a:p>
      </dgm:t>
    </dgm:pt>
    <dgm:pt modelId="{8B5458DD-9B4A-432F-ACAD-36698294CAFE}" type="sibTrans" cxnId="{FE4C5F40-4E15-4F40-8363-D36D5A5680F8}">
      <dgm:prSet/>
      <dgm:spPr/>
      <dgm:t>
        <a:bodyPr/>
        <a:lstStyle/>
        <a:p>
          <a:endParaRPr lang="en-US"/>
        </a:p>
      </dgm:t>
    </dgm:pt>
    <dgm:pt modelId="{F2BD9B6C-1220-4322-90E1-0707F969D080}" type="pres">
      <dgm:prSet presAssocID="{EF9EC78F-E989-44AC-9002-161393894D87}" presName="root" presStyleCnt="0">
        <dgm:presLayoutVars>
          <dgm:dir/>
          <dgm:resizeHandles val="exact"/>
        </dgm:presLayoutVars>
      </dgm:prSet>
      <dgm:spPr/>
    </dgm:pt>
    <dgm:pt modelId="{98047AB6-F07D-4741-9202-E902BFBB1ED6}" type="pres">
      <dgm:prSet presAssocID="{15D044A4-65F0-42DD-A943-EAA7454718DE}" presName="compNode" presStyleCnt="0"/>
      <dgm:spPr/>
    </dgm:pt>
    <dgm:pt modelId="{0759B84C-9A2F-4416-B843-0F11AD404EEA}" type="pres">
      <dgm:prSet presAssocID="{15D044A4-65F0-42DD-A943-EAA7454718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2D767559-2AA6-4A18-990A-0039FE7DDB2A}" type="pres">
      <dgm:prSet presAssocID="{15D044A4-65F0-42DD-A943-EAA7454718DE}" presName="iconSpace" presStyleCnt="0"/>
      <dgm:spPr/>
    </dgm:pt>
    <dgm:pt modelId="{D346A6D1-9C9E-4CD7-B737-F40C42610989}" type="pres">
      <dgm:prSet presAssocID="{15D044A4-65F0-42DD-A943-EAA7454718DE}" presName="parTx" presStyleLbl="revTx" presStyleIdx="0" presStyleCnt="6">
        <dgm:presLayoutVars>
          <dgm:chMax val="0"/>
          <dgm:chPref val="0"/>
        </dgm:presLayoutVars>
      </dgm:prSet>
      <dgm:spPr/>
    </dgm:pt>
    <dgm:pt modelId="{5D3D1E46-2B29-40BE-80E3-0CDB9A29105F}" type="pres">
      <dgm:prSet presAssocID="{15D044A4-65F0-42DD-A943-EAA7454718DE}" presName="txSpace" presStyleCnt="0"/>
      <dgm:spPr/>
    </dgm:pt>
    <dgm:pt modelId="{70B21DB7-8DDC-4A55-90E4-D4B6097C408E}" type="pres">
      <dgm:prSet presAssocID="{15D044A4-65F0-42DD-A943-EAA7454718DE}" presName="desTx" presStyleLbl="revTx" presStyleIdx="1" presStyleCnt="6">
        <dgm:presLayoutVars/>
      </dgm:prSet>
      <dgm:spPr/>
    </dgm:pt>
    <dgm:pt modelId="{27D1CEF9-3966-4877-B66D-2A5F1957EADA}" type="pres">
      <dgm:prSet presAssocID="{42D2CE6C-7108-4BA5-A6AB-96BC5FF323ED}" presName="sibTrans" presStyleCnt="0"/>
      <dgm:spPr/>
    </dgm:pt>
    <dgm:pt modelId="{12160DA5-A89F-4A60-8B25-4B1876BCA03C}" type="pres">
      <dgm:prSet presAssocID="{25E991E6-8100-49BE-9637-CD5E85983904}" presName="compNode" presStyleCnt="0"/>
      <dgm:spPr/>
    </dgm:pt>
    <dgm:pt modelId="{44FD27FC-B78F-4534-A5A6-58CC4971F990}" type="pres">
      <dgm:prSet presAssocID="{25E991E6-8100-49BE-9637-CD5E859839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EC627DDD-C82B-49D7-BE92-21F9DAC8F342}" type="pres">
      <dgm:prSet presAssocID="{25E991E6-8100-49BE-9637-CD5E85983904}" presName="iconSpace" presStyleCnt="0"/>
      <dgm:spPr/>
    </dgm:pt>
    <dgm:pt modelId="{0E4B72C0-59F5-4F87-B532-02FEE0816E6F}" type="pres">
      <dgm:prSet presAssocID="{25E991E6-8100-49BE-9637-CD5E85983904}" presName="parTx" presStyleLbl="revTx" presStyleIdx="2" presStyleCnt="6" custLinFactNeighborX="-2408">
        <dgm:presLayoutVars>
          <dgm:chMax val="0"/>
          <dgm:chPref val="0"/>
        </dgm:presLayoutVars>
      </dgm:prSet>
      <dgm:spPr/>
    </dgm:pt>
    <dgm:pt modelId="{4CDA89F0-F346-466B-BB67-4F086168EE59}" type="pres">
      <dgm:prSet presAssocID="{25E991E6-8100-49BE-9637-CD5E85983904}" presName="txSpace" presStyleCnt="0"/>
      <dgm:spPr/>
    </dgm:pt>
    <dgm:pt modelId="{7D341514-15F5-402A-B7D6-8AFB1BA53BD1}" type="pres">
      <dgm:prSet presAssocID="{25E991E6-8100-49BE-9637-CD5E85983904}" presName="desTx" presStyleLbl="revTx" presStyleIdx="3" presStyleCnt="6" custLinFactNeighborX="573" custLinFactNeighborY="35252">
        <dgm:presLayoutVars/>
      </dgm:prSet>
      <dgm:spPr/>
    </dgm:pt>
    <dgm:pt modelId="{0FAF689E-A755-4294-A86C-EDCC546E1ABE}" type="pres">
      <dgm:prSet presAssocID="{890F40FD-5F47-4DA7-92B5-6D78116DB457}" presName="sibTrans" presStyleCnt="0"/>
      <dgm:spPr/>
    </dgm:pt>
    <dgm:pt modelId="{C6031CFF-43D7-4B84-B9FA-B54F1E3CBF93}" type="pres">
      <dgm:prSet presAssocID="{847297A1-1FED-4AFF-AA9C-7B17C231FF60}" presName="compNode" presStyleCnt="0"/>
      <dgm:spPr/>
    </dgm:pt>
    <dgm:pt modelId="{D7077390-5772-4B3A-8CA3-43559C6ED31C}" type="pres">
      <dgm:prSet presAssocID="{847297A1-1FED-4AFF-AA9C-7B17C231FF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F128175-80FC-4092-953F-FA449281697F}" type="pres">
      <dgm:prSet presAssocID="{847297A1-1FED-4AFF-AA9C-7B17C231FF60}" presName="iconSpace" presStyleCnt="0"/>
      <dgm:spPr/>
    </dgm:pt>
    <dgm:pt modelId="{62F250A6-B569-47B6-AF91-B05F68D68C37}" type="pres">
      <dgm:prSet presAssocID="{847297A1-1FED-4AFF-AA9C-7B17C231FF60}" presName="parTx" presStyleLbl="revTx" presStyleIdx="4" presStyleCnt="6">
        <dgm:presLayoutVars>
          <dgm:chMax val="0"/>
          <dgm:chPref val="0"/>
        </dgm:presLayoutVars>
      </dgm:prSet>
      <dgm:spPr/>
    </dgm:pt>
    <dgm:pt modelId="{5EC1EC43-FF4A-48EB-A009-9CCEFF59771C}" type="pres">
      <dgm:prSet presAssocID="{847297A1-1FED-4AFF-AA9C-7B17C231FF60}" presName="txSpace" presStyleCnt="0"/>
      <dgm:spPr/>
    </dgm:pt>
    <dgm:pt modelId="{9BD8C7E6-5FB4-4A14-8E7C-A427B8CAEC07}" type="pres">
      <dgm:prSet presAssocID="{847297A1-1FED-4AFF-AA9C-7B17C231FF60}" presName="desTx" presStyleLbl="revTx" presStyleIdx="5" presStyleCnt="6">
        <dgm:presLayoutVars/>
      </dgm:prSet>
      <dgm:spPr/>
    </dgm:pt>
  </dgm:ptLst>
  <dgm:cxnLst>
    <dgm:cxn modelId="{802AAB20-3F61-44EE-A3AE-14E86AEB2B28}" type="presOf" srcId="{25E991E6-8100-49BE-9637-CD5E85983904}" destId="{0E4B72C0-59F5-4F87-B532-02FEE0816E6F}" srcOrd="0" destOrd="0" presId="urn:microsoft.com/office/officeart/2018/2/layout/IconLabelDescriptionList"/>
    <dgm:cxn modelId="{6E22C732-E171-45E5-B59D-1542CB121685}" type="presOf" srcId="{847297A1-1FED-4AFF-AA9C-7B17C231FF60}" destId="{62F250A6-B569-47B6-AF91-B05F68D68C37}" srcOrd="0" destOrd="0" presId="urn:microsoft.com/office/officeart/2018/2/layout/IconLabelDescriptionList"/>
    <dgm:cxn modelId="{FE4C5F40-4E15-4F40-8363-D36D5A5680F8}" srcId="{EF9EC78F-E989-44AC-9002-161393894D87}" destId="{847297A1-1FED-4AFF-AA9C-7B17C231FF60}" srcOrd="2" destOrd="0" parTransId="{16E9240E-15C8-410E-BBAE-AEE5F56DA94D}" sibTransId="{8B5458DD-9B4A-432F-ACAD-36698294CAFE}"/>
    <dgm:cxn modelId="{89D5854B-07EC-45AF-83E1-F0F93E879EEF}" type="presOf" srcId="{EF9EC78F-E989-44AC-9002-161393894D87}" destId="{F2BD9B6C-1220-4322-90E1-0707F969D080}" srcOrd="0" destOrd="0" presId="urn:microsoft.com/office/officeart/2018/2/layout/IconLabelDescriptionList"/>
    <dgm:cxn modelId="{CA1E0175-C3D0-4A59-81CA-A3761674F70A}" type="presOf" srcId="{15D044A4-65F0-42DD-A943-EAA7454718DE}" destId="{D346A6D1-9C9E-4CD7-B737-F40C42610989}" srcOrd="0" destOrd="0" presId="urn:microsoft.com/office/officeart/2018/2/layout/IconLabelDescriptionList"/>
    <dgm:cxn modelId="{A9367589-F312-4542-BCF3-8FB467B45CD1}" srcId="{EF9EC78F-E989-44AC-9002-161393894D87}" destId="{15D044A4-65F0-42DD-A943-EAA7454718DE}" srcOrd="0" destOrd="0" parTransId="{5EDC0868-D039-4820-BB48-C9149BE49746}" sibTransId="{42D2CE6C-7108-4BA5-A6AB-96BC5FF323ED}"/>
    <dgm:cxn modelId="{FFE6CB9D-9979-4591-AF61-46914BB4D409}" srcId="{EF9EC78F-E989-44AC-9002-161393894D87}" destId="{25E991E6-8100-49BE-9637-CD5E85983904}" srcOrd="1" destOrd="0" parTransId="{CB22C25E-2ED3-4370-9075-1BC4C34E596B}" sibTransId="{890F40FD-5F47-4DA7-92B5-6D78116DB457}"/>
    <dgm:cxn modelId="{8E254827-D237-4D8C-AD84-1DE2FB76B65F}" type="presParOf" srcId="{F2BD9B6C-1220-4322-90E1-0707F969D080}" destId="{98047AB6-F07D-4741-9202-E902BFBB1ED6}" srcOrd="0" destOrd="0" presId="urn:microsoft.com/office/officeart/2018/2/layout/IconLabelDescriptionList"/>
    <dgm:cxn modelId="{E5F70142-6578-471A-B845-473C152E6B9E}" type="presParOf" srcId="{98047AB6-F07D-4741-9202-E902BFBB1ED6}" destId="{0759B84C-9A2F-4416-B843-0F11AD404EEA}" srcOrd="0" destOrd="0" presId="urn:microsoft.com/office/officeart/2018/2/layout/IconLabelDescriptionList"/>
    <dgm:cxn modelId="{A2EC85FD-A102-4007-B34E-FB855F2456C0}" type="presParOf" srcId="{98047AB6-F07D-4741-9202-E902BFBB1ED6}" destId="{2D767559-2AA6-4A18-990A-0039FE7DDB2A}" srcOrd="1" destOrd="0" presId="urn:microsoft.com/office/officeart/2018/2/layout/IconLabelDescriptionList"/>
    <dgm:cxn modelId="{A156039E-79FF-4A84-ACD5-874AF8B967B6}" type="presParOf" srcId="{98047AB6-F07D-4741-9202-E902BFBB1ED6}" destId="{D346A6D1-9C9E-4CD7-B737-F40C42610989}" srcOrd="2" destOrd="0" presId="urn:microsoft.com/office/officeart/2018/2/layout/IconLabelDescriptionList"/>
    <dgm:cxn modelId="{09819996-02F4-4679-89DB-5EC84773A4DA}" type="presParOf" srcId="{98047AB6-F07D-4741-9202-E902BFBB1ED6}" destId="{5D3D1E46-2B29-40BE-80E3-0CDB9A29105F}" srcOrd="3" destOrd="0" presId="urn:microsoft.com/office/officeart/2018/2/layout/IconLabelDescriptionList"/>
    <dgm:cxn modelId="{C69E952B-40D2-4B69-B97F-73098D15455F}" type="presParOf" srcId="{98047AB6-F07D-4741-9202-E902BFBB1ED6}" destId="{70B21DB7-8DDC-4A55-90E4-D4B6097C408E}" srcOrd="4" destOrd="0" presId="urn:microsoft.com/office/officeart/2018/2/layout/IconLabelDescriptionList"/>
    <dgm:cxn modelId="{9FA330EB-719D-44E5-ABF7-4C878A38CF37}" type="presParOf" srcId="{F2BD9B6C-1220-4322-90E1-0707F969D080}" destId="{27D1CEF9-3966-4877-B66D-2A5F1957EADA}" srcOrd="1" destOrd="0" presId="urn:microsoft.com/office/officeart/2018/2/layout/IconLabelDescriptionList"/>
    <dgm:cxn modelId="{021A975E-35E5-4539-A6BF-BC6232A19AD5}" type="presParOf" srcId="{F2BD9B6C-1220-4322-90E1-0707F969D080}" destId="{12160DA5-A89F-4A60-8B25-4B1876BCA03C}" srcOrd="2" destOrd="0" presId="urn:microsoft.com/office/officeart/2018/2/layout/IconLabelDescriptionList"/>
    <dgm:cxn modelId="{426A1208-DDF9-430E-BB39-7B5688E0698A}" type="presParOf" srcId="{12160DA5-A89F-4A60-8B25-4B1876BCA03C}" destId="{44FD27FC-B78F-4534-A5A6-58CC4971F990}" srcOrd="0" destOrd="0" presId="urn:microsoft.com/office/officeart/2018/2/layout/IconLabelDescriptionList"/>
    <dgm:cxn modelId="{DF663D73-E365-4306-A138-3AA27CCEBA2F}" type="presParOf" srcId="{12160DA5-A89F-4A60-8B25-4B1876BCA03C}" destId="{EC627DDD-C82B-49D7-BE92-21F9DAC8F342}" srcOrd="1" destOrd="0" presId="urn:microsoft.com/office/officeart/2018/2/layout/IconLabelDescriptionList"/>
    <dgm:cxn modelId="{833D7F4F-FC5C-4C2F-923F-286DB7E70E47}" type="presParOf" srcId="{12160DA5-A89F-4A60-8B25-4B1876BCA03C}" destId="{0E4B72C0-59F5-4F87-B532-02FEE0816E6F}" srcOrd="2" destOrd="0" presId="urn:microsoft.com/office/officeart/2018/2/layout/IconLabelDescriptionList"/>
    <dgm:cxn modelId="{DB759167-FBC0-4776-8897-741BCEEB829C}" type="presParOf" srcId="{12160DA5-A89F-4A60-8B25-4B1876BCA03C}" destId="{4CDA89F0-F346-466B-BB67-4F086168EE59}" srcOrd="3" destOrd="0" presId="urn:microsoft.com/office/officeart/2018/2/layout/IconLabelDescriptionList"/>
    <dgm:cxn modelId="{849DBCD2-C76E-458A-B75F-44A452CE088E}" type="presParOf" srcId="{12160DA5-A89F-4A60-8B25-4B1876BCA03C}" destId="{7D341514-15F5-402A-B7D6-8AFB1BA53BD1}" srcOrd="4" destOrd="0" presId="urn:microsoft.com/office/officeart/2018/2/layout/IconLabelDescriptionList"/>
    <dgm:cxn modelId="{96A14EB6-BC20-453F-93E6-1220F5F8FD50}" type="presParOf" srcId="{F2BD9B6C-1220-4322-90E1-0707F969D080}" destId="{0FAF689E-A755-4294-A86C-EDCC546E1ABE}" srcOrd="3" destOrd="0" presId="urn:microsoft.com/office/officeart/2018/2/layout/IconLabelDescriptionList"/>
    <dgm:cxn modelId="{F9AF9B74-6D81-45C6-979A-1050270FE520}" type="presParOf" srcId="{F2BD9B6C-1220-4322-90E1-0707F969D080}" destId="{C6031CFF-43D7-4B84-B9FA-B54F1E3CBF93}" srcOrd="4" destOrd="0" presId="urn:microsoft.com/office/officeart/2018/2/layout/IconLabelDescriptionList"/>
    <dgm:cxn modelId="{EDDC0612-9687-4380-BC0A-7E88B95E57CF}" type="presParOf" srcId="{C6031CFF-43D7-4B84-B9FA-B54F1E3CBF93}" destId="{D7077390-5772-4B3A-8CA3-43559C6ED31C}" srcOrd="0" destOrd="0" presId="urn:microsoft.com/office/officeart/2018/2/layout/IconLabelDescriptionList"/>
    <dgm:cxn modelId="{291FACBF-3C60-4F43-A878-CFBFB4457D67}" type="presParOf" srcId="{C6031CFF-43D7-4B84-B9FA-B54F1E3CBF93}" destId="{BF128175-80FC-4092-953F-FA449281697F}" srcOrd="1" destOrd="0" presId="urn:microsoft.com/office/officeart/2018/2/layout/IconLabelDescriptionList"/>
    <dgm:cxn modelId="{4B19C5C5-7CF5-4AAD-895C-F91C8F1D494D}" type="presParOf" srcId="{C6031CFF-43D7-4B84-B9FA-B54F1E3CBF93}" destId="{62F250A6-B569-47B6-AF91-B05F68D68C37}" srcOrd="2" destOrd="0" presId="urn:microsoft.com/office/officeart/2018/2/layout/IconLabelDescriptionList"/>
    <dgm:cxn modelId="{CD994BC0-6A8F-44B1-9418-CEC85A9CBF53}" type="presParOf" srcId="{C6031CFF-43D7-4B84-B9FA-B54F1E3CBF93}" destId="{5EC1EC43-FF4A-48EB-A009-9CCEFF59771C}" srcOrd="3" destOrd="0" presId="urn:microsoft.com/office/officeart/2018/2/layout/IconLabelDescriptionList"/>
    <dgm:cxn modelId="{0BEDEB42-8E34-4542-AB2C-F2C4332649D4}" type="presParOf" srcId="{C6031CFF-43D7-4B84-B9FA-B54F1E3CBF93}" destId="{9BD8C7E6-5FB4-4A14-8E7C-A427B8CAEC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FE045-3D16-294B-A9C0-CF0E0260C918}">
      <dsp:nvSpPr>
        <dsp:cNvPr id="0" name=""/>
        <dsp:cNvSpPr/>
      </dsp:nvSpPr>
      <dsp:spPr>
        <a:xfrm>
          <a:off x="0" y="484272"/>
          <a:ext cx="6666833" cy="292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Clustering (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KMeans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on the basis of longevity features (engineered)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Hypothesis Testing using t-test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Classifier: Feature importance for device-1 and device-2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Train set: 80%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set: 20%</a:t>
          </a:r>
        </a:p>
      </dsp:txBody>
      <dsp:txXfrm>
        <a:off x="0" y="484272"/>
        <a:ext cx="6666833" cy="2929500"/>
      </dsp:txXfrm>
    </dsp:sp>
    <dsp:sp modelId="{B571D1AF-3F17-104D-9FC7-FCB19A595C62}">
      <dsp:nvSpPr>
        <dsp:cNvPr id="0" name=""/>
        <dsp:cNvSpPr/>
      </dsp:nvSpPr>
      <dsp:spPr>
        <a:xfrm>
          <a:off x="333341" y="41472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 Used:</a:t>
          </a:r>
        </a:p>
      </dsp:txBody>
      <dsp:txXfrm>
        <a:off x="376572" y="84703"/>
        <a:ext cx="4580321" cy="799138"/>
      </dsp:txXfrm>
    </dsp:sp>
    <dsp:sp modelId="{084F7A69-FB48-ED43-B2D7-A7CBD3014679}">
      <dsp:nvSpPr>
        <dsp:cNvPr id="0" name=""/>
        <dsp:cNvSpPr/>
      </dsp:nvSpPr>
      <dsp:spPr>
        <a:xfrm>
          <a:off x="0" y="4018572"/>
          <a:ext cx="6666833" cy="1393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Device-1 dataset: 6 (0 to 5)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Device-2 dataset: 7 (0 to 6)</a:t>
          </a:r>
        </a:p>
      </dsp:txBody>
      <dsp:txXfrm>
        <a:off x="0" y="4018572"/>
        <a:ext cx="6666833" cy="1393875"/>
      </dsp:txXfrm>
    </dsp:sp>
    <dsp:sp modelId="{6A9929F6-6E9F-9B4E-A32D-23ADD7EA4161}">
      <dsp:nvSpPr>
        <dsp:cNvPr id="0" name=""/>
        <dsp:cNvSpPr/>
      </dsp:nvSpPr>
      <dsp:spPr>
        <a:xfrm>
          <a:off x="333341" y="3575772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Total Clusters:</a:t>
          </a:r>
        </a:p>
      </dsp:txBody>
      <dsp:txXfrm>
        <a:off x="376572" y="3619003"/>
        <a:ext cx="4580321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9B84C-9A2F-4416-B843-0F11AD404EEA}">
      <dsp:nvSpPr>
        <dsp:cNvPr id="0" name=""/>
        <dsp:cNvSpPr/>
      </dsp:nvSpPr>
      <dsp:spPr>
        <a:xfrm>
          <a:off x="1328" y="781620"/>
          <a:ext cx="1224070" cy="122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6A6D1-9C9E-4CD7-B737-F40C42610989}">
      <dsp:nvSpPr>
        <dsp:cNvPr id="0" name=""/>
        <dsp:cNvSpPr/>
      </dsp:nvSpPr>
      <dsp:spPr>
        <a:xfrm>
          <a:off x="1328" y="2118762"/>
          <a:ext cx="3497343" cy="1020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Motivating factors for Device-1 patients: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Weekly Average Power, Distance, Calories, Workout Duration</a:t>
          </a:r>
        </a:p>
      </dsp:txBody>
      <dsp:txXfrm>
        <a:off x="1328" y="2118762"/>
        <a:ext cx="3497343" cy="1020279"/>
      </dsp:txXfrm>
    </dsp:sp>
    <dsp:sp modelId="{70B21DB7-8DDC-4A55-90E4-D4B6097C408E}">
      <dsp:nvSpPr>
        <dsp:cNvPr id="0" name=""/>
        <dsp:cNvSpPr/>
      </dsp:nvSpPr>
      <dsp:spPr>
        <a:xfrm>
          <a:off x="1328" y="3191632"/>
          <a:ext cx="3497343" cy="21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D27FC-B78F-4534-A5A6-58CC4971F990}">
      <dsp:nvSpPr>
        <dsp:cNvPr id="0" name=""/>
        <dsp:cNvSpPr/>
      </dsp:nvSpPr>
      <dsp:spPr>
        <a:xfrm>
          <a:off x="4110707" y="781620"/>
          <a:ext cx="1224070" cy="122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B72C0-59F5-4F87-B532-02FEE0816E6F}">
      <dsp:nvSpPr>
        <dsp:cNvPr id="0" name=""/>
        <dsp:cNvSpPr/>
      </dsp:nvSpPr>
      <dsp:spPr>
        <a:xfrm>
          <a:off x="4026491" y="2118762"/>
          <a:ext cx="3497343" cy="1020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Motivating factors for Device-2 patients: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Charge, Distance, Duration, Weekly Average Power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Converts to Efficiency</a:t>
          </a:r>
        </a:p>
      </dsp:txBody>
      <dsp:txXfrm>
        <a:off x="4026491" y="2118762"/>
        <a:ext cx="3497343" cy="1020279"/>
      </dsp:txXfrm>
    </dsp:sp>
    <dsp:sp modelId="{7D341514-15F5-402A-B7D6-8AFB1BA53BD1}">
      <dsp:nvSpPr>
        <dsp:cNvPr id="0" name=""/>
        <dsp:cNvSpPr/>
      </dsp:nvSpPr>
      <dsp:spPr>
        <a:xfrm>
          <a:off x="4130746" y="3269028"/>
          <a:ext cx="3497343" cy="21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77390-5772-4B3A-8CA3-43559C6ED31C}">
      <dsp:nvSpPr>
        <dsp:cNvPr id="0" name=""/>
        <dsp:cNvSpPr/>
      </dsp:nvSpPr>
      <dsp:spPr>
        <a:xfrm>
          <a:off x="8220086" y="781620"/>
          <a:ext cx="1224070" cy="122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250A6-B569-47B6-AF91-B05F68D68C37}">
      <dsp:nvSpPr>
        <dsp:cNvPr id="0" name=""/>
        <dsp:cNvSpPr/>
      </dsp:nvSpPr>
      <dsp:spPr>
        <a:xfrm>
          <a:off x="8220086" y="2118762"/>
          <a:ext cx="3497343" cy="1020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Conclusion: It is likely that the users return to do workouts if they maintain a consistent Weekly Average Power</a:t>
          </a:r>
        </a:p>
      </dsp:txBody>
      <dsp:txXfrm>
        <a:off x="8220086" y="2118762"/>
        <a:ext cx="3497343" cy="1020279"/>
      </dsp:txXfrm>
    </dsp:sp>
    <dsp:sp modelId="{9BD8C7E6-5FB4-4A14-8E7C-A427B8CAEC07}">
      <dsp:nvSpPr>
        <dsp:cNvPr id="0" name=""/>
        <dsp:cNvSpPr/>
      </dsp:nvSpPr>
      <dsp:spPr>
        <a:xfrm>
          <a:off x="8220086" y="3191632"/>
          <a:ext cx="3497343" cy="21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83F53-647A-B241-9DEB-A1FCC8C0EDC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2D40-2172-FF43-99ED-304AAF7A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3D92C-0049-494F-8425-1EC03735E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EC5-E6A4-3017-F48B-CA1F04A8A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32D40-364A-A608-2758-2B6B8E54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473B-7CFB-BB34-5235-0741E0EE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808A-4079-1C5A-B5BE-604D1ED2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1284-1ED0-73DD-C37B-5AC901B6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1C4D-474A-1028-FCB9-07E5BE4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3633-B505-A8FD-478B-3A122531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55EE-440D-5D57-F0C2-DD8B7899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7B0D-273C-AC51-4E03-98F100C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1909-BFEA-D58D-FD5E-948EC28F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781FC-ED8E-56F9-E715-3A22C57FF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E1EB4-7CF5-63CD-E83F-7C26E717E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8A2B-1DE6-3F16-BF82-B7DD631E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AF14-D8E7-6589-E2E9-3C87D0E1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B8AB-A637-8885-86B9-DE58D151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F52E-27FC-9E48-CC65-00C5C0D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A1EC-EDE8-8EBF-2836-2D11BB2D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7D49-2EAF-3893-5754-B309532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3E6E-D7D7-1661-F9E7-5432E9CF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F147-7925-C7F3-41FB-7DDB3391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98E1-F0A5-C0E2-132F-B1343BA6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1CC80-E61B-9023-6541-A9F68D2F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0083-6749-3394-A79D-C9C47079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5C97-F4DD-F7AB-5DD0-CFB31DB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CDE6-8A58-3359-6FA6-68B137E9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B838-7719-CC4B-3267-21346B1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831E-12E9-CE68-B8F0-97A677F1E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4065-CE3C-0876-3EA6-5AC70BB64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0434B-F797-D16B-282F-7848CE1D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07C1-F8F1-2029-C4AE-870AD26E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7C17-13BC-EA5E-4894-3E17759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006D-5289-7DBA-33D2-29005558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5E7EA-4C17-F0BF-AF62-D7B43A97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1251D-1376-8642-FC28-DABA108A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9870-7181-FA18-EFC0-726485C73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0521A-0047-2589-B3C4-8A4587418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AD90-C3F1-8DBC-75C2-D77328B7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901EE-D61B-8DE3-62C0-49C75702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7753E-C4BC-7E0F-1B4B-AD1E2B1B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CCCA-BC1D-BB8C-7EC8-7D3B23F9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9D466-288B-4DFF-FA20-168F8FE4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2733E-7F79-1F37-E384-76FB5893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C1B89-9254-4F5A-DD80-48CCBFA3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16CE0-DEA5-E80E-E643-4A43CDAD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56F7A-1E29-132B-7A93-185A29D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A76FB-3E8A-E94E-4B91-E65BE271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F25A-EFB8-6C06-7968-5462251C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5A59-A68B-847D-B564-27F296EE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7AA6-4923-D86A-4B99-2DD4FC32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D0A89-0B45-1A8D-9A25-9FBBF95C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ED2F-7A92-AAB8-BD88-D443B14C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A086-AD5C-2882-9B6B-C061179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15A3-2133-A430-395C-920C37B6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1227E-911B-28AD-1D3A-E34634DA6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F02D-533C-0AED-0EF6-E42BA00C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BA805-6CF5-D509-B593-D1AAFF2B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7781-2FF4-FA70-B66E-F5415E50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A4B6-426C-5E2E-0B63-9645254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61766-476F-D18D-059E-61A259F4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25C6-04A7-E98C-AF59-AEC30206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F099-D78D-3643-D44D-F7B4BE574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3930D-92F5-2740-9585-015F69B018D5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C076-4AF2-A031-93D4-A0A56CB8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C522-9343-5EA1-B0E7-5287D489D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1D23B-AD06-6246-9F87-5A6D0A96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9C470-C75D-EE8F-B591-445FD9309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 dirty="0"/>
              <a:t>Special Topics in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AD4D2-D79C-138C-10F7-E2D5A320A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By: Priyanka Bhosale</a:t>
            </a:r>
          </a:p>
          <a:p>
            <a:pPr algn="r"/>
            <a:r>
              <a:rPr lang="en-US" dirty="0"/>
              <a:t>July 25, 2024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86112AE-C6E3-E2E2-8291-05011FDA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05CA8-2173-5F83-CC2E-74B8B786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description and Engineered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C3C0-5458-2F5F-1ED2-DBA8D498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9" y="586855"/>
            <a:ext cx="7220730" cy="560867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Data Features: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device,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duration_min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avg_power_mi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date_time</a:t>
            </a:r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Engineered Features to measure </a:t>
            </a:r>
            <a:r>
              <a:rPr lang="en-US" sz="15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Longetivity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metrics: 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total_workout_duration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workout duration for each user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workout_consistency_sd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measure the variability in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 between workouts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user</a:t>
            </a:r>
          </a:p>
          <a:p>
            <a:pPr lvl="1"/>
            <a:r>
              <a:rPr lang="en-US" sz="1500" dirty="0">
                <a:latin typeface="-webkit-standard"/>
              </a:rPr>
              <a:t>C</a:t>
            </a:r>
            <a:r>
              <a:rPr lang="en-US" sz="1500" b="0" i="0" u="none" strike="noStrike" dirty="0">
                <a:effectLst/>
                <a:latin typeface="-webkit-standard"/>
              </a:rPr>
              <a:t>alculate the difference in “</a:t>
            </a:r>
            <a:r>
              <a:rPr lang="en-US" sz="1500" b="0" i="0" u="none" strike="noStrike" dirty="0" err="1">
                <a:effectLst/>
                <a:latin typeface="-webkit-standard"/>
              </a:rPr>
              <a:t>days_between</a:t>
            </a:r>
            <a:r>
              <a:rPr lang="en-US" sz="1500" b="0" i="0" u="none" strike="noStrike" dirty="0">
                <a:effectLst/>
                <a:latin typeface="-webkit-standard"/>
              </a:rPr>
              <a:t>” each consecutive workout.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Standard Deviation of the ”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days_between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each user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sustained_engagement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time span from the first to the last workout for each user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duration_min_sd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>
                <a:latin typeface="-webkit-standard"/>
                <a:cs typeface="Times New Roman" panose="02020603050405020304" pitchFamily="18" charset="0"/>
              </a:rPr>
              <a:t>To measure t</a:t>
            </a:r>
            <a:r>
              <a:rPr lang="en-US" sz="1500" b="0" i="0" u="none" strike="noStrike" dirty="0">
                <a:effectLst/>
                <a:latin typeface="-webkit-standard"/>
              </a:rPr>
              <a:t>he variability in the </a:t>
            </a:r>
            <a:r>
              <a:rPr lang="en-US" sz="1500" b="1" i="0" u="none" strike="noStrike" dirty="0">
                <a:effectLst/>
                <a:latin typeface="-webkit-standard"/>
              </a:rPr>
              <a:t>duration of workouts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Workout duration consistency can be seen as Fatigue</a:t>
            </a:r>
            <a:r>
              <a:rPr lang="en-US" sz="1500" b="0" i="0" u="none" strike="noStrike" dirty="0">
                <a:effectLst/>
                <a:latin typeface="-webkit-standard"/>
              </a:rPr>
              <a:t> </a:t>
            </a:r>
          </a:p>
          <a:p>
            <a:pPr lvl="1"/>
            <a:r>
              <a:rPr lang="en-US" sz="1500" b="0" i="0" u="none" strike="noStrike" dirty="0">
                <a:effectLst/>
                <a:latin typeface="-webkit-standard"/>
              </a:rPr>
              <a:t>A low standard deviation means the durations are consistent and implies less fatigue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weekly_avg_power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power per week for each user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high_consistency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or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Approach-1: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it to 0 (No) if the standard deviation of the workout consistency for the patient &gt; threshold (median standard deviation of workout consistency)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is as 1 (Yes) if the standard deviation of the workout consistency for the patient &lt; threshold (median standard deviation of workout consistency)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Approach-2: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it to 0 (No) if the standard deviation of the workout duration for the user &gt; threshold (median standard deviation of workout duration)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is as 1 (Yes) if the standard deviation of the workout duration for the user &lt; threshold (median standard deviation of workout duration)</a:t>
            </a:r>
          </a:p>
        </p:txBody>
      </p:sp>
    </p:spTree>
    <p:extLst>
      <p:ext uri="{BB962C8B-B14F-4D97-AF65-F5344CB8AC3E}">
        <p14:creationId xmlns:p14="http://schemas.microsoft.com/office/powerpoint/2010/main" val="59299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4E945-CA69-0D42-BB6E-C3E6D7DB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Used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5C5C6CD-BB3B-5D96-02E3-E841FD7CB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7325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62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935CA-DBB9-1180-5680-8BA7A7CF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8" y="583124"/>
            <a:ext cx="11550316" cy="609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dirty="0">
                <a:latin typeface="+mj-lt"/>
                <a:ea typeface="+mj-ea"/>
                <a:cs typeface="+mj-cs"/>
              </a:rPr>
              <a:t>Question-1: What are the optimal patient subtypes (clusters) for longevity (consistency)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15633D0-DDDE-77E8-2254-177A47C0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83" y="1926265"/>
            <a:ext cx="4678862" cy="2227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2B042-18B0-9ACC-3F14-6EBBDC4DD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54" y="1926266"/>
            <a:ext cx="5225796" cy="21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5B28D-BC4A-5B28-C09C-47353661CC40}"/>
              </a:ext>
            </a:extLst>
          </p:cNvPr>
          <p:cNvSpPr txBox="1"/>
          <p:nvPr/>
        </p:nvSpPr>
        <p:spPr>
          <a:xfrm>
            <a:off x="841249" y="4080450"/>
            <a:ext cx="55475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Device-1 users consistency cluster order (best to worst):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4, 1, 0, 5, 2, 3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49224"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User_id</a:t>
            </a:r>
            <a:r>
              <a:rPr lang="en-US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Cluster-0: 1702329495, 1702333022, 1702333567, 1702336610, 1702490242, 1702490592, 1702490893, 1702922137, 1702922500, 1702923181, 1702935311, 1703008928, 1703009496, 1703089326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Cluster-1: 1702933150, 1702934123, 1702935842, 1703008693, 1703008907, 1703009028, 1703089640, 1703089748, 1703092110, 1703092207, 1703092794, 1703092810, 1703092908, 1703093190, 1703093228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Cluster-2: 1702490345, 1702922923, 1702924714, 1702931295, 1702931398, 1702934205, 1702935394, 1702935657, 1702935769, 1703008735, 1703009051, 1703009164, 1703009294, 1703009403, 1703009575, 1703089540, 1703089571, 1703089606, 1703092168, 1703092871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Cluster-3: 1703092894, 1703093176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Cluster-4: 1703107708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Cluster-5: 1702336416, 1702490329, 1702924246, 1702924413, 1702924516, 1702924633, 1702933226, 1702934516, 1702935733, 1703009094, 1703089411, 1703089659, 1703091959, 1703092008, 1703092049, 1703092087, 1703092147, 1703092185, 1703092780</a:t>
            </a:r>
            <a:endParaRPr 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E7766-8DEC-B214-6C22-A7E81B955539}"/>
              </a:ext>
            </a:extLst>
          </p:cNvPr>
          <p:cNvSpPr txBox="1"/>
          <p:nvPr/>
        </p:nvSpPr>
        <p:spPr>
          <a:xfrm>
            <a:off x="6638683" y="4153872"/>
            <a:ext cx="505326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Device-2 users consistency cluster order (best to worst):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6, 2, 5, 1, 4, 3, 0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49224">
              <a:spcAft>
                <a:spcPts val="600"/>
              </a:spcAft>
            </a:pPr>
            <a:r>
              <a:rPr lang="en-US" sz="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User_id</a:t>
            </a:r>
            <a:r>
              <a:rPr lang="en-US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Cluster-0: 1702934484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Cluster-1: 1702328605, 1702336541, 1702490971, 1702491522, 1703008601, 1703008618, 1703008716, 1703008811, 1703009359, 1703009439, 1703092827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Cluster-2: 1702330543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Cluster-3: 1703009229, 1703009462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Cluster-4: 1703008860, 1703009255, 1703089705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Cluster-5: 1702491462, 1702924337</a:t>
            </a:r>
          </a:p>
          <a:p>
            <a:pPr defTabSz="649224"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Cluster-6: 1702328673, 1703008658</a:t>
            </a:r>
          </a:p>
          <a:p>
            <a:pPr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6476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C8382-96DC-4F4A-7623-6416E308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6" r="2365" b="-4"/>
          <a:stretch/>
        </p:blipFill>
        <p:spPr>
          <a:xfrm>
            <a:off x="4335053" y="669261"/>
            <a:ext cx="3860043" cy="34573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E0D66-EC53-5304-3E53-41387409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02" y="1250994"/>
            <a:ext cx="3020560" cy="3898810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Question 2: 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Do spasm count have an impact on longevity (consistency)?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508A0-E709-AECD-61B6-304E3F20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7" b="3"/>
          <a:stretch/>
        </p:blipFill>
        <p:spPr>
          <a:xfrm>
            <a:off x="8346788" y="669261"/>
            <a:ext cx="3860043" cy="34371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777C23-D188-5EA9-A90A-BB704E368016}"/>
              </a:ext>
            </a:extLst>
          </p:cNvPr>
          <p:cNvSpPr txBox="1"/>
          <p:nvPr/>
        </p:nvSpPr>
        <p:spPr>
          <a:xfrm>
            <a:off x="4234566" y="4459197"/>
            <a:ext cx="786920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Calories: Workout Duration SD, Total Workout Duration, Total Workouts, Sustained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Distance: Workout Duration SD, Total Workout Duration, Total Workouts, Sustained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Workout Duration SD, Total Workout Duration, Total Workouts, Sustained Engagement</a:t>
            </a:r>
          </a:p>
          <a:p>
            <a:endParaRPr lang="en-US" sz="14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longevity metrics have a high correlation with Spasm Count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02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33B4E-23D8-39BC-05AF-348FEF2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82" y="1470452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Approach-1: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 Significant features for target ‘High Consistency’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F940C-E819-0067-0EDA-C095A86D2D99}"/>
              </a:ext>
            </a:extLst>
          </p:cNvPr>
          <p:cNvSpPr txBox="1"/>
          <p:nvPr/>
        </p:nvSpPr>
        <p:spPr>
          <a:xfrm>
            <a:off x="871919" y="1825037"/>
            <a:ext cx="3290579" cy="5534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DF8A5-C502-A5DE-A382-B3432AE1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210" y="216568"/>
            <a:ext cx="3697940" cy="293003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4429F-7029-9CE0-2AD3-4E1224E7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5041" y="216569"/>
            <a:ext cx="3924463" cy="293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B6546-0918-4B51-DC01-2F5E261F82CD}"/>
              </a:ext>
            </a:extLst>
          </p:cNvPr>
          <p:cNvSpPr txBox="1"/>
          <p:nvPr/>
        </p:nvSpPr>
        <p:spPr>
          <a:xfrm>
            <a:off x="4320470" y="3540118"/>
            <a:ext cx="7713558" cy="320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Approach-1: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consistency (SD) considered as the threshold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Consistency Users: If User’s consistency (SD) &gt; Threshold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Consistency Users: If User’s consistency (SD) &lt; Threshold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4 important features identified: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Device-1: Weekly Average Power + Distance + Calories + Workout Duration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Device-2: Charge + Distance + Duration + Weekly Average Power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33B4E-23D8-39BC-05AF-348FEF2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88" y="1342216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Approach-2: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 Significant features for target ‘High Consistency’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DF8A5-C502-A5DE-A382-B3432AE1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297" y="457201"/>
            <a:ext cx="3816661" cy="267945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4429F-7029-9CE0-2AD3-4E1224E7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8229" y="457201"/>
            <a:ext cx="3937026" cy="2679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7289A8-3A00-A4C9-C4B2-1D6B161A8005}"/>
              </a:ext>
            </a:extLst>
          </p:cNvPr>
          <p:cNvSpPr txBox="1"/>
          <p:nvPr/>
        </p:nvSpPr>
        <p:spPr>
          <a:xfrm>
            <a:off x="4415589" y="3831021"/>
            <a:ext cx="7534673" cy="290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Approach-2: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 workout duration (SD) considered as the threshold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Consistency Users: If user’s workout duration (SD) &gt; Threshold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Consistency Users: If user’s workout duration (SD) &lt; Threshold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4 important features identified in approach-1 and approach-2 match 100%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2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40CD9-B204-DD75-A770-121831FD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the motivating factors for patients?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8CB36-F9AC-4D61-D9CA-BD91F22CB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948209"/>
              </p:ext>
            </p:extLst>
          </p:nvPr>
        </p:nvGraphicFramePr>
        <p:xfrm>
          <a:off x="216568" y="2112579"/>
          <a:ext cx="11718758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49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912</Words>
  <Application>Microsoft Macintosh PowerPoint</Application>
  <PresentationFormat>Widescreen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Calibri</vt:lpstr>
      <vt:lpstr>Times New Roman</vt:lpstr>
      <vt:lpstr>Office Theme</vt:lpstr>
      <vt:lpstr>Special Topics in Analytics</vt:lpstr>
      <vt:lpstr>Features description and Engineered Features</vt:lpstr>
      <vt:lpstr>Method Used</vt:lpstr>
      <vt:lpstr>Question-1: What are the optimal patient subtypes (clusters) for longevity (consistency)</vt:lpstr>
      <vt:lpstr>Question 2:   Do spasm count have an impact on longevity (consistency)?</vt:lpstr>
      <vt:lpstr>Approach-1:   Significant features for target ‘High Consistency’</vt:lpstr>
      <vt:lpstr>Approach-2:   Significant features for target ‘High Consistency’</vt:lpstr>
      <vt:lpstr>What are the motivating factors for patients?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Shekhar Iyer</dc:creator>
  <cp:lastModifiedBy>Shekhar Iyer</cp:lastModifiedBy>
  <cp:revision>102</cp:revision>
  <dcterms:created xsi:type="dcterms:W3CDTF">2024-07-25T01:41:40Z</dcterms:created>
  <dcterms:modified xsi:type="dcterms:W3CDTF">2024-07-25T14:06:26Z</dcterms:modified>
</cp:coreProperties>
</file>