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620"/>
  </p:normalViewPr>
  <p:slideViewPr>
    <p:cSldViewPr snapToGrid="0">
      <p:cViewPr varScale="1">
        <p:scale>
          <a:sx n="209" d="100"/>
          <a:sy n="209" d="100"/>
        </p:scale>
        <p:origin x="4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1ADEF-A18D-F149-AB5A-8E370B9E9633}" type="datetimeFigureOut">
              <a:rPr lang="en-GH" smtClean="0"/>
              <a:t>23/01/2025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1F29-3D43-E940-9604-02223FC4902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2822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1F29-3D43-E940-9604-02223FC49023}" type="slidenum">
              <a:rPr lang="en-GH" smtClean="0"/>
              <a:t>1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5699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00DE0-0A39-8930-BBD9-0B0336B6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8F3FA-9384-037D-E7D4-0ADCF5840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C90901-11DA-2FDF-1896-FD6FAE34C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11C0E-9415-66EF-E266-2565322A9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1F29-3D43-E940-9604-02223FC49023}" type="slidenum">
              <a:rPr lang="en-GH" smtClean="0"/>
              <a:t>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691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6915-9978-FAAE-C660-6F2A8F8C3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6C6F6D-7B91-4ABC-9C16-63E44B3A5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1EDDE-3FEF-A0BD-F26C-6443FCF13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DDDC2-47BC-825E-92DD-1EA7446C4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1F29-3D43-E940-9604-02223FC49023}" type="slidenum">
              <a:rPr lang="en-GH" smtClean="0"/>
              <a:t>3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0404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F0401-7163-29B5-0D36-05F837AFA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2CF6FB-6A3E-8159-5C8C-FE0DD899A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11BF0-C628-9996-2F54-74E2EB101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83C72-82B3-614B-151B-6A17B3C85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1F29-3D43-E940-9604-02223FC49023}" type="slidenum">
              <a:rPr lang="en-GH" smtClean="0"/>
              <a:t>4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4365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620A9-F5FD-BF8A-370C-6F78E588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48056-805A-E247-8190-C2571D266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ECDED-FBEA-70C2-99B1-961F15376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58213-DF81-9B0F-AC9E-99AAFEE47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1F29-3D43-E940-9604-02223FC49023}" type="slidenum">
              <a:rPr lang="en-GH" smtClean="0"/>
              <a:t>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4372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2117E-CCA1-9363-974D-4AD1C2B18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A3B82-73DF-1792-BB8B-23219EC52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A8AA5-C8C0-9F98-9E97-80D1E4184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A161-5216-9707-46A9-4C41595F2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1F29-3D43-E940-9604-02223FC49023}" type="slidenum">
              <a:rPr lang="en-GH" smtClean="0"/>
              <a:t>6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6440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04B4-EF12-DECB-B595-354EC67D4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F56AD9-AF7C-4E7A-9352-FABF69785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28468B-DC9D-C492-601D-0A757B86C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A7A59-C15C-7ABF-FD09-ED786754D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1F29-3D43-E940-9604-02223FC49023}" type="slidenum">
              <a:rPr lang="en-GH" smtClean="0"/>
              <a:t>7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1472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4305-EB5A-D274-C7A7-6BF6CD24D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C9965-E343-0C6D-16BB-78B7C40D6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04D7-23CC-A1AB-E7ED-E3AA2D36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934-7EF3-D947-AFC3-3A2F6164AC81}" type="datetime1">
              <a:rPr lang="en-US" smtClean="0"/>
              <a:t>1/23/25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46D2-40D1-D948-923B-BEA97C3C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C15E-FC68-52C3-9E1C-03898773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1603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E76D-0F32-718D-A8A6-929A6E10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B1DA-C760-9436-A41D-4EFB925E5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3B44-2AC2-5C61-08C0-19B3449B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EC86-F527-CE45-97C0-6B45873275A8}" type="datetime1">
              <a:rPr lang="en-US" smtClean="0"/>
              <a:t>1/23/25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4B64-BAFB-EEF3-7259-297615FA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0B1B-4C49-A810-0251-2CE9C96B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280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A33D0-8642-665C-FF56-27E46FB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0DFA-0DBD-C37E-D890-A14F90BB7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9935-4280-D10F-4910-5DA8819B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3267-AC24-9746-B744-EA8426E90554}" type="datetime1">
              <a:rPr lang="en-US" smtClean="0"/>
              <a:t>1/23/25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82BA-AECD-F34A-5F39-7BC65602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DCB8-F310-DF69-2110-3EB764AF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5438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C092-3C37-F74E-9667-2C91EA79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FDF8B-8D00-DC8A-62B0-AEB3CA26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3C52-5371-2C16-1F7D-257C599D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293C-47F4-D341-AA9A-E028357DC3E3}" type="datetime1">
              <a:rPr lang="en-US" smtClean="0"/>
              <a:t>1/23/25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93F4-4EDD-E6E1-21BA-53D8D323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140F-0751-16E0-AA1C-3BEADFDE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7487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BFEB-6BDD-DFDD-1F76-231C0550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C29FF-6C16-9F81-FA10-AD7FCFC1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967EA-030B-0F2D-2285-F2F858C0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F88D-A17E-2C45-9989-58A5DF251D2F}" type="datetime1">
              <a:rPr lang="en-US" smtClean="0"/>
              <a:t>1/23/25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AA19-B21C-833B-9C4B-31C8FDBC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6EED-830D-C2EB-D633-774A6BC5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739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268C-12F7-FDFF-A54E-640CCA85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7DF2-23FD-64FB-A97A-2E246E05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AE39C-4C7E-DFFD-2B4B-B904E7F9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8A41-9A31-0A46-8125-15E52A3B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5DA8-A5F1-7343-A71C-3D50D56EAD00}" type="datetime1">
              <a:rPr lang="en-US" smtClean="0"/>
              <a:t>1/23/25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9E7F9-4B88-A829-23DF-0135F79A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3085B-DD0D-6C7B-74BB-CC5C4E97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1657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B64A-BAB6-519A-2BBC-838FFBAF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C03A-67F6-F8A4-F018-32C8E0D8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DC2B1-B077-7783-7108-8158B407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B4FF-962F-F4B3-A9D9-EBD4074D6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94D15-8DEC-CF35-63CA-F1035CB84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22A27-C5C0-5F1D-4BB1-DFAD0176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7371-D8BD-4648-9C36-139CFA129182}" type="datetime1">
              <a:rPr lang="en-US" smtClean="0"/>
              <a:t>1/23/25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E0F01-4CA2-923C-1905-20CAB160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D05F4-8641-5E35-BA50-6BF75DAE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08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FF05-EA9F-5476-5322-FEB5F1DA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4F06F-54D5-841A-039E-C2F665B5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670D-D92C-7E43-A6E2-D5115A1BBC3B}" type="datetime1">
              <a:rPr lang="en-US" smtClean="0"/>
              <a:t>1/23/25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40AAD-A4DB-02F5-D26B-C6BDFB5F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E8DA3-9A75-3BAA-44FA-65AF3B7D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8383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A2D5B-032F-9AF5-80ED-67217CEF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693-421A-914B-B821-4D8E1B8E6D2D}" type="datetime1">
              <a:rPr lang="en-US" smtClean="0"/>
              <a:t>1/23/25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78136-51F2-E2E7-F1F2-E81B8763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A8EF8-A1C5-D793-2FCE-FA28480E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302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EC4B-94B3-1780-37E8-E7E14DEF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1DAA-A082-2426-0F4B-DF402152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BDED-3115-064B-AC38-5A0E3A757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5805C-65B6-1E22-125E-418265C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F62-CEC1-2848-8DA7-CE4CB1987E45}" type="datetime1">
              <a:rPr lang="en-US" smtClean="0"/>
              <a:t>1/23/25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F2D9-4CD3-EC13-9553-7A87D2F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B2AE8-3574-1828-E640-DB6CFB8F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1907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5F0-DDBE-F5F5-28B5-0C9F17E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2C671-F7BB-2566-B8E4-60BB5848C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7A14B-88C8-9FD7-5E32-6167DB7B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05389-9C84-45E2-3F27-447EA411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BE59-0E67-F045-A6E5-816519964B11}" type="datetime1">
              <a:rPr lang="en-US" smtClean="0"/>
              <a:t>1/23/25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2812-58B1-FAA2-F452-DC150DB0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60D8D-1DC3-EAF4-8860-6B72E49E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670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E9181-765A-AC8E-3A19-E29F5D0A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ED9B-872D-C646-3126-AEE4BE14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298F-489F-C5EF-4563-361DF477B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2648A-5694-7346-B9F0-89F1EA1A07F8}" type="datetime1">
              <a:rPr lang="en-US" smtClean="0"/>
              <a:t>1/23/25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E5A3-3924-9B34-B671-ECF9BE41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27AE-CCE8-A367-C5CC-6D578E95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1C167-09C4-2540-9B2B-D31BF51CE1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09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453B49-C17B-B3B5-3094-EF97DA4FABF4}"/>
              </a:ext>
            </a:extLst>
          </p:cNvPr>
          <p:cNvGrpSpPr/>
          <p:nvPr/>
        </p:nvGrpSpPr>
        <p:grpSpPr>
          <a:xfrm>
            <a:off x="-6752961" y="0"/>
            <a:ext cx="8577072" cy="6858000"/>
            <a:chOff x="0" y="0"/>
            <a:chExt cx="8577072" cy="68580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3D0D2D-A119-2ED0-C8FF-45E01ACF1BF7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E298A85-67B3-280F-E5A2-2982C0C95EE9}"/>
                </a:ext>
              </a:extLst>
            </p:cNvPr>
            <p:cNvSpPr/>
            <p:nvPr/>
          </p:nvSpPr>
          <p:spPr>
            <a:xfrm>
              <a:off x="8044054" y="6217920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6529E-B12E-4039-DE9A-170082B43289}"/>
              </a:ext>
            </a:extLst>
          </p:cNvPr>
          <p:cNvGrpSpPr/>
          <p:nvPr/>
        </p:nvGrpSpPr>
        <p:grpSpPr>
          <a:xfrm>
            <a:off x="-6893550" y="0"/>
            <a:ext cx="8577072" cy="6858000"/>
            <a:chOff x="0" y="0"/>
            <a:chExt cx="857707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942643-1887-B520-35CD-86A2346D8BF6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F98C153-CDE2-DE09-46A8-6D36CE3D65CD}"/>
                </a:ext>
              </a:extLst>
            </p:cNvPr>
            <p:cNvSpPr/>
            <p:nvPr/>
          </p:nvSpPr>
          <p:spPr>
            <a:xfrm>
              <a:off x="8044054" y="5522976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58489C-998A-7D06-F8CC-E7B89C2D2E25}"/>
              </a:ext>
            </a:extLst>
          </p:cNvPr>
          <p:cNvGrpSpPr/>
          <p:nvPr/>
        </p:nvGrpSpPr>
        <p:grpSpPr>
          <a:xfrm>
            <a:off x="-7019470" y="0"/>
            <a:ext cx="8634221" cy="6858000"/>
            <a:chOff x="0" y="0"/>
            <a:chExt cx="8634221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A4F69C-7642-CEB9-5801-FE2A491D2613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454A4B1-D7D6-3506-D1A0-0E3E803390E1}"/>
                </a:ext>
              </a:extLst>
            </p:cNvPr>
            <p:cNvSpPr/>
            <p:nvPr/>
          </p:nvSpPr>
          <p:spPr>
            <a:xfrm>
              <a:off x="8101203" y="4828032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8145F6-3E07-A0A0-CD70-09CA5B5FEA58}"/>
              </a:ext>
            </a:extLst>
          </p:cNvPr>
          <p:cNvGrpSpPr/>
          <p:nvPr/>
        </p:nvGrpSpPr>
        <p:grpSpPr>
          <a:xfrm>
            <a:off x="-7158535" y="0"/>
            <a:ext cx="8642508" cy="6858000"/>
            <a:chOff x="0" y="0"/>
            <a:chExt cx="864250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56F3E1-AFEA-FCE6-A797-51D06C3F4D69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D5CD8F1-529D-4556-8933-6DAC2CBC82D3}"/>
                </a:ext>
              </a:extLst>
            </p:cNvPr>
            <p:cNvSpPr/>
            <p:nvPr/>
          </p:nvSpPr>
          <p:spPr>
            <a:xfrm>
              <a:off x="8109490" y="4133088"/>
              <a:ext cx="533018" cy="6400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239707-1DE2-4A85-3E5A-7CFE0B28B1F8}"/>
              </a:ext>
            </a:extLst>
          </p:cNvPr>
          <p:cNvGrpSpPr/>
          <p:nvPr/>
        </p:nvGrpSpPr>
        <p:grpSpPr>
          <a:xfrm>
            <a:off x="-7285979" y="0"/>
            <a:ext cx="8669369" cy="6858000"/>
            <a:chOff x="0" y="0"/>
            <a:chExt cx="8669369" cy="685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C96215-7184-9D86-FFDA-71FCE81A7560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A1F6F4B-1C42-C398-C67D-46601B59E652}"/>
                </a:ext>
              </a:extLst>
            </p:cNvPr>
            <p:cNvSpPr/>
            <p:nvPr/>
          </p:nvSpPr>
          <p:spPr>
            <a:xfrm>
              <a:off x="8136351" y="3438144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5</a:t>
              </a:r>
            </a:p>
          </p:txBody>
        </p:sp>
      </p:grpSp>
      <p:pic>
        <p:nvPicPr>
          <p:cNvPr id="1026" name="Picture 2" descr="Premium Vector | An illustration of task management outline vector">
            <a:extLst>
              <a:ext uri="{FF2B5EF4-FFF2-40B4-BE49-F238E27FC236}">
                <a16:creationId xmlns:a16="http://schemas.microsoft.com/office/drawing/2014/main" id="{ED8CA574-46F7-C7FF-7D32-32F47BDB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375" y="797721"/>
            <a:ext cx="3742354" cy="381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21431F-C386-9BC3-2551-29354B159D98}"/>
              </a:ext>
            </a:extLst>
          </p:cNvPr>
          <p:cNvSpPr txBox="1"/>
          <p:nvPr/>
        </p:nvSpPr>
        <p:spPr>
          <a:xfrm>
            <a:off x="4532556" y="4161308"/>
            <a:ext cx="5075491" cy="65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Priority Task 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84DE41-DEA6-8A1E-A8CC-C20D7BF29DA4}"/>
              </a:ext>
            </a:extLst>
          </p:cNvPr>
          <p:cNvSpPr txBox="1"/>
          <p:nvPr/>
        </p:nvSpPr>
        <p:spPr>
          <a:xfrm>
            <a:off x="4477820" y="4678021"/>
            <a:ext cx="5130227" cy="31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Streamlining Task Management with Intuitive Prioritisation</a:t>
            </a:r>
            <a:endParaRPr lang="en-GH" sz="14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5EC0DA5E-E43F-D9FA-0FEE-1FE75E50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1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31728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1A8FD-937A-5152-7AD1-AE75F0366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08BB4-19BF-3F0F-6311-5696C07C8309}"/>
              </a:ext>
            </a:extLst>
          </p:cNvPr>
          <p:cNvGrpSpPr/>
          <p:nvPr/>
        </p:nvGrpSpPr>
        <p:grpSpPr>
          <a:xfrm>
            <a:off x="950955" y="0"/>
            <a:ext cx="8577072" cy="6858000"/>
            <a:chOff x="0" y="0"/>
            <a:chExt cx="8577072" cy="68580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368F23-FF54-FEF4-B20C-7630E6505092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487802-5286-18FB-D12B-60E454708C7E}"/>
                </a:ext>
              </a:extLst>
            </p:cNvPr>
            <p:cNvSpPr/>
            <p:nvPr/>
          </p:nvSpPr>
          <p:spPr>
            <a:xfrm>
              <a:off x="8044054" y="6217920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DA3591-10FB-CAE8-FC2B-DB5D88C14A30}"/>
              </a:ext>
            </a:extLst>
          </p:cNvPr>
          <p:cNvGrpSpPr/>
          <p:nvPr/>
        </p:nvGrpSpPr>
        <p:grpSpPr>
          <a:xfrm>
            <a:off x="-6893550" y="0"/>
            <a:ext cx="8577072" cy="6858000"/>
            <a:chOff x="0" y="0"/>
            <a:chExt cx="857707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05288E-ADA7-5566-3B6E-E361E885FBDD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B62B685-7319-D623-322E-5E6A2517C981}"/>
                </a:ext>
              </a:extLst>
            </p:cNvPr>
            <p:cNvSpPr/>
            <p:nvPr/>
          </p:nvSpPr>
          <p:spPr>
            <a:xfrm>
              <a:off x="8044054" y="5522976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55A0A1-78B3-57D1-294D-647796B8DF87}"/>
              </a:ext>
            </a:extLst>
          </p:cNvPr>
          <p:cNvGrpSpPr/>
          <p:nvPr/>
        </p:nvGrpSpPr>
        <p:grpSpPr>
          <a:xfrm>
            <a:off x="-7019470" y="0"/>
            <a:ext cx="8634221" cy="6858000"/>
            <a:chOff x="0" y="0"/>
            <a:chExt cx="8634221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7BAD33-6344-F6A5-43F3-E22F703A2D37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DC1B29A-3688-C64A-4414-A92554B49814}"/>
                </a:ext>
              </a:extLst>
            </p:cNvPr>
            <p:cNvSpPr/>
            <p:nvPr/>
          </p:nvSpPr>
          <p:spPr>
            <a:xfrm>
              <a:off x="8101203" y="4828032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D261CB-30C1-8CD9-F1C3-E097819B1A59}"/>
              </a:ext>
            </a:extLst>
          </p:cNvPr>
          <p:cNvGrpSpPr/>
          <p:nvPr/>
        </p:nvGrpSpPr>
        <p:grpSpPr>
          <a:xfrm>
            <a:off x="-7158535" y="0"/>
            <a:ext cx="8642508" cy="6858000"/>
            <a:chOff x="0" y="0"/>
            <a:chExt cx="864250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E6CE3F-1307-250E-4C56-667FB7C2C1C2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FD331C-4979-1562-1A1C-242C8575EF3E}"/>
                </a:ext>
              </a:extLst>
            </p:cNvPr>
            <p:cNvSpPr/>
            <p:nvPr/>
          </p:nvSpPr>
          <p:spPr>
            <a:xfrm>
              <a:off x="8109490" y="4133088"/>
              <a:ext cx="533018" cy="6400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1B835A-E7E8-735B-7CF6-891F8F951A7B}"/>
              </a:ext>
            </a:extLst>
          </p:cNvPr>
          <p:cNvGrpSpPr/>
          <p:nvPr/>
        </p:nvGrpSpPr>
        <p:grpSpPr>
          <a:xfrm>
            <a:off x="-7285979" y="0"/>
            <a:ext cx="8669369" cy="6858000"/>
            <a:chOff x="0" y="0"/>
            <a:chExt cx="8669369" cy="685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3E2BBA-26AB-E586-8EEA-54595186B78C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2A2AF45-2AFE-6453-A799-2C05B3B7470D}"/>
                </a:ext>
              </a:extLst>
            </p:cNvPr>
            <p:cNvSpPr/>
            <p:nvPr/>
          </p:nvSpPr>
          <p:spPr>
            <a:xfrm>
              <a:off x="8136351" y="3438144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5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D1A20E-7885-2187-4064-503D286E5833}"/>
              </a:ext>
            </a:extLst>
          </p:cNvPr>
          <p:cNvGrpSpPr/>
          <p:nvPr/>
        </p:nvGrpSpPr>
        <p:grpSpPr>
          <a:xfrm>
            <a:off x="8993623" y="1783471"/>
            <a:ext cx="3264238" cy="3585490"/>
            <a:chOff x="8993623" y="1783471"/>
            <a:chExt cx="3264238" cy="3585490"/>
          </a:xfrm>
        </p:grpSpPr>
        <p:pic>
          <p:nvPicPr>
            <p:cNvPr id="3" name="Picture 2" descr="Premium Vector | An illustration of task management outline vector">
              <a:extLst>
                <a:ext uri="{FF2B5EF4-FFF2-40B4-BE49-F238E27FC236}">
                  <a16:creationId xmlns:a16="http://schemas.microsoft.com/office/drawing/2014/main" id="{60AFFC49-03AE-7B34-54AE-75678FDBC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478" y="1783471"/>
              <a:ext cx="2678661" cy="2828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11924D-F39D-D076-BC0E-92705A3F437C}"/>
                </a:ext>
              </a:extLst>
            </p:cNvPr>
            <p:cNvSpPr txBox="1"/>
            <p:nvPr/>
          </p:nvSpPr>
          <p:spPr>
            <a:xfrm>
              <a:off x="9528027" y="4612336"/>
              <a:ext cx="22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Priority Task Manager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7D6F13-E840-E485-91A4-13E1CE81B8D8}"/>
                </a:ext>
              </a:extLst>
            </p:cNvPr>
            <p:cNvSpPr txBox="1"/>
            <p:nvPr/>
          </p:nvSpPr>
          <p:spPr>
            <a:xfrm>
              <a:off x="8993623" y="4938074"/>
              <a:ext cx="32642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Streamlining Task Management with Intuitive Prioritisation</a:t>
              </a:r>
              <a:endParaRPr lang="en-GH" sz="10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27" name="Graphic 26" descr="Bullseye with solid fill">
            <a:extLst>
              <a:ext uri="{FF2B5EF4-FFF2-40B4-BE49-F238E27FC236}">
                <a16:creationId xmlns:a16="http://schemas.microsoft.com/office/drawing/2014/main" id="{F65F612B-72DC-C410-CCD0-94EA0AA4A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270" y="2515654"/>
            <a:ext cx="4624755" cy="46247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95FAC3-5F7A-4859-5654-A67D34F6701F}"/>
              </a:ext>
            </a:extLst>
          </p:cNvPr>
          <p:cNvSpPr txBox="1"/>
          <p:nvPr/>
        </p:nvSpPr>
        <p:spPr>
          <a:xfrm>
            <a:off x="2170287" y="1215902"/>
            <a:ext cx="640282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Objective</a:t>
            </a:r>
          </a:p>
          <a:p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provide an easy-to-use interface for task prioritisation and management.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tasks with priority levels (High, Medium, Low).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 task due dates with a calendar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Toggle task completion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completed and pending tasks.</a:t>
            </a:r>
          </a:p>
          <a:p>
            <a:endParaRPr lang="en-GH" dirty="0">
              <a:solidFill>
                <a:schemeClr val="bg1"/>
              </a:solidFill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3AE9C3B-8BC6-0837-FEFE-04403618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43083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71F4E-8B0B-9D08-2FC2-9730C4CE2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FF76E5-4332-B186-929B-CC28A9375633}"/>
              </a:ext>
            </a:extLst>
          </p:cNvPr>
          <p:cNvGrpSpPr/>
          <p:nvPr/>
        </p:nvGrpSpPr>
        <p:grpSpPr>
          <a:xfrm>
            <a:off x="950955" y="0"/>
            <a:ext cx="8577072" cy="6858000"/>
            <a:chOff x="0" y="0"/>
            <a:chExt cx="8577072" cy="68580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AC8BE6-BAF3-65D7-5C7C-E2A68BEDE5A1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BACDD2B-FC05-BE2E-31B1-8BFC13F11D62}"/>
                </a:ext>
              </a:extLst>
            </p:cNvPr>
            <p:cNvSpPr/>
            <p:nvPr/>
          </p:nvSpPr>
          <p:spPr>
            <a:xfrm>
              <a:off x="8044054" y="6217920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D85D1E-D75B-9A90-A7BB-8F30C039F9F2}"/>
              </a:ext>
            </a:extLst>
          </p:cNvPr>
          <p:cNvGrpSpPr/>
          <p:nvPr/>
        </p:nvGrpSpPr>
        <p:grpSpPr>
          <a:xfrm>
            <a:off x="736647" y="0"/>
            <a:ext cx="8577072" cy="6858000"/>
            <a:chOff x="0" y="0"/>
            <a:chExt cx="857707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A0A93B-4F4A-D1BB-9ED6-9E5323876A02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0B664A4-E578-3838-EBF4-716F9A7BC3D1}"/>
                </a:ext>
              </a:extLst>
            </p:cNvPr>
            <p:cNvSpPr/>
            <p:nvPr/>
          </p:nvSpPr>
          <p:spPr>
            <a:xfrm>
              <a:off x="8044054" y="5522976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120912-68DB-9820-648B-861023836989}"/>
              </a:ext>
            </a:extLst>
          </p:cNvPr>
          <p:cNvGrpSpPr/>
          <p:nvPr/>
        </p:nvGrpSpPr>
        <p:grpSpPr>
          <a:xfrm>
            <a:off x="-7019470" y="0"/>
            <a:ext cx="8634221" cy="6858000"/>
            <a:chOff x="0" y="0"/>
            <a:chExt cx="8634221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2256C5-79BD-2B50-4B3B-63F6E92E29EA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F875878-D9A2-6E5D-8038-CBF6CE2816EE}"/>
                </a:ext>
              </a:extLst>
            </p:cNvPr>
            <p:cNvSpPr/>
            <p:nvPr/>
          </p:nvSpPr>
          <p:spPr>
            <a:xfrm>
              <a:off x="8101203" y="4828032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E43C6A-DCEA-18E6-6059-B29A4AC0809E}"/>
              </a:ext>
            </a:extLst>
          </p:cNvPr>
          <p:cNvGrpSpPr/>
          <p:nvPr/>
        </p:nvGrpSpPr>
        <p:grpSpPr>
          <a:xfrm>
            <a:off x="-7158535" y="0"/>
            <a:ext cx="8642508" cy="6858000"/>
            <a:chOff x="0" y="0"/>
            <a:chExt cx="864250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7D6C75-D714-93A1-95F1-50308883DF19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97C9D7C-A8C6-8ADD-DD17-4FDB22E682FA}"/>
                </a:ext>
              </a:extLst>
            </p:cNvPr>
            <p:cNvSpPr/>
            <p:nvPr/>
          </p:nvSpPr>
          <p:spPr>
            <a:xfrm>
              <a:off x="8109490" y="4133088"/>
              <a:ext cx="533018" cy="6400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10B632-F543-FE3D-BCBC-B4002D0BBB15}"/>
              </a:ext>
            </a:extLst>
          </p:cNvPr>
          <p:cNvGrpSpPr/>
          <p:nvPr/>
        </p:nvGrpSpPr>
        <p:grpSpPr>
          <a:xfrm>
            <a:off x="-7285979" y="0"/>
            <a:ext cx="8669369" cy="6858000"/>
            <a:chOff x="0" y="0"/>
            <a:chExt cx="8669369" cy="685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C4894F-F4DD-DBB7-C346-1CE10BD5016B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BD993A4-5C83-0CD2-A689-6552BDF7C9CA}"/>
                </a:ext>
              </a:extLst>
            </p:cNvPr>
            <p:cNvSpPr/>
            <p:nvPr/>
          </p:nvSpPr>
          <p:spPr>
            <a:xfrm>
              <a:off x="8136351" y="3438144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439832-9CB3-27EA-5ED3-47C43B5E0496}"/>
              </a:ext>
            </a:extLst>
          </p:cNvPr>
          <p:cNvGrpSpPr/>
          <p:nvPr/>
        </p:nvGrpSpPr>
        <p:grpSpPr>
          <a:xfrm>
            <a:off x="8993623" y="1783471"/>
            <a:ext cx="3264238" cy="3585490"/>
            <a:chOff x="8993623" y="1783471"/>
            <a:chExt cx="3264238" cy="3585490"/>
          </a:xfrm>
        </p:grpSpPr>
        <p:pic>
          <p:nvPicPr>
            <p:cNvPr id="3" name="Picture 2" descr="Premium Vector | An illustration of task management outline vector">
              <a:extLst>
                <a:ext uri="{FF2B5EF4-FFF2-40B4-BE49-F238E27FC236}">
                  <a16:creationId xmlns:a16="http://schemas.microsoft.com/office/drawing/2014/main" id="{1CE5B3EA-4C32-488E-4886-CF3EC403D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478" y="1783471"/>
              <a:ext cx="2678661" cy="2828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99B44B-F98B-8267-9C7B-1BF4B600CDF3}"/>
                </a:ext>
              </a:extLst>
            </p:cNvPr>
            <p:cNvSpPr txBox="1"/>
            <p:nvPr/>
          </p:nvSpPr>
          <p:spPr>
            <a:xfrm>
              <a:off x="9528027" y="4612336"/>
              <a:ext cx="22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Priority Task Manager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B8F71A-DED4-8F40-3B88-F5953722F753}"/>
                </a:ext>
              </a:extLst>
            </p:cNvPr>
            <p:cNvSpPr txBox="1"/>
            <p:nvPr/>
          </p:nvSpPr>
          <p:spPr>
            <a:xfrm>
              <a:off x="8993623" y="4938074"/>
              <a:ext cx="32642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Streamlining Task Management with Intuitive Prioritisation</a:t>
              </a:r>
              <a:endParaRPr lang="en-GH" sz="10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3074" name="Picture 2" descr="Python PNG Transparent Images Free Download | Vector Files | Pngtree">
            <a:extLst>
              <a:ext uri="{FF2B5EF4-FFF2-40B4-BE49-F238E27FC236}">
                <a16:creationId xmlns:a16="http://schemas.microsoft.com/office/drawing/2014/main" id="{DC289C40-529C-EEF6-7A79-4EE2B7611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15" y="-689862"/>
            <a:ext cx="3766447" cy="376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51CF-FD22-A01F-19E0-7C863B83DDFE}"/>
              </a:ext>
            </a:extLst>
          </p:cNvPr>
          <p:cNvSpPr txBox="1"/>
          <p:nvPr/>
        </p:nvSpPr>
        <p:spPr>
          <a:xfrm>
            <a:off x="2170286" y="1747511"/>
            <a:ext cx="64028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PyQt5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creating the graphical user interface (GUI).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Provides widgets like </a:t>
            </a:r>
            <a:r>
              <a:rPr lang="en-GB" sz="1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QListWidget</a:t>
            </a: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1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QComboBox</a:t>
            </a: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</a:t>
            </a:r>
            <a:r>
              <a:rPr lang="en-GB" sz="1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QDateEdit</a:t>
            </a: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 to handle application runtime.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42BDD-EA52-362F-6614-9849BC8822BF}"/>
              </a:ext>
            </a:extLst>
          </p:cNvPr>
          <p:cNvSpPr txBox="1"/>
          <p:nvPr/>
        </p:nvSpPr>
        <p:spPr>
          <a:xfrm>
            <a:off x="2170286" y="1257770"/>
            <a:ext cx="6402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</a:t>
            </a:r>
            <a:r>
              <a:rPr lang="en-GB" sz="2000" b="1" dirty="0">
                <a:solidFill>
                  <a:schemeClr val="bg1"/>
                </a:solidFill>
              </a:rPr>
              <a:t> Libraries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33622-B29B-2F0F-B485-BFF3AFF37DC1}"/>
              </a:ext>
            </a:extLst>
          </p:cNvPr>
          <p:cNvSpPr txBox="1"/>
          <p:nvPr/>
        </p:nvSpPr>
        <p:spPr>
          <a:xfrm>
            <a:off x="1870439" y="3444350"/>
            <a:ext cx="6402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DE30C2-8F23-AD03-C098-F2299F2F9833}"/>
              </a:ext>
            </a:extLst>
          </p:cNvPr>
          <p:cNvSpPr txBox="1"/>
          <p:nvPr/>
        </p:nvSpPr>
        <p:spPr>
          <a:xfrm>
            <a:off x="2170286" y="4023722"/>
            <a:ext cx="610297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QIcon and QBrush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integrating icons and custom task styles.</a:t>
            </a:r>
          </a:p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QMessageBox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display error, confirmation, and success messages.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48A7757-12B4-D04A-0D34-45138C7F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3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39348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16CD-91AC-8634-E805-2AF17440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AF0C40-DA2D-28CD-0A66-2DD16086C58A}"/>
              </a:ext>
            </a:extLst>
          </p:cNvPr>
          <p:cNvGrpSpPr/>
          <p:nvPr/>
        </p:nvGrpSpPr>
        <p:grpSpPr>
          <a:xfrm>
            <a:off x="950955" y="0"/>
            <a:ext cx="8577072" cy="6858000"/>
            <a:chOff x="0" y="0"/>
            <a:chExt cx="8577072" cy="68580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AF9AA-32F3-D65D-1E78-652702257FE5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A81262B-C0F5-2F45-A917-5C4A0DE90660}"/>
                </a:ext>
              </a:extLst>
            </p:cNvPr>
            <p:cNvSpPr/>
            <p:nvPr/>
          </p:nvSpPr>
          <p:spPr>
            <a:xfrm>
              <a:off x="8044054" y="6217920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7AF2BA-F6E1-D313-6368-30FAFD284946}"/>
              </a:ext>
            </a:extLst>
          </p:cNvPr>
          <p:cNvGrpSpPr/>
          <p:nvPr/>
        </p:nvGrpSpPr>
        <p:grpSpPr>
          <a:xfrm>
            <a:off x="736647" y="0"/>
            <a:ext cx="8577072" cy="6858000"/>
            <a:chOff x="0" y="0"/>
            <a:chExt cx="857707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1BED15-9B54-F324-4AD3-5F74B6E92043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25153DF-8D89-CF86-90A1-90D7868323AE}"/>
                </a:ext>
              </a:extLst>
            </p:cNvPr>
            <p:cNvSpPr/>
            <p:nvPr/>
          </p:nvSpPr>
          <p:spPr>
            <a:xfrm>
              <a:off x="8044054" y="5522976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372231-3CC0-FF79-3087-6026A4393CEB}"/>
              </a:ext>
            </a:extLst>
          </p:cNvPr>
          <p:cNvGrpSpPr/>
          <p:nvPr/>
        </p:nvGrpSpPr>
        <p:grpSpPr>
          <a:xfrm>
            <a:off x="540432" y="0"/>
            <a:ext cx="8634221" cy="6858000"/>
            <a:chOff x="0" y="0"/>
            <a:chExt cx="8634221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7D256D-E9F3-3D07-9631-F585057C6EBB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A098CA6-401F-1808-AF84-DA41E6DE8994}"/>
                </a:ext>
              </a:extLst>
            </p:cNvPr>
            <p:cNvSpPr/>
            <p:nvPr/>
          </p:nvSpPr>
          <p:spPr>
            <a:xfrm>
              <a:off x="8101203" y="4828032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7E5313-FBED-C737-D941-A7081DE66123}"/>
              </a:ext>
            </a:extLst>
          </p:cNvPr>
          <p:cNvGrpSpPr/>
          <p:nvPr/>
        </p:nvGrpSpPr>
        <p:grpSpPr>
          <a:xfrm>
            <a:off x="-7158535" y="0"/>
            <a:ext cx="8642508" cy="6858000"/>
            <a:chOff x="0" y="0"/>
            <a:chExt cx="864250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556FE4-1B89-04C0-1844-21EDFC74E05B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758C5DA-44AD-48C6-CE28-6B16604F8E24}"/>
                </a:ext>
              </a:extLst>
            </p:cNvPr>
            <p:cNvSpPr/>
            <p:nvPr/>
          </p:nvSpPr>
          <p:spPr>
            <a:xfrm>
              <a:off x="8109490" y="4133088"/>
              <a:ext cx="533018" cy="6400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F40B68-A40B-11DD-7839-DB01F45ACB02}"/>
              </a:ext>
            </a:extLst>
          </p:cNvPr>
          <p:cNvGrpSpPr/>
          <p:nvPr/>
        </p:nvGrpSpPr>
        <p:grpSpPr>
          <a:xfrm>
            <a:off x="-7285979" y="0"/>
            <a:ext cx="8669369" cy="6858000"/>
            <a:chOff x="0" y="0"/>
            <a:chExt cx="8669369" cy="685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22B9E1-1400-F910-D728-7A7301C24B1E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8EDBB99-901A-DF02-9E95-833EF644B44F}"/>
                </a:ext>
              </a:extLst>
            </p:cNvPr>
            <p:cNvSpPr/>
            <p:nvPr/>
          </p:nvSpPr>
          <p:spPr>
            <a:xfrm>
              <a:off x="8136351" y="3438144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4E3C63-FDA9-173A-C835-486B16F44BD3}"/>
              </a:ext>
            </a:extLst>
          </p:cNvPr>
          <p:cNvGrpSpPr/>
          <p:nvPr/>
        </p:nvGrpSpPr>
        <p:grpSpPr>
          <a:xfrm>
            <a:off x="8993623" y="1783471"/>
            <a:ext cx="3264238" cy="3585490"/>
            <a:chOff x="8993623" y="1783471"/>
            <a:chExt cx="3264238" cy="3585490"/>
          </a:xfrm>
        </p:grpSpPr>
        <p:pic>
          <p:nvPicPr>
            <p:cNvPr id="3" name="Picture 2" descr="Premium Vector | An illustration of task management outline vector">
              <a:extLst>
                <a:ext uri="{FF2B5EF4-FFF2-40B4-BE49-F238E27FC236}">
                  <a16:creationId xmlns:a16="http://schemas.microsoft.com/office/drawing/2014/main" id="{44EEC500-76C9-276D-D840-CB527A79D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478" y="1783471"/>
              <a:ext cx="2678661" cy="2828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6A383D-B539-35A0-3F97-173A5B00DBB9}"/>
                </a:ext>
              </a:extLst>
            </p:cNvPr>
            <p:cNvSpPr txBox="1"/>
            <p:nvPr/>
          </p:nvSpPr>
          <p:spPr>
            <a:xfrm>
              <a:off x="9528027" y="4612336"/>
              <a:ext cx="22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Priority Task Manager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CA6E66-5B22-9D38-C022-FEB080832892}"/>
                </a:ext>
              </a:extLst>
            </p:cNvPr>
            <p:cNvSpPr txBox="1"/>
            <p:nvPr/>
          </p:nvSpPr>
          <p:spPr>
            <a:xfrm>
              <a:off x="8993623" y="4938074"/>
              <a:ext cx="32642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Streamlining Task Management with Intuitive Prioritisation</a:t>
              </a:r>
              <a:endParaRPr lang="en-GH" sz="10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4B57A79-BA95-B983-4623-6152553D007D}"/>
              </a:ext>
            </a:extLst>
          </p:cNvPr>
          <p:cNvSpPr txBox="1"/>
          <p:nvPr/>
        </p:nvSpPr>
        <p:spPr>
          <a:xfrm>
            <a:off x="1619597" y="1521783"/>
            <a:ext cx="6624751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Classes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StartPage: Launch page with startup button.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TaskManagerGUI: Main GUI for task management</a:t>
            </a: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Methods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addTask: Adds a new task to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deleteTask: Deletes selected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toggleStatus: Toggles completion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updateTaskView: Filters tasks based on completion status.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548C4-DCCF-BE9A-638F-12BD7C18B400}"/>
              </a:ext>
            </a:extLst>
          </p:cNvPr>
          <p:cNvSpPr txBox="1"/>
          <p:nvPr/>
        </p:nvSpPr>
        <p:spPr>
          <a:xfrm>
            <a:off x="2583648" y="871927"/>
            <a:ext cx="4155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Code Structure</a:t>
            </a:r>
          </a:p>
        </p:txBody>
      </p:sp>
      <p:pic>
        <p:nvPicPr>
          <p:cNvPr id="4100" name="Picture 4" descr="Illustration Of A Major Programming Language Vector Icon Depicting A Python  Vector, App, Collection, Script PNG and Vector with Transparent Background  for Free Download">
            <a:extLst>
              <a:ext uri="{FF2B5EF4-FFF2-40B4-BE49-F238E27FC236}">
                <a16:creationId xmlns:a16="http://schemas.microsoft.com/office/drawing/2014/main" id="{8242EF28-FA6F-DD07-CE0E-0612D16D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711" y="4773168"/>
            <a:ext cx="1594794" cy="18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5DD45E2-2F2D-2E0C-7F28-BBBEA0B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4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12197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760BE-F5C9-DDCD-62A8-CFC642DD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7752512-9531-C2BD-366F-FF85BD33E873}"/>
              </a:ext>
            </a:extLst>
          </p:cNvPr>
          <p:cNvGrpSpPr/>
          <p:nvPr/>
        </p:nvGrpSpPr>
        <p:grpSpPr>
          <a:xfrm>
            <a:off x="950955" y="0"/>
            <a:ext cx="8577072" cy="6858000"/>
            <a:chOff x="0" y="0"/>
            <a:chExt cx="8577072" cy="68580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3B2B92-3958-89B3-3C91-A990FFAEC623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FAF0D5C-266A-B95F-75C5-4164DBF75823}"/>
                </a:ext>
              </a:extLst>
            </p:cNvPr>
            <p:cNvSpPr/>
            <p:nvPr/>
          </p:nvSpPr>
          <p:spPr>
            <a:xfrm>
              <a:off x="8044054" y="6217920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4C32CF-6F8E-485D-F80F-9104348979D3}"/>
              </a:ext>
            </a:extLst>
          </p:cNvPr>
          <p:cNvGrpSpPr/>
          <p:nvPr/>
        </p:nvGrpSpPr>
        <p:grpSpPr>
          <a:xfrm>
            <a:off x="736647" y="0"/>
            <a:ext cx="8577072" cy="6858000"/>
            <a:chOff x="0" y="0"/>
            <a:chExt cx="857707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8C7F0B-670C-BF68-CA79-8602E8B4637B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AF305E2-6523-845A-5848-5731840EE3E7}"/>
                </a:ext>
              </a:extLst>
            </p:cNvPr>
            <p:cNvSpPr/>
            <p:nvPr/>
          </p:nvSpPr>
          <p:spPr>
            <a:xfrm>
              <a:off x="8044054" y="5522976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7E0A20-5490-9101-641F-6160CD34D2BB}"/>
              </a:ext>
            </a:extLst>
          </p:cNvPr>
          <p:cNvGrpSpPr/>
          <p:nvPr/>
        </p:nvGrpSpPr>
        <p:grpSpPr>
          <a:xfrm>
            <a:off x="540432" y="0"/>
            <a:ext cx="8634221" cy="6858000"/>
            <a:chOff x="0" y="0"/>
            <a:chExt cx="8634221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D149AE-9B18-E3DB-5FDD-6CA0761B6F39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928292A-7C07-AEF4-4AEA-36FFFDB6A627}"/>
                </a:ext>
              </a:extLst>
            </p:cNvPr>
            <p:cNvSpPr/>
            <p:nvPr/>
          </p:nvSpPr>
          <p:spPr>
            <a:xfrm>
              <a:off x="8101203" y="4828032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457E-6F41-FAC1-1CAF-7491262B3599}"/>
              </a:ext>
            </a:extLst>
          </p:cNvPr>
          <p:cNvGrpSpPr/>
          <p:nvPr/>
        </p:nvGrpSpPr>
        <p:grpSpPr>
          <a:xfrm>
            <a:off x="340845" y="0"/>
            <a:ext cx="8642508" cy="6858000"/>
            <a:chOff x="0" y="0"/>
            <a:chExt cx="864250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AC69E-4D7D-5FB7-B54C-3228049F723E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2EF96E6-D008-60AF-30B9-483C6FBA9D78}"/>
                </a:ext>
              </a:extLst>
            </p:cNvPr>
            <p:cNvSpPr/>
            <p:nvPr/>
          </p:nvSpPr>
          <p:spPr>
            <a:xfrm>
              <a:off x="8109490" y="4133088"/>
              <a:ext cx="533018" cy="6400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57C989-4ABA-EDCF-B2F7-D4195B0CD736}"/>
              </a:ext>
            </a:extLst>
          </p:cNvPr>
          <p:cNvGrpSpPr/>
          <p:nvPr/>
        </p:nvGrpSpPr>
        <p:grpSpPr>
          <a:xfrm>
            <a:off x="-7285979" y="0"/>
            <a:ext cx="8669369" cy="6858000"/>
            <a:chOff x="0" y="0"/>
            <a:chExt cx="8669369" cy="685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34A54A-1AF3-7670-6390-1AD7643225DE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F8A0396-ABC8-0077-9034-D4E444FDDA82}"/>
                </a:ext>
              </a:extLst>
            </p:cNvPr>
            <p:cNvSpPr/>
            <p:nvPr/>
          </p:nvSpPr>
          <p:spPr>
            <a:xfrm>
              <a:off x="8136351" y="3438144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1796EA-7B88-E181-231B-2500A71A698B}"/>
              </a:ext>
            </a:extLst>
          </p:cNvPr>
          <p:cNvGrpSpPr/>
          <p:nvPr/>
        </p:nvGrpSpPr>
        <p:grpSpPr>
          <a:xfrm>
            <a:off x="8993623" y="1783471"/>
            <a:ext cx="3264238" cy="3585490"/>
            <a:chOff x="8993623" y="1783471"/>
            <a:chExt cx="3264238" cy="3585490"/>
          </a:xfrm>
        </p:grpSpPr>
        <p:pic>
          <p:nvPicPr>
            <p:cNvPr id="3" name="Picture 2" descr="Premium Vector | An illustration of task management outline vector">
              <a:extLst>
                <a:ext uri="{FF2B5EF4-FFF2-40B4-BE49-F238E27FC236}">
                  <a16:creationId xmlns:a16="http://schemas.microsoft.com/office/drawing/2014/main" id="{057246DE-4129-51B7-3C93-D0691BD86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478" y="1783471"/>
              <a:ext cx="2678661" cy="2828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755A4A-DB98-8AAE-8206-20CCC5E0E6B7}"/>
                </a:ext>
              </a:extLst>
            </p:cNvPr>
            <p:cNvSpPr txBox="1"/>
            <p:nvPr/>
          </p:nvSpPr>
          <p:spPr>
            <a:xfrm>
              <a:off x="9528027" y="4612336"/>
              <a:ext cx="22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Priority Task Manager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EDD1D-7DF5-0B41-3CE5-D69AFF6A61C9}"/>
                </a:ext>
              </a:extLst>
            </p:cNvPr>
            <p:cNvSpPr txBox="1"/>
            <p:nvPr/>
          </p:nvSpPr>
          <p:spPr>
            <a:xfrm>
              <a:off x="8993623" y="4938074"/>
              <a:ext cx="32642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Streamlining Task Management with Intuitive Prioritisation</a:t>
              </a:r>
              <a:endParaRPr lang="en-GH" sz="10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702A42-0EAE-DF21-F9AE-E3A745A08163}"/>
              </a:ext>
            </a:extLst>
          </p:cNvPr>
          <p:cNvSpPr txBox="1"/>
          <p:nvPr/>
        </p:nvSpPr>
        <p:spPr>
          <a:xfrm>
            <a:off x="1619597" y="1521783"/>
            <a:ext cx="662475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Startup Page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User-friendly entry point with </a:t>
            </a:r>
            <a:r>
              <a:rPr lang="en-GB"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"Get </a:t>
            </a: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Started" button.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Background image enhances the visual appeal.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GB" sz="1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Task Manager Interface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task details including name, priority, and due date.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 task list with color-coded priorities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 for High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Yellow for Medium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 for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Toggle task statuses (Pending/Completed).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tasks using the "Show Completed" checkbox.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6506C-83E9-6227-2DFD-1ADCF8E068D9}"/>
              </a:ext>
            </a:extLst>
          </p:cNvPr>
          <p:cNvSpPr txBox="1"/>
          <p:nvPr/>
        </p:nvSpPr>
        <p:spPr>
          <a:xfrm>
            <a:off x="2583648" y="871927"/>
            <a:ext cx="4155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Demonstration of the Program</a:t>
            </a:r>
          </a:p>
        </p:txBody>
      </p:sp>
      <p:pic>
        <p:nvPicPr>
          <p:cNvPr id="10" name="Picture 2" descr="Software-Development Icons - Free SVG &amp; PNG Software-Development Images -  Noun Project">
            <a:extLst>
              <a:ext uri="{FF2B5EF4-FFF2-40B4-BE49-F238E27FC236}">
                <a16:creationId xmlns:a16="http://schemas.microsoft.com/office/drawing/2014/main" id="{F73F2F68-30DD-2AE1-EA1D-CF94BA88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90" y="4773168"/>
            <a:ext cx="1957825" cy="1957825"/>
          </a:xfrm>
          <a:prstGeom prst="rect">
            <a:avLst/>
          </a:prstGeom>
          <a:solidFill>
            <a:schemeClr val="bg2">
              <a:lumMod val="90000"/>
              <a:alpha val="0"/>
            </a:schemeClr>
          </a:solidFill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3355DD3-F081-D704-7136-C230620B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9510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F3937-460C-F5C2-1A84-E9902F3D9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16CC775-E074-30F9-3E73-2870D7761B90}"/>
              </a:ext>
            </a:extLst>
          </p:cNvPr>
          <p:cNvGrpSpPr/>
          <p:nvPr/>
        </p:nvGrpSpPr>
        <p:grpSpPr>
          <a:xfrm>
            <a:off x="950955" y="0"/>
            <a:ext cx="8577072" cy="6858000"/>
            <a:chOff x="0" y="0"/>
            <a:chExt cx="8577072" cy="68580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70E5C5-B2EF-26E0-643C-A9DD055A8758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1C7D93-DEBC-6BB0-F543-6A4BA7749C8B}"/>
                </a:ext>
              </a:extLst>
            </p:cNvPr>
            <p:cNvSpPr/>
            <p:nvPr/>
          </p:nvSpPr>
          <p:spPr>
            <a:xfrm>
              <a:off x="8044054" y="6217920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F31DCB-8D7A-CC88-8A78-98D94EEC7331}"/>
              </a:ext>
            </a:extLst>
          </p:cNvPr>
          <p:cNvGrpSpPr/>
          <p:nvPr/>
        </p:nvGrpSpPr>
        <p:grpSpPr>
          <a:xfrm>
            <a:off x="736647" y="0"/>
            <a:ext cx="8577072" cy="6858000"/>
            <a:chOff x="0" y="0"/>
            <a:chExt cx="857707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87FF74-74DE-4BAB-8F22-84B9BEB6962C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7A66091-DBB9-FA82-BA3E-6F851E17A358}"/>
                </a:ext>
              </a:extLst>
            </p:cNvPr>
            <p:cNvSpPr/>
            <p:nvPr/>
          </p:nvSpPr>
          <p:spPr>
            <a:xfrm>
              <a:off x="8044054" y="5522976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09331E-F7D1-F9DC-D332-435E61F65EFA}"/>
              </a:ext>
            </a:extLst>
          </p:cNvPr>
          <p:cNvGrpSpPr/>
          <p:nvPr/>
        </p:nvGrpSpPr>
        <p:grpSpPr>
          <a:xfrm>
            <a:off x="540432" y="0"/>
            <a:ext cx="8634221" cy="6858000"/>
            <a:chOff x="0" y="0"/>
            <a:chExt cx="8634221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7DE8F-2B74-E950-6E57-65FF3431B426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0535D42-9F5D-0BB3-408C-B7E2CE5C06F6}"/>
                </a:ext>
              </a:extLst>
            </p:cNvPr>
            <p:cNvSpPr/>
            <p:nvPr/>
          </p:nvSpPr>
          <p:spPr>
            <a:xfrm>
              <a:off x="8101203" y="4828032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447643-08DC-72E6-2974-E0FFAB580382}"/>
              </a:ext>
            </a:extLst>
          </p:cNvPr>
          <p:cNvGrpSpPr/>
          <p:nvPr/>
        </p:nvGrpSpPr>
        <p:grpSpPr>
          <a:xfrm>
            <a:off x="340845" y="0"/>
            <a:ext cx="8642508" cy="6858000"/>
            <a:chOff x="0" y="0"/>
            <a:chExt cx="864250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03100C-9451-F72F-B0E7-880C9A204E80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D6A14C3-2742-902B-4338-9425C06167D3}"/>
                </a:ext>
              </a:extLst>
            </p:cNvPr>
            <p:cNvSpPr/>
            <p:nvPr/>
          </p:nvSpPr>
          <p:spPr>
            <a:xfrm>
              <a:off x="8109490" y="4133088"/>
              <a:ext cx="533018" cy="6400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543986-5E76-09F6-28C2-7232E889CD8E}"/>
              </a:ext>
            </a:extLst>
          </p:cNvPr>
          <p:cNvGrpSpPr/>
          <p:nvPr/>
        </p:nvGrpSpPr>
        <p:grpSpPr>
          <a:xfrm>
            <a:off x="0" y="0"/>
            <a:ext cx="8796425" cy="6858000"/>
            <a:chOff x="0" y="0"/>
            <a:chExt cx="8669369" cy="685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BB3FCC-23EB-1257-AE93-B3D6A3CAC28C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CE5DE19-CE77-8CDE-FF4D-FBCEA9C240BC}"/>
                </a:ext>
              </a:extLst>
            </p:cNvPr>
            <p:cNvSpPr/>
            <p:nvPr/>
          </p:nvSpPr>
          <p:spPr>
            <a:xfrm>
              <a:off x="8136351" y="3438144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37AB04E-9F92-00C9-0CB7-E635039154C2}"/>
              </a:ext>
            </a:extLst>
          </p:cNvPr>
          <p:cNvGrpSpPr/>
          <p:nvPr/>
        </p:nvGrpSpPr>
        <p:grpSpPr>
          <a:xfrm>
            <a:off x="8993623" y="1783471"/>
            <a:ext cx="3264238" cy="3585490"/>
            <a:chOff x="8993623" y="1783471"/>
            <a:chExt cx="3264238" cy="3585490"/>
          </a:xfrm>
        </p:grpSpPr>
        <p:pic>
          <p:nvPicPr>
            <p:cNvPr id="3" name="Picture 2" descr="Premium Vector | An illustration of task management outline vector">
              <a:extLst>
                <a:ext uri="{FF2B5EF4-FFF2-40B4-BE49-F238E27FC236}">
                  <a16:creationId xmlns:a16="http://schemas.microsoft.com/office/drawing/2014/main" id="{0AC354A0-4B63-6782-4CD3-DCFFE5F32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478" y="1783471"/>
              <a:ext cx="2678661" cy="2828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DA23E-5A51-B2F2-F460-8702CEEED3B1}"/>
                </a:ext>
              </a:extLst>
            </p:cNvPr>
            <p:cNvSpPr txBox="1"/>
            <p:nvPr/>
          </p:nvSpPr>
          <p:spPr>
            <a:xfrm>
              <a:off x="9528027" y="4612336"/>
              <a:ext cx="229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Priority Task Manager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5C75CA-7E85-2640-EDAD-69BE72323254}"/>
                </a:ext>
              </a:extLst>
            </p:cNvPr>
            <p:cNvSpPr txBox="1"/>
            <p:nvPr/>
          </p:nvSpPr>
          <p:spPr>
            <a:xfrm>
              <a:off x="8993623" y="4938074"/>
              <a:ext cx="32642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Streamlining Task Management with Intuitive Prioritisation</a:t>
              </a:r>
              <a:endParaRPr lang="en-GH" sz="105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978D37D-B12E-9581-8378-14CCA19487A6}"/>
              </a:ext>
            </a:extLst>
          </p:cNvPr>
          <p:cNvSpPr txBox="1"/>
          <p:nvPr/>
        </p:nvSpPr>
        <p:spPr>
          <a:xfrm>
            <a:off x="1175269" y="1910846"/>
            <a:ext cx="622381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persistent storage; tasks are lost after closing.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Single-user interface; no multi-user support.</a:t>
            </a:r>
          </a:p>
          <a:p>
            <a:endParaRPr lang="en-GB" sz="16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Future Improvements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database integration for persistent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Enhance UI with drag-and-drop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 notifications for upcoming deadlines.</a:t>
            </a:r>
          </a:p>
          <a:p>
            <a:endParaRPr lang="en-GB" sz="16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Challenges</a:t>
            </a:r>
            <a:endParaRPr lang="en-GB" sz="16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Fine-tuning UI responsiveness and task list styling.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2D418-4D26-4454-637F-9AEB74E2C8A3}"/>
              </a:ext>
            </a:extLst>
          </p:cNvPr>
          <p:cNvSpPr txBox="1"/>
          <p:nvPr/>
        </p:nvSpPr>
        <p:spPr>
          <a:xfrm>
            <a:off x="2428222" y="1383361"/>
            <a:ext cx="24293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F7718D-A00F-2502-59E8-996AE437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6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37807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F33DD-5DDF-D0C3-1473-5C467523E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8DFF64C-CA80-1400-6E48-E154B2541C1E}"/>
              </a:ext>
            </a:extLst>
          </p:cNvPr>
          <p:cNvGrpSpPr/>
          <p:nvPr/>
        </p:nvGrpSpPr>
        <p:grpSpPr>
          <a:xfrm>
            <a:off x="-6752961" y="0"/>
            <a:ext cx="8577072" cy="6858000"/>
            <a:chOff x="0" y="0"/>
            <a:chExt cx="8577072" cy="68580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8936B3-81F9-0A61-7640-DE17A1792B85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F0F2FD6-6654-FE95-C18B-074D282B627C}"/>
                </a:ext>
              </a:extLst>
            </p:cNvPr>
            <p:cNvSpPr/>
            <p:nvPr/>
          </p:nvSpPr>
          <p:spPr>
            <a:xfrm>
              <a:off x="8044054" y="6217920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27C58B-620E-EB5D-3D65-4FCE38234376}"/>
              </a:ext>
            </a:extLst>
          </p:cNvPr>
          <p:cNvGrpSpPr/>
          <p:nvPr/>
        </p:nvGrpSpPr>
        <p:grpSpPr>
          <a:xfrm>
            <a:off x="-6893550" y="0"/>
            <a:ext cx="8577072" cy="6858000"/>
            <a:chOff x="0" y="0"/>
            <a:chExt cx="857707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7B11BD-AFFB-E6B8-C7BE-F6928CB9EB13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37E693F-5CCD-33AF-E3B3-D549913EF448}"/>
                </a:ext>
              </a:extLst>
            </p:cNvPr>
            <p:cNvSpPr/>
            <p:nvPr/>
          </p:nvSpPr>
          <p:spPr>
            <a:xfrm>
              <a:off x="8044054" y="5522976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020F81-D486-EB8B-CB7A-79775353648B}"/>
              </a:ext>
            </a:extLst>
          </p:cNvPr>
          <p:cNvGrpSpPr/>
          <p:nvPr/>
        </p:nvGrpSpPr>
        <p:grpSpPr>
          <a:xfrm>
            <a:off x="-7019470" y="0"/>
            <a:ext cx="8634221" cy="6858000"/>
            <a:chOff x="0" y="0"/>
            <a:chExt cx="8634221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E8FB9-8D23-6E86-1D99-259874D8FA62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ED4C170-11C3-F45E-BA62-EA7CB83BED20}"/>
                </a:ext>
              </a:extLst>
            </p:cNvPr>
            <p:cNvSpPr/>
            <p:nvPr/>
          </p:nvSpPr>
          <p:spPr>
            <a:xfrm>
              <a:off x="8101203" y="4828032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455112-5852-83E2-6382-B32C205CB466}"/>
              </a:ext>
            </a:extLst>
          </p:cNvPr>
          <p:cNvGrpSpPr/>
          <p:nvPr/>
        </p:nvGrpSpPr>
        <p:grpSpPr>
          <a:xfrm>
            <a:off x="-7158535" y="0"/>
            <a:ext cx="8642508" cy="6858000"/>
            <a:chOff x="0" y="0"/>
            <a:chExt cx="8642508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6114AA-FA44-0B45-5CA5-EE23DE71AD91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2A86C97-CE29-D32D-121F-ED7FDFE8035C}"/>
                </a:ext>
              </a:extLst>
            </p:cNvPr>
            <p:cNvSpPr/>
            <p:nvPr/>
          </p:nvSpPr>
          <p:spPr>
            <a:xfrm>
              <a:off x="8109490" y="4133088"/>
              <a:ext cx="533018" cy="6400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DFB8-AE6E-C074-0A8B-2299AD22E03E}"/>
              </a:ext>
            </a:extLst>
          </p:cNvPr>
          <p:cNvGrpSpPr/>
          <p:nvPr/>
        </p:nvGrpSpPr>
        <p:grpSpPr>
          <a:xfrm>
            <a:off x="-7285979" y="0"/>
            <a:ext cx="8669369" cy="6858000"/>
            <a:chOff x="0" y="0"/>
            <a:chExt cx="8669369" cy="685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0FAF13-25FF-B797-758B-D9CF9C4AB17B}"/>
                </a:ext>
              </a:extLst>
            </p:cNvPr>
            <p:cNvSpPr/>
            <p:nvPr/>
          </p:nvSpPr>
          <p:spPr>
            <a:xfrm>
              <a:off x="0" y="0"/>
              <a:ext cx="824179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E5F15A9-B4A4-8A80-1F5B-C2AA834D7B9A}"/>
                </a:ext>
              </a:extLst>
            </p:cNvPr>
            <p:cNvSpPr/>
            <p:nvPr/>
          </p:nvSpPr>
          <p:spPr>
            <a:xfrm>
              <a:off x="8136351" y="3438144"/>
              <a:ext cx="533018" cy="6400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sz="2400" b="1" dirty="0">
                  <a:latin typeface="+mj-lt"/>
                </a:rPr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B2171F-79DE-CC81-592C-D71FD5EB15AC}"/>
              </a:ext>
            </a:extLst>
          </p:cNvPr>
          <p:cNvSpPr txBox="1"/>
          <p:nvPr/>
        </p:nvSpPr>
        <p:spPr>
          <a:xfrm>
            <a:off x="3430843" y="1772776"/>
            <a:ext cx="74460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H" dirty="0">
                <a:solidFill>
                  <a:schemeClr val="accent5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def</a:t>
            </a:r>
            <a:r>
              <a:rPr lang="en-GH" dirty="0">
                <a:latin typeface="Andale Mono" panose="020B0509000000000004" pitchFamily="49" charset="0"/>
              </a:rPr>
              <a:t> </a:t>
            </a:r>
            <a:r>
              <a:rPr lang="en-GH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thankYou</a:t>
            </a:r>
            <a:r>
              <a:rPr lang="en-GH" dirty="0">
                <a:latin typeface="Andale Mono" panose="020B0509000000000004" pitchFamily="49" charset="0"/>
              </a:rPr>
              <a:t>():</a:t>
            </a:r>
          </a:p>
          <a:p>
            <a:r>
              <a:rPr lang="en-GH" dirty="0">
                <a:latin typeface="Andale Mono" panose="020B0509000000000004" pitchFamily="49" charset="0"/>
              </a:rPr>
              <a:t>response = </a:t>
            </a:r>
            <a:r>
              <a:rPr lang="en-GH" dirty="0">
                <a:solidFill>
                  <a:srgbClr val="FFC000"/>
                </a:solidFill>
                <a:latin typeface="Andale Mono" panose="020B0509000000000004" pitchFamily="49" charset="0"/>
              </a:rPr>
              <a:t>input</a:t>
            </a:r>
            <a:r>
              <a:rPr lang="en-GH" dirty="0">
                <a:solidFill>
                  <a:schemeClr val="accent6">
                    <a:lumMod val="75000"/>
                  </a:schemeClr>
                </a:solidFill>
                <a:latin typeface="Andale Mono" panose="020B0509000000000004" pitchFamily="49" charset="0"/>
              </a:rPr>
              <a:t>(</a:t>
            </a:r>
            <a:r>
              <a:rPr lang="en-GH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"Do you have any questions? (yes/no): "</a:t>
            </a:r>
            <a:r>
              <a:rPr lang="en-GH" dirty="0">
                <a:latin typeface="Andale Mono" panose="020B0509000000000004" pitchFamily="49" charset="0"/>
              </a:rPr>
              <a:t>).strip().lower()</a:t>
            </a:r>
          </a:p>
          <a:p>
            <a:r>
              <a:rPr lang="en-GH" dirty="0">
                <a:latin typeface="Andale Mono" panose="020B0509000000000004" pitchFamily="49" charset="0"/>
              </a:rPr>
              <a:t>    </a:t>
            </a:r>
          </a:p>
          <a:p>
            <a:r>
              <a:rPr lang="en-GH" dirty="0">
                <a:latin typeface="Andale Mono" panose="020B0509000000000004" pitchFamily="49" charset="0"/>
              </a:rPr>
              <a:t>    </a:t>
            </a:r>
            <a:r>
              <a:rPr lang="en-GH" dirty="0">
                <a:solidFill>
                  <a:schemeClr val="accent5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if</a:t>
            </a:r>
            <a:r>
              <a:rPr lang="en-GH" dirty="0">
                <a:latin typeface="Andale Mono" panose="020B0509000000000004" pitchFamily="49" charset="0"/>
              </a:rPr>
              <a:t> response == </a:t>
            </a:r>
            <a:r>
              <a:rPr lang="en-GH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"no"</a:t>
            </a:r>
            <a:r>
              <a:rPr lang="en-GH" dirty="0">
                <a:latin typeface="Andale Mono" panose="020B0509000000000004" pitchFamily="49" charset="0"/>
              </a:rPr>
              <a:t>:</a:t>
            </a:r>
          </a:p>
          <a:p>
            <a:r>
              <a:rPr lang="en-GH" dirty="0">
                <a:latin typeface="Andale Mono" panose="020B0509000000000004" pitchFamily="49" charset="0"/>
              </a:rPr>
              <a:t>        </a:t>
            </a:r>
            <a:r>
              <a:rPr lang="en-GH" dirty="0">
                <a:solidFill>
                  <a:srgbClr val="FFC000"/>
                </a:solidFill>
                <a:latin typeface="Andale Mono" panose="020B0509000000000004" pitchFamily="49" charset="0"/>
              </a:rPr>
              <a:t>print</a:t>
            </a:r>
            <a:r>
              <a:rPr lang="en-GH" dirty="0">
                <a:latin typeface="Andale Mono" panose="020B0509000000000004" pitchFamily="49" charset="0"/>
              </a:rPr>
              <a:t>(</a:t>
            </a:r>
            <a:r>
              <a:rPr lang="en-GH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"\nThank you!"</a:t>
            </a:r>
            <a:r>
              <a:rPr lang="en-GH" dirty="0">
                <a:latin typeface="Andale Mono" panose="020B0509000000000004" pitchFamily="49" charset="0"/>
              </a:rPr>
              <a:t>)</a:t>
            </a:r>
          </a:p>
          <a:p>
            <a:r>
              <a:rPr lang="en-GH" dirty="0">
                <a:latin typeface="Andale Mono" panose="020B0509000000000004" pitchFamily="49" charset="0"/>
              </a:rPr>
              <a:t>    </a:t>
            </a:r>
            <a:r>
              <a:rPr lang="en-GH" dirty="0">
                <a:solidFill>
                  <a:schemeClr val="accent5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else</a:t>
            </a:r>
            <a:r>
              <a:rPr lang="en-GH" dirty="0">
                <a:latin typeface="Andale Mono" panose="020B0509000000000004" pitchFamily="49" charset="0"/>
              </a:rPr>
              <a:t>:</a:t>
            </a:r>
          </a:p>
          <a:p>
            <a:r>
              <a:rPr lang="en-GH" dirty="0">
                <a:latin typeface="Andale Mono" panose="020B0509000000000004" pitchFamily="49" charset="0"/>
              </a:rPr>
              <a:t>       </a:t>
            </a:r>
            <a:r>
              <a:rPr lang="en-GH" dirty="0">
                <a:solidFill>
                  <a:srgbClr val="FFC000"/>
                </a:solidFill>
                <a:latin typeface="Andale Mono" panose="020B0509000000000004" pitchFamily="49" charset="0"/>
              </a:rPr>
              <a:t> print</a:t>
            </a:r>
            <a:r>
              <a:rPr lang="en-GH" dirty="0">
                <a:latin typeface="Andale Mono" panose="020B0509000000000004" pitchFamily="49" charset="0"/>
              </a:rPr>
              <a:t>(</a:t>
            </a:r>
            <a:r>
              <a:rPr lang="en-GH" dirty="0">
                <a:solidFill>
                  <a:schemeClr val="accent3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"\nFeel free to ask your questions."</a:t>
            </a:r>
            <a:r>
              <a:rPr lang="en-GH" dirty="0">
                <a:latin typeface="Andale Mono" panose="020B0509000000000004" pitchFamily="49" charset="0"/>
              </a:rPr>
              <a:t>)</a:t>
            </a:r>
          </a:p>
          <a:p>
            <a:endParaRPr lang="en-GH" dirty="0">
              <a:latin typeface="Andale Mono" panose="020B0509000000000004" pitchFamily="49" charset="0"/>
            </a:endParaRPr>
          </a:p>
          <a:p>
            <a:r>
              <a:rPr lang="en-GH" dirty="0">
                <a:latin typeface="Andale Mono" panose="020B0509000000000004" pitchFamily="49" charset="0"/>
              </a:rPr>
              <a:t>thankYou 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9F12E-0DC4-46A6-FA08-BCD3C1E4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167-09C4-2540-9B2B-D31BF51CE1D9}" type="slidenum">
              <a:rPr lang="en-GH" smtClean="0"/>
              <a:t>7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9179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428</Words>
  <Application>Microsoft Macintosh PowerPoint</Application>
  <PresentationFormat>Widescreen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Andale Mono</vt:lpstr>
      <vt:lpstr>Aptos</vt:lpstr>
      <vt:lpstr>Aptos Display</vt:lpstr>
      <vt:lpstr>Arial</vt:lpstr>
      <vt:lpstr>Helvetica Neue</vt:lpstr>
      <vt:lpstr>Helvetica Neue Light</vt:lpstr>
      <vt:lpstr>Helvetica Neue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Oppong Boakye</dc:creator>
  <cp:lastModifiedBy>Prince Oppong Boakye</cp:lastModifiedBy>
  <cp:revision>16</cp:revision>
  <dcterms:created xsi:type="dcterms:W3CDTF">2025-01-23T10:42:44Z</dcterms:created>
  <dcterms:modified xsi:type="dcterms:W3CDTF">2025-01-23T13:18:39Z</dcterms:modified>
</cp:coreProperties>
</file>