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ugaki" charset="1" panose="00000000000000000000"/>
      <p:regular r:id="rId16"/>
    </p:embeddedFont>
    <p:embeddedFont>
      <p:font typeface="Impact" charset="1" panose="020B0806030902050204"/>
      <p:regular r:id="rId17"/>
    </p:embeddedFont>
    <p:embeddedFont>
      <p:font typeface="Canva Sans Bold" charset="1" panose="020B0803030501040103"/>
      <p:regular r:id="rId18"/>
    </p:embeddedFont>
    <p:embeddedFont>
      <p:font typeface="Alice" charset="1" panose="00000500000000000000"/>
      <p:regular r:id="rId19"/>
    </p:embeddedFont>
    <p:embeddedFont>
      <p:font typeface="League Spartan" charset="1" panose="00000800000000000000"/>
      <p:regular r:id="rId20"/>
    </p:embeddedFont>
    <p:embeddedFont>
      <p:font typeface="Klein Bold" charset="1" panose="02000503060000020004"/>
      <p:regular r:id="rId21"/>
    </p:embeddedFont>
    <p:embeddedFont>
      <p:font typeface="Helios" charset="1" panose="020B0504020202020204"/>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png" Type="http://schemas.openxmlformats.org/officeDocument/2006/relationships/image"/><Relationship Id="rId11" Target="../media/image2.svg" Type="http://schemas.openxmlformats.org/officeDocument/2006/relationships/image"/><Relationship Id="rId12" Target="../media/image24.png" Type="http://schemas.openxmlformats.org/officeDocument/2006/relationships/image"/><Relationship Id="rId13" Target="../media/image25.svg" Type="http://schemas.openxmlformats.org/officeDocument/2006/relationships/image"/><Relationship Id="rId14" Target="../media/image26.png" Type="http://schemas.openxmlformats.org/officeDocument/2006/relationships/image"/><Relationship Id="rId15" Target="../media/image27.svg" Type="http://schemas.openxmlformats.org/officeDocument/2006/relationships/image"/><Relationship Id="rId16" Target="../media/image28.png" Type="http://schemas.openxmlformats.org/officeDocument/2006/relationships/image"/><Relationship Id="rId17" Target="../media/image29.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svg" Type="http://schemas.openxmlformats.org/officeDocument/2006/relationships/image"/><Relationship Id="rId8" Target="../media/image22.png" Type="http://schemas.openxmlformats.org/officeDocument/2006/relationships/image"/><Relationship Id="rId9"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png" Type="http://schemas.openxmlformats.org/officeDocument/2006/relationships/image"/><Relationship Id="rId4" Target="../media/image32.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219502" y="1028700"/>
            <a:ext cx="5068498" cy="5068498"/>
          </a:xfrm>
          <a:custGeom>
            <a:avLst/>
            <a:gdLst/>
            <a:ahLst/>
            <a:cxnLst/>
            <a:rect r="r" b="b" t="t" l="l"/>
            <a:pathLst>
              <a:path h="5068498" w="5068498">
                <a:moveTo>
                  <a:pt x="0" y="0"/>
                </a:moveTo>
                <a:lnTo>
                  <a:pt x="5068498" y="0"/>
                </a:lnTo>
                <a:lnTo>
                  <a:pt x="5068498" y="5068498"/>
                </a:lnTo>
                <a:lnTo>
                  <a:pt x="0" y="5068498"/>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808652" y="680452"/>
            <a:ext cx="17172201" cy="4883392"/>
            <a:chOff x="0" y="0"/>
            <a:chExt cx="22896268" cy="6511190"/>
          </a:xfrm>
        </p:grpSpPr>
        <p:sp>
          <p:nvSpPr>
            <p:cNvPr name="TextBox 7" id="7"/>
            <p:cNvSpPr txBox="true"/>
            <p:nvPr/>
          </p:nvSpPr>
          <p:spPr>
            <a:xfrm rot="0">
              <a:off x="0" y="-171450"/>
              <a:ext cx="22896268" cy="5924815"/>
            </a:xfrm>
            <a:prstGeom prst="rect">
              <a:avLst/>
            </a:prstGeom>
          </p:spPr>
          <p:txBody>
            <a:bodyPr anchor="t" rtlCol="false" tIns="0" lIns="0" bIns="0" rIns="0">
              <a:spAutoFit/>
            </a:bodyPr>
            <a:lstStyle/>
            <a:p>
              <a:pPr algn="l">
                <a:lnSpc>
                  <a:spcPts val="11325"/>
                </a:lnSpc>
              </a:pPr>
              <a:r>
                <a:rPr lang="en-US" sz="9437">
                  <a:solidFill>
                    <a:srgbClr val="F4F4F4"/>
                  </a:solidFill>
                  <a:latin typeface="Bugaki"/>
                  <a:ea typeface="Bugaki"/>
                  <a:cs typeface="Bugaki"/>
                  <a:sym typeface="Bugaki"/>
                </a:rPr>
                <a:t>Banking</a:t>
              </a:r>
              <a:r>
                <a:rPr lang="en-US" sz="9437">
                  <a:solidFill>
                    <a:srgbClr val="2A2E3A"/>
                  </a:solidFill>
                  <a:latin typeface="Bugaki"/>
                  <a:ea typeface="Bugaki"/>
                  <a:cs typeface="Bugaki"/>
                  <a:sym typeface="Bugaki"/>
                </a:rPr>
                <a:t> </a:t>
              </a:r>
              <a:r>
                <a:rPr lang="en-US" sz="9437">
                  <a:solidFill>
                    <a:srgbClr val="F4F4F4"/>
                  </a:solidFill>
                  <a:latin typeface="Bugaki"/>
                  <a:ea typeface="Bugaki"/>
                  <a:cs typeface="Bugaki"/>
                  <a:sym typeface="Bugaki"/>
                </a:rPr>
                <a:t>M</a:t>
              </a:r>
              <a:r>
                <a:rPr lang="en-US" sz="9437">
                  <a:solidFill>
                    <a:srgbClr val="2A2E3A"/>
                  </a:solidFill>
                  <a:latin typeface="Bugaki"/>
                  <a:ea typeface="Bugaki"/>
                  <a:cs typeface="Bugaki"/>
                  <a:sym typeface="Bugaki"/>
                </a:rPr>
                <a:t>anagement</a:t>
              </a:r>
            </a:p>
            <a:p>
              <a:pPr algn="l">
                <a:lnSpc>
                  <a:spcPts val="11325"/>
                </a:lnSpc>
              </a:pPr>
              <a:r>
                <a:rPr lang="en-US" sz="9437">
                  <a:solidFill>
                    <a:srgbClr val="2A2E3A"/>
                  </a:solidFill>
                  <a:latin typeface="Bugaki"/>
                  <a:ea typeface="Bugaki"/>
                  <a:cs typeface="Bugaki"/>
                  <a:sym typeface="Bugaki"/>
                </a:rPr>
                <a:t> </a:t>
              </a:r>
              <a:r>
                <a:rPr lang="en-US" sz="9437">
                  <a:solidFill>
                    <a:srgbClr val="F4F4F4"/>
                  </a:solidFill>
                  <a:latin typeface="Bugaki"/>
                  <a:ea typeface="Bugaki"/>
                  <a:cs typeface="Bugaki"/>
                  <a:sym typeface="Bugaki"/>
                </a:rPr>
                <a:t>System </a:t>
              </a:r>
              <a:r>
                <a:rPr lang="en-US" sz="9437">
                  <a:solidFill>
                    <a:srgbClr val="2A2E3A"/>
                  </a:solidFill>
                  <a:latin typeface="Bugaki"/>
                  <a:ea typeface="Bugaki"/>
                  <a:cs typeface="Bugaki"/>
                  <a:sym typeface="Bugaki"/>
                </a:rPr>
                <a:t>  in C</a:t>
              </a:r>
            </a:p>
            <a:p>
              <a:pPr algn="l">
                <a:lnSpc>
                  <a:spcPts val="11325"/>
                </a:lnSpc>
              </a:pPr>
            </a:p>
          </p:txBody>
        </p:sp>
        <p:sp>
          <p:nvSpPr>
            <p:cNvPr name="TextBox 8" id="8"/>
            <p:cNvSpPr txBox="true"/>
            <p:nvPr/>
          </p:nvSpPr>
          <p:spPr>
            <a:xfrm rot="0">
              <a:off x="0" y="5949997"/>
              <a:ext cx="22216122" cy="561193"/>
            </a:xfrm>
            <a:prstGeom prst="rect">
              <a:avLst/>
            </a:prstGeom>
          </p:spPr>
          <p:txBody>
            <a:bodyPr anchor="t" rtlCol="false" tIns="0" lIns="0" bIns="0" rIns="0">
              <a:spAutoFit/>
            </a:bodyPr>
            <a:lstStyle/>
            <a:p>
              <a:pPr algn="l">
                <a:lnSpc>
                  <a:spcPts val="3523"/>
                </a:lnSpc>
              </a:pPr>
            </a:p>
          </p:txBody>
        </p:sp>
      </p:grpSp>
      <p:sp>
        <p:nvSpPr>
          <p:cNvPr name="Freeform 9" id="9"/>
          <p:cNvSpPr/>
          <p:nvPr/>
        </p:nvSpPr>
        <p:spPr>
          <a:xfrm flipH="false" flipV="false" rot="0">
            <a:off x="15945452" y="2329703"/>
            <a:ext cx="9513647" cy="9513647"/>
          </a:xfrm>
          <a:custGeom>
            <a:avLst/>
            <a:gdLst/>
            <a:ahLst/>
            <a:cxnLst/>
            <a:rect r="r" b="b" t="t" l="l"/>
            <a:pathLst>
              <a:path h="9513647" w="9513647">
                <a:moveTo>
                  <a:pt x="0" y="0"/>
                </a:moveTo>
                <a:lnTo>
                  <a:pt x="9513647" y="0"/>
                </a:lnTo>
                <a:lnTo>
                  <a:pt x="9513647" y="9513647"/>
                </a:lnTo>
                <a:lnTo>
                  <a:pt x="0" y="95136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5975747" y="7152335"/>
            <a:ext cx="6838011" cy="2202452"/>
          </a:xfrm>
          <a:prstGeom prst="rect">
            <a:avLst/>
          </a:prstGeom>
        </p:spPr>
        <p:txBody>
          <a:bodyPr anchor="t" rtlCol="false" tIns="0" lIns="0" bIns="0" rIns="0">
            <a:spAutoFit/>
          </a:bodyPr>
          <a:lstStyle/>
          <a:p>
            <a:pPr algn="l">
              <a:lnSpc>
                <a:spcPts val="8241"/>
              </a:lnSpc>
            </a:pPr>
            <a:r>
              <a:rPr lang="en-US" sz="6593" spc="659">
                <a:solidFill>
                  <a:srgbClr val="2A2E3A"/>
                </a:solidFill>
                <a:latin typeface="Impact"/>
                <a:ea typeface="Impact"/>
                <a:cs typeface="Impact"/>
                <a:sym typeface="Impact"/>
              </a:rPr>
              <a:t>  PRESENTED BY</a:t>
            </a:r>
          </a:p>
          <a:p>
            <a:pPr algn="l">
              <a:lnSpc>
                <a:spcPts val="8241"/>
              </a:lnSpc>
            </a:pPr>
            <a:r>
              <a:rPr lang="en-US" sz="6593" spc="659">
                <a:solidFill>
                  <a:srgbClr val="000000"/>
                </a:solidFill>
                <a:latin typeface="Impact"/>
                <a:ea typeface="Impact"/>
                <a:cs typeface="Impact"/>
                <a:sym typeface="Impact"/>
              </a:rPr>
              <a:t>    </a:t>
            </a:r>
            <a:r>
              <a:rPr lang="en-US" sz="6593" spc="659">
                <a:solidFill>
                  <a:srgbClr val="153969"/>
                </a:solidFill>
                <a:latin typeface="Impact"/>
                <a:ea typeface="Impact"/>
                <a:cs typeface="Impact"/>
                <a:sym typeface="Impact"/>
              </a:rPr>
              <a:t>PSD TEAM</a:t>
            </a:r>
          </a:p>
        </p:txBody>
      </p:sp>
      <p:sp>
        <p:nvSpPr>
          <p:cNvPr name="Freeform 11" id="11"/>
          <p:cNvSpPr/>
          <p:nvPr/>
        </p:nvSpPr>
        <p:spPr>
          <a:xfrm flipH="false" flipV="false" rot="0">
            <a:off x="12523617"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3834467" y="-4620693"/>
            <a:ext cx="10812392" cy="10812392"/>
          </a:xfrm>
          <a:custGeom>
            <a:avLst/>
            <a:gdLst/>
            <a:ahLst/>
            <a:cxnLst/>
            <a:rect r="r" b="b" t="t" l="l"/>
            <a:pathLst>
              <a:path h="10812392" w="10812392">
                <a:moveTo>
                  <a:pt x="0" y="0"/>
                </a:moveTo>
                <a:lnTo>
                  <a:pt x="10812392" y="0"/>
                </a:lnTo>
                <a:lnTo>
                  <a:pt x="10812392"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523617"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3859067" y="3570734"/>
            <a:ext cx="13080345" cy="2708874"/>
          </a:xfrm>
          <a:prstGeom prst="rect">
            <a:avLst/>
          </a:prstGeom>
        </p:spPr>
        <p:txBody>
          <a:bodyPr anchor="t" rtlCol="false" tIns="0" lIns="0" bIns="0" rIns="0">
            <a:spAutoFit/>
          </a:bodyPr>
          <a:lstStyle/>
          <a:p>
            <a:pPr algn="ctr">
              <a:lnSpc>
                <a:spcPts val="19995"/>
              </a:lnSpc>
            </a:pPr>
            <a:r>
              <a:rPr lang="en-US" sz="14282">
                <a:solidFill>
                  <a:srgbClr val="000000"/>
                </a:solidFill>
                <a:latin typeface="Bugaki"/>
                <a:ea typeface="Bugaki"/>
                <a:cs typeface="Bugaki"/>
                <a:sym typeface="Bugaki"/>
              </a:rPr>
              <a:t>Thank You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73114"/>
            <a:ext cx="18288000" cy="6513886"/>
            <a:chOff x="0" y="0"/>
            <a:chExt cx="4816593" cy="1715591"/>
          </a:xfrm>
        </p:grpSpPr>
        <p:sp>
          <p:nvSpPr>
            <p:cNvPr name="Freeform 3" id="3"/>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4" id="4"/>
            <p:cNvSpPr txBox="true"/>
            <p:nvPr/>
          </p:nvSpPr>
          <p:spPr>
            <a:xfrm>
              <a:off x="0" y="-57150"/>
              <a:ext cx="4816593" cy="1772741"/>
            </a:xfrm>
            <a:prstGeom prst="rect">
              <a:avLst/>
            </a:prstGeom>
          </p:spPr>
          <p:txBody>
            <a:bodyPr anchor="ctr" rtlCol="false" tIns="50800" lIns="50800" bIns="50800" rIns="50800"/>
            <a:lstStyle/>
            <a:p>
              <a:pPr algn="ctr">
                <a:lnSpc>
                  <a:spcPts val="3639"/>
                </a:lnSpc>
              </a:pPr>
            </a:p>
          </p:txBody>
        </p:sp>
      </p:grpSp>
      <p:sp>
        <p:nvSpPr>
          <p:cNvPr name="Freeform 5" id="5"/>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493577" y="1634357"/>
            <a:ext cx="1420514" cy="142051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grpSp>
        <p:nvGrpSpPr>
          <p:cNvPr name="Group 8" id="8"/>
          <p:cNvGrpSpPr/>
          <p:nvPr/>
        </p:nvGrpSpPr>
        <p:grpSpPr>
          <a:xfrm rot="0">
            <a:off x="-4661205" y="5609543"/>
            <a:ext cx="9856393" cy="9856393"/>
            <a:chOff x="0" y="0"/>
            <a:chExt cx="13141858" cy="13141858"/>
          </a:xfrm>
        </p:grpSpPr>
        <p:sp>
          <p:nvSpPr>
            <p:cNvPr name="Freeform 9" id="9"/>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1" id="11"/>
          <p:cNvGrpSpPr/>
          <p:nvPr/>
        </p:nvGrpSpPr>
        <p:grpSpPr>
          <a:xfrm rot="0">
            <a:off x="15077071" y="-4928197"/>
            <a:ext cx="9856393" cy="9856393"/>
            <a:chOff x="0" y="0"/>
            <a:chExt cx="13141858" cy="13141858"/>
          </a:xfrm>
        </p:grpSpPr>
        <p:sp>
          <p:nvSpPr>
            <p:cNvPr name="Freeform 12" id="12"/>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4" id="14"/>
          <p:cNvGrpSpPr/>
          <p:nvPr/>
        </p:nvGrpSpPr>
        <p:grpSpPr>
          <a:xfrm rot="0">
            <a:off x="10493577" y="3621950"/>
            <a:ext cx="1420514" cy="1420514"/>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36378" r="0" b="-36378"/>
              </a:stretch>
            </a:blipFill>
          </p:spPr>
        </p:sp>
      </p:grpSp>
      <p:grpSp>
        <p:nvGrpSpPr>
          <p:cNvPr name="Group 16" id="16"/>
          <p:cNvGrpSpPr/>
          <p:nvPr/>
        </p:nvGrpSpPr>
        <p:grpSpPr>
          <a:xfrm rot="0">
            <a:off x="10493577" y="5609543"/>
            <a:ext cx="1420514" cy="142051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0" t="-25726" r="0" b="-25726"/>
              </a:stretch>
            </a:blipFill>
          </p:spPr>
        </p:sp>
      </p:grpSp>
      <p:grpSp>
        <p:nvGrpSpPr>
          <p:cNvPr name="Group 18" id="18"/>
          <p:cNvGrpSpPr/>
          <p:nvPr/>
        </p:nvGrpSpPr>
        <p:grpSpPr>
          <a:xfrm rot="0">
            <a:off x="10493577" y="7425851"/>
            <a:ext cx="1420514" cy="142051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9"/>
              <a:stretch>
                <a:fillRect l="0" t="-6038" r="0" b="-6038"/>
              </a:stretch>
            </a:blipFill>
          </p:spPr>
        </p:sp>
      </p:grpSp>
      <p:sp>
        <p:nvSpPr>
          <p:cNvPr name="TextBox 20" id="20"/>
          <p:cNvSpPr txBox="true"/>
          <p:nvPr/>
        </p:nvSpPr>
        <p:spPr>
          <a:xfrm rot="0">
            <a:off x="1182705" y="2654653"/>
            <a:ext cx="6148572" cy="1610745"/>
          </a:xfrm>
          <a:prstGeom prst="rect">
            <a:avLst/>
          </a:prstGeom>
        </p:spPr>
        <p:txBody>
          <a:bodyPr anchor="t" rtlCol="false" tIns="0" lIns="0" bIns="0" rIns="0">
            <a:spAutoFit/>
          </a:bodyPr>
          <a:lstStyle/>
          <a:p>
            <a:pPr algn="ctr">
              <a:lnSpc>
                <a:spcPts val="11880"/>
              </a:lnSpc>
            </a:pPr>
            <a:r>
              <a:rPr lang="en-US" sz="8486">
                <a:solidFill>
                  <a:srgbClr val="2A2E3A"/>
                </a:solidFill>
                <a:latin typeface="Bugaki"/>
                <a:ea typeface="Bugaki"/>
                <a:cs typeface="Bugaki"/>
                <a:sym typeface="Bugaki"/>
              </a:rPr>
              <a:t>Our Team</a:t>
            </a:r>
          </a:p>
        </p:txBody>
      </p:sp>
      <p:sp>
        <p:nvSpPr>
          <p:cNvPr name="TextBox 21" id="21"/>
          <p:cNvSpPr txBox="true"/>
          <p:nvPr/>
        </p:nvSpPr>
        <p:spPr>
          <a:xfrm rot="0">
            <a:off x="12504774" y="2021065"/>
            <a:ext cx="2841790" cy="580423"/>
          </a:xfrm>
          <a:prstGeom prst="rect">
            <a:avLst/>
          </a:prstGeom>
        </p:spPr>
        <p:txBody>
          <a:bodyPr anchor="t" rtlCol="false" tIns="0" lIns="0" bIns="0" rIns="0">
            <a:spAutoFit/>
          </a:bodyPr>
          <a:lstStyle/>
          <a:p>
            <a:pPr algn="ctr">
              <a:lnSpc>
                <a:spcPts val="4759"/>
              </a:lnSpc>
            </a:pPr>
            <a:r>
              <a:rPr lang="en-US" sz="3399" b="true">
                <a:solidFill>
                  <a:srgbClr val="2A2E3A"/>
                </a:solidFill>
                <a:latin typeface="Canva Sans Bold"/>
                <a:ea typeface="Canva Sans Bold"/>
                <a:cs typeface="Canva Sans Bold"/>
                <a:sym typeface="Canva Sans Bold"/>
              </a:rPr>
              <a:t>Pritam Sahoo</a:t>
            </a:r>
          </a:p>
        </p:txBody>
      </p:sp>
      <p:sp>
        <p:nvSpPr>
          <p:cNvPr name="TextBox 22" id="22"/>
          <p:cNvSpPr txBox="true"/>
          <p:nvPr/>
        </p:nvSpPr>
        <p:spPr>
          <a:xfrm rot="0">
            <a:off x="12504774" y="4008658"/>
            <a:ext cx="2448553" cy="580423"/>
          </a:xfrm>
          <a:prstGeom prst="rect">
            <a:avLst/>
          </a:prstGeom>
        </p:spPr>
        <p:txBody>
          <a:bodyPr anchor="t" rtlCol="false" tIns="0" lIns="0" bIns="0" rIns="0">
            <a:spAutoFit/>
          </a:bodyPr>
          <a:lstStyle/>
          <a:p>
            <a:pPr algn="ctr">
              <a:lnSpc>
                <a:spcPts val="4759"/>
              </a:lnSpc>
            </a:pPr>
            <a:r>
              <a:rPr lang="en-US" sz="3399" b="true">
                <a:solidFill>
                  <a:srgbClr val="2A2E3A"/>
                </a:solidFill>
                <a:latin typeface="Canva Sans Bold"/>
                <a:ea typeface="Canva Sans Bold"/>
                <a:cs typeface="Canva Sans Bold"/>
                <a:sym typeface="Canva Sans Bold"/>
              </a:rPr>
              <a:t>Suman Maji</a:t>
            </a:r>
          </a:p>
        </p:txBody>
      </p:sp>
      <p:sp>
        <p:nvSpPr>
          <p:cNvPr name="TextBox 23" id="23"/>
          <p:cNvSpPr txBox="true"/>
          <p:nvPr/>
        </p:nvSpPr>
        <p:spPr>
          <a:xfrm rot="0">
            <a:off x="12504774" y="5996251"/>
            <a:ext cx="2966475" cy="580423"/>
          </a:xfrm>
          <a:prstGeom prst="rect">
            <a:avLst/>
          </a:prstGeom>
        </p:spPr>
        <p:txBody>
          <a:bodyPr anchor="t" rtlCol="false" tIns="0" lIns="0" bIns="0" rIns="0">
            <a:spAutoFit/>
          </a:bodyPr>
          <a:lstStyle/>
          <a:p>
            <a:pPr algn="ctr">
              <a:lnSpc>
                <a:spcPts val="4759"/>
              </a:lnSpc>
            </a:pPr>
            <a:r>
              <a:rPr lang="en-US" sz="3399" b="true">
                <a:solidFill>
                  <a:srgbClr val="2A2E3A"/>
                </a:solidFill>
                <a:latin typeface="Canva Sans Bold"/>
                <a:ea typeface="Canva Sans Bold"/>
                <a:cs typeface="Canva Sans Bold"/>
                <a:sym typeface="Canva Sans Bold"/>
              </a:rPr>
              <a:t>Debajyoti Roy</a:t>
            </a:r>
          </a:p>
        </p:txBody>
      </p:sp>
      <p:grpSp>
        <p:nvGrpSpPr>
          <p:cNvPr name="Group 24" id="24"/>
          <p:cNvGrpSpPr/>
          <p:nvPr/>
        </p:nvGrpSpPr>
        <p:grpSpPr>
          <a:xfrm rot="0">
            <a:off x="12724444" y="3477105"/>
            <a:ext cx="11307485" cy="11307485"/>
            <a:chOff x="0" y="0"/>
            <a:chExt cx="15076646" cy="15076646"/>
          </a:xfrm>
        </p:grpSpPr>
        <p:sp>
          <p:nvSpPr>
            <p:cNvPr name="Freeform 25" id="25"/>
            <p:cNvSpPr/>
            <p:nvPr/>
          </p:nvSpPr>
          <p:spPr>
            <a:xfrm flipH="false" flipV="false" rot="-1200957">
              <a:off x="1657642" y="1657642"/>
              <a:ext cx="11761363" cy="11761363"/>
            </a:xfrm>
            <a:custGeom>
              <a:avLst/>
              <a:gdLst/>
              <a:ahLst/>
              <a:cxnLst/>
              <a:rect r="r" b="b" t="t" l="l"/>
              <a:pathLst>
                <a:path h="11761363" w="11761363">
                  <a:moveTo>
                    <a:pt x="0" y="0"/>
                  </a:moveTo>
                  <a:lnTo>
                    <a:pt x="11761363" y="0"/>
                  </a:lnTo>
                  <a:lnTo>
                    <a:pt x="11761363" y="11761363"/>
                  </a:lnTo>
                  <a:lnTo>
                    <a:pt x="0" y="11761363"/>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Freeform 26" id="26"/>
            <p:cNvSpPr/>
            <p:nvPr/>
          </p:nvSpPr>
          <p:spPr>
            <a:xfrm flipH="false" flipV="false" rot="0">
              <a:off x="1504149" y="1504149"/>
              <a:ext cx="11761363" cy="11761363"/>
            </a:xfrm>
            <a:custGeom>
              <a:avLst/>
              <a:gdLst/>
              <a:ahLst/>
              <a:cxnLst/>
              <a:rect r="r" b="b" t="t" l="l"/>
              <a:pathLst>
                <a:path h="11761363" w="11761363">
                  <a:moveTo>
                    <a:pt x="0" y="0"/>
                  </a:moveTo>
                  <a:lnTo>
                    <a:pt x="11761363" y="0"/>
                  </a:lnTo>
                  <a:lnTo>
                    <a:pt x="11761363" y="11761363"/>
                  </a:lnTo>
                  <a:lnTo>
                    <a:pt x="0" y="117613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TextBox 27" id="27"/>
          <p:cNvSpPr txBox="true"/>
          <p:nvPr/>
        </p:nvSpPr>
        <p:spPr>
          <a:xfrm rot="0">
            <a:off x="12200645" y="7986374"/>
            <a:ext cx="3963419" cy="580423"/>
          </a:xfrm>
          <a:prstGeom prst="rect">
            <a:avLst/>
          </a:prstGeom>
        </p:spPr>
        <p:txBody>
          <a:bodyPr anchor="t" rtlCol="false" tIns="0" lIns="0" bIns="0" rIns="0">
            <a:spAutoFit/>
          </a:bodyPr>
          <a:lstStyle/>
          <a:p>
            <a:pPr algn="ctr">
              <a:lnSpc>
                <a:spcPts val="4759"/>
              </a:lnSpc>
            </a:pPr>
            <a:r>
              <a:rPr lang="en-US" sz="3399" b="true">
                <a:solidFill>
                  <a:srgbClr val="2A2E3A"/>
                </a:solidFill>
                <a:latin typeface="Canva Sans Bold"/>
                <a:ea typeface="Canva Sans Bold"/>
                <a:cs typeface="Canva Sans Bold"/>
                <a:sym typeface="Canva Sans Bold"/>
              </a:rPr>
              <a:t>Sudipta  </a:t>
            </a:r>
            <a:r>
              <a:rPr lang="en-US" sz="3399" b="true">
                <a:solidFill>
                  <a:srgbClr val="F4F4F4"/>
                </a:solidFill>
                <a:latin typeface="Canva Sans Bold"/>
                <a:ea typeface="Canva Sans Bold"/>
                <a:cs typeface="Canva Sans Bold"/>
                <a:sym typeface="Canva Sans Bold"/>
              </a:rPr>
              <a:t>Mondal</a:t>
            </a:r>
          </a:p>
        </p:txBody>
      </p:sp>
      <p:grpSp>
        <p:nvGrpSpPr>
          <p:cNvPr name="Group 28" id="28"/>
          <p:cNvGrpSpPr/>
          <p:nvPr/>
        </p:nvGrpSpPr>
        <p:grpSpPr>
          <a:xfrm rot="0">
            <a:off x="-5193194" y="-6083279"/>
            <a:ext cx="9856393" cy="9856393"/>
            <a:chOff x="0" y="0"/>
            <a:chExt cx="13141858" cy="13141858"/>
          </a:xfrm>
        </p:grpSpPr>
        <p:sp>
          <p:nvSpPr>
            <p:cNvPr name="Freeform 29" id="29"/>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
          <p:nvSpPr>
            <p:cNvPr name="Freeform 30" id="30"/>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658763" y="1028700"/>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12746792" y="3471751"/>
            <a:ext cx="3432780" cy="3282986"/>
          </a:xfrm>
          <a:custGeom>
            <a:avLst/>
            <a:gdLst/>
            <a:ahLst/>
            <a:cxnLst/>
            <a:rect r="r" b="b" t="t" l="l"/>
            <a:pathLst>
              <a:path h="3282986" w="3432780">
                <a:moveTo>
                  <a:pt x="0" y="0"/>
                </a:moveTo>
                <a:lnTo>
                  <a:pt x="3432781" y="0"/>
                </a:lnTo>
                <a:lnTo>
                  <a:pt x="3432781" y="3282986"/>
                </a:lnTo>
                <a:lnTo>
                  <a:pt x="0" y="32829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67361" y="7055439"/>
            <a:ext cx="1591642" cy="1571385"/>
          </a:xfrm>
          <a:custGeom>
            <a:avLst/>
            <a:gdLst/>
            <a:ahLst/>
            <a:cxnLst/>
            <a:rect r="r" b="b" t="t" l="l"/>
            <a:pathLst>
              <a:path h="1571385" w="1591642">
                <a:moveTo>
                  <a:pt x="0" y="0"/>
                </a:moveTo>
                <a:lnTo>
                  <a:pt x="1591643" y="0"/>
                </a:lnTo>
                <a:lnTo>
                  <a:pt x="1591643" y="1571385"/>
                </a:lnTo>
                <a:lnTo>
                  <a:pt x="0" y="15713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200957">
            <a:off x="-5120089" y="3135037"/>
            <a:ext cx="7689019" cy="7689019"/>
          </a:xfrm>
          <a:custGeom>
            <a:avLst/>
            <a:gdLst/>
            <a:ahLst/>
            <a:cxnLst/>
            <a:rect r="r" b="b" t="t" l="l"/>
            <a:pathLst>
              <a:path h="7689019" w="7689019">
                <a:moveTo>
                  <a:pt x="0" y="0"/>
                </a:moveTo>
                <a:lnTo>
                  <a:pt x="7689019" y="0"/>
                </a:lnTo>
                <a:lnTo>
                  <a:pt x="7689019" y="7689019"/>
                </a:lnTo>
                <a:lnTo>
                  <a:pt x="0" y="7689019"/>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659589" y="2051350"/>
            <a:ext cx="11784644" cy="7505664"/>
            <a:chOff x="0" y="0"/>
            <a:chExt cx="15712859" cy="10007553"/>
          </a:xfrm>
        </p:grpSpPr>
        <p:sp>
          <p:nvSpPr>
            <p:cNvPr name="TextBox 9" id="9"/>
            <p:cNvSpPr txBox="true"/>
            <p:nvPr/>
          </p:nvSpPr>
          <p:spPr>
            <a:xfrm rot="0">
              <a:off x="0" y="-228600"/>
              <a:ext cx="15712859" cy="3549665"/>
            </a:xfrm>
            <a:prstGeom prst="rect">
              <a:avLst/>
            </a:prstGeom>
          </p:spPr>
          <p:txBody>
            <a:bodyPr anchor="t" rtlCol="false" tIns="0" lIns="0" bIns="0" rIns="0">
              <a:spAutoFit/>
            </a:bodyPr>
            <a:lstStyle/>
            <a:p>
              <a:pPr algn="l">
                <a:lnSpc>
                  <a:spcPts val="10249"/>
                </a:lnSpc>
              </a:pPr>
              <a:r>
                <a:rPr lang="en-US" sz="7884">
                  <a:solidFill>
                    <a:srgbClr val="2A2E3A"/>
                  </a:solidFill>
                  <a:latin typeface="Bugaki"/>
                  <a:ea typeface="Bugaki"/>
                  <a:cs typeface="Bugaki"/>
                  <a:sym typeface="Bugaki"/>
                </a:rPr>
                <a:t>Motivations </a:t>
              </a:r>
            </a:p>
            <a:p>
              <a:pPr algn="l">
                <a:lnSpc>
                  <a:spcPts val="10249"/>
                </a:lnSpc>
              </a:pPr>
              <a:r>
                <a:rPr lang="en-US" sz="7884">
                  <a:solidFill>
                    <a:srgbClr val="718BAB"/>
                  </a:solidFill>
                  <a:latin typeface="Bugaki"/>
                  <a:ea typeface="Bugaki"/>
                  <a:cs typeface="Bugaki"/>
                  <a:sym typeface="Bugaki"/>
                </a:rPr>
                <a:t>Behind the Project</a:t>
              </a:r>
            </a:p>
          </p:txBody>
        </p:sp>
        <p:sp>
          <p:nvSpPr>
            <p:cNvPr name="TextBox 10" id="10"/>
            <p:cNvSpPr txBox="true"/>
            <p:nvPr/>
          </p:nvSpPr>
          <p:spPr>
            <a:xfrm rot="0">
              <a:off x="0" y="4097428"/>
              <a:ext cx="14185892" cy="5910124"/>
            </a:xfrm>
            <a:prstGeom prst="rect">
              <a:avLst/>
            </a:prstGeom>
          </p:spPr>
          <p:txBody>
            <a:bodyPr anchor="t" rtlCol="false" tIns="0" lIns="0" bIns="0" rIns="0">
              <a:spAutoFit/>
            </a:bodyPr>
            <a:lstStyle/>
            <a:p>
              <a:pPr algn="l">
                <a:lnSpc>
                  <a:spcPts val="5046"/>
                </a:lnSpc>
              </a:pPr>
              <a:r>
                <a:rPr lang="en-US" sz="3604">
                  <a:solidFill>
                    <a:srgbClr val="2A2E3A"/>
                  </a:solidFill>
                  <a:latin typeface="Alice"/>
                  <a:ea typeface="Alice"/>
                  <a:cs typeface="Alice"/>
                  <a:sym typeface="Alice"/>
                </a:rPr>
                <a:t>Banking is a critical pillar of our economy, yet many traditional systems are complex and outdated. We wanted to build a digital banking management system to simplify user interactions and improve security. This project aims to make financial management more efficient and accessible for users.</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73355" y="53588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0">
            <a:off x="8055626" y="-949268"/>
            <a:ext cx="9013719" cy="11853247"/>
          </a:xfrm>
          <a:custGeom>
            <a:avLst/>
            <a:gdLst/>
            <a:ahLst/>
            <a:cxnLst/>
            <a:rect r="r" b="b" t="t" l="l"/>
            <a:pathLst>
              <a:path h="11853247" w="9013719">
                <a:moveTo>
                  <a:pt x="0" y="0"/>
                </a:moveTo>
                <a:lnTo>
                  <a:pt x="9013719" y="0"/>
                </a:lnTo>
                <a:lnTo>
                  <a:pt x="9013719" y="11853247"/>
                </a:lnTo>
                <a:lnTo>
                  <a:pt x="0" y="11853247"/>
                </a:lnTo>
                <a:lnTo>
                  <a:pt x="0" y="0"/>
                </a:lnTo>
                <a:close/>
              </a:path>
            </a:pathLst>
          </a:custGeom>
          <a:blipFill>
            <a:blip r:embed="rId4"/>
            <a:stretch>
              <a:fillRect l="-527" t="-8074" r="-527" b="-607"/>
            </a:stretch>
          </a:blipFill>
        </p:spPr>
      </p:sp>
      <p:grpSp>
        <p:nvGrpSpPr>
          <p:cNvPr name="Group 6" id="6"/>
          <p:cNvGrpSpPr/>
          <p:nvPr/>
        </p:nvGrpSpPr>
        <p:grpSpPr>
          <a:xfrm rot="0">
            <a:off x="0" y="1028700"/>
            <a:ext cx="8278106" cy="3283046"/>
            <a:chOff x="0" y="0"/>
            <a:chExt cx="11037474" cy="4377395"/>
          </a:xfrm>
        </p:grpSpPr>
        <p:sp>
          <p:nvSpPr>
            <p:cNvPr name="TextBox 7" id="7"/>
            <p:cNvSpPr txBox="true"/>
            <p:nvPr/>
          </p:nvSpPr>
          <p:spPr>
            <a:xfrm rot="0">
              <a:off x="0" y="795189"/>
              <a:ext cx="11037474" cy="3582206"/>
            </a:xfrm>
            <a:prstGeom prst="rect">
              <a:avLst/>
            </a:prstGeom>
          </p:spPr>
          <p:txBody>
            <a:bodyPr anchor="t" rtlCol="false" tIns="0" lIns="0" bIns="0" rIns="0">
              <a:spAutoFit/>
            </a:bodyPr>
            <a:lstStyle/>
            <a:p>
              <a:pPr algn="l">
                <a:lnSpc>
                  <a:spcPts val="6901"/>
                </a:lnSpc>
              </a:pPr>
              <a:r>
                <a:rPr lang="en-US" sz="5521" spc="552">
                  <a:solidFill>
                    <a:srgbClr val="718BAB"/>
                  </a:solidFill>
                  <a:latin typeface="Bugaki"/>
                  <a:ea typeface="Bugaki"/>
                  <a:cs typeface="Bugaki"/>
                  <a:sym typeface="Bugaki"/>
                </a:rPr>
                <a:t>SYSTEM DESIGN</a:t>
              </a:r>
              <a:r>
                <a:rPr lang="en-US" sz="5521" spc="552">
                  <a:solidFill>
                    <a:srgbClr val="000000"/>
                  </a:solidFill>
                  <a:latin typeface="Bugaki"/>
                  <a:ea typeface="Bugaki"/>
                  <a:cs typeface="Bugaki"/>
                  <a:sym typeface="Bugaki"/>
                </a:rPr>
                <a:t> </a:t>
              </a:r>
              <a:r>
                <a:rPr lang="en-US" sz="5521" spc="552">
                  <a:solidFill>
                    <a:srgbClr val="2A2E3A"/>
                  </a:solidFill>
                  <a:latin typeface="Bugaki"/>
                  <a:ea typeface="Bugaki"/>
                  <a:cs typeface="Bugaki"/>
                  <a:sym typeface="Bugaki"/>
                </a:rPr>
                <a:t>AND</a:t>
              </a:r>
              <a:r>
                <a:rPr lang="en-US" sz="5521" spc="552">
                  <a:solidFill>
                    <a:srgbClr val="000000"/>
                  </a:solidFill>
                  <a:latin typeface="Bugaki"/>
                  <a:ea typeface="Bugaki"/>
                  <a:cs typeface="Bugaki"/>
                  <a:sym typeface="Bugaki"/>
                </a:rPr>
                <a:t> ARCHITECTURE</a:t>
              </a:r>
            </a:p>
          </p:txBody>
        </p:sp>
        <p:sp>
          <p:nvSpPr>
            <p:cNvPr name="TextBox 8" id="8"/>
            <p:cNvSpPr txBox="true"/>
            <p:nvPr/>
          </p:nvSpPr>
          <p:spPr>
            <a:xfrm rot="0">
              <a:off x="0" y="-28575"/>
              <a:ext cx="11037474" cy="649963"/>
            </a:xfrm>
            <a:prstGeom prst="rect">
              <a:avLst/>
            </a:prstGeom>
          </p:spPr>
          <p:txBody>
            <a:bodyPr anchor="t" rtlCol="false" tIns="0" lIns="0" bIns="0" rIns="0">
              <a:spAutoFit/>
            </a:bodyPr>
            <a:lstStyle/>
            <a:p>
              <a:pPr algn="l">
                <a:lnSpc>
                  <a:spcPts val="3822"/>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8600262" y="1535308"/>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56882" y="571994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9411059" cy="10287000"/>
            <a:chOff x="0" y="0"/>
            <a:chExt cx="2478633" cy="2709333"/>
          </a:xfrm>
        </p:grpSpPr>
        <p:sp>
          <p:nvSpPr>
            <p:cNvPr name="Freeform 5" id="5"/>
            <p:cNvSpPr/>
            <p:nvPr/>
          </p:nvSpPr>
          <p:spPr>
            <a:xfrm flipH="false" flipV="false" rot="0">
              <a:off x="0" y="0"/>
              <a:ext cx="2478633" cy="2709333"/>
            </a:xfrm>
            <a:custGeom>
              <a:avLst/>
              <a:gdLst/>
              <a:ahLst/>
              <a:cxnLst/>
              <a:rect r="r" b="b" t="t" l="l"/>
              <a:pathLst>
                <a:path h="2709333" w="2478633">
                  <a:moveTo>
                    <a:pt x="0" y="0"/>
                  </a:moveTo>
                  <a:lnTo>
                    <a:pt x="2478633" y="0"/>
                  </a:lnTo>
                  <a:lnTo>
                    <a:pt x="2478633" y="2709333"/>
                  </a:lnTo>
                  <a:lnTo>
                    <a:pt x="0" y="2709333"/>
                  </a:lnTo>
                  <a:close/>
                </a:path>
              </a:pathLst>
            </a:custGeom>
            <a:solidFill>
              <a:srgbClr val="FFFFFF"/>
            </a:solidFill>
          </p:spPr>
        </p:sp>
        <p:sp>
          <p:nvSpPr>
            <p:cNvPr name="TextBox 6" id="6"/>
            <p:cNvSpPr txBox="true"/>
            <p:nvPr/>
          </p:nvSpPr>
          <p:spPr>
            <a:xfrm>
              <a:off x="0" y="-38100"/>
              <a:ext cx="2478633" cy="2747433"/>
            </a:xfrm>
            <a:prstGeom prst="rect">
              <a:avLst/>
            </a:prstGeom>
          </p:spPr>
          <p:txBody>
            <a:bodyPr anchor="ctr" rtlCol="false" tIns="50800" lIns="50800" bIns="50800" rIns="50800"/>
            <a:lstStyle/>
            <a:p>
              <a:pPr algn="ctr">
                <a:lnSpc>
                  <a:spcPts val="2100"/>
                </a:lnSpc>
              </a:pPr>
            </a:p>
          </p:txBody>
        </p:sp>
      </p:grpSp>
      <p:sp>
        <p:nvSpPr>
          <p:cNvPr name="Freeform 7" id="7"/>
          <p:cNvSpPr/>
          <p:nvPr/>
        </p:nvSpPr>
        <p:spPr>
          <a:xfrm flipH="false" flipV="false" rot="0">
            <a:off x="3674185" y="5719941"/>
            <a:ext cx="2062690" cy="2746924"/>
          </a:xfrm>
          <a:custGeom>
            <a:avLst/>
            <a:gdLst/>
            <a:ahLst/>
            <a:cxnLst/>
            <a:rect r="r" b="b" t="t" l="l"/>
            <a:pathLst>
              <a:path h="2746924" w="2062690">
                <a:moveTo>
                  <a:pt x="0" y="0"/>
                </a:moveTo>
                <a:lnTo>
                  <a:pt x="2062690" y="0"/>
                </a:lnTo>
                <a:lnTo>
                  <a:pt x="2062690" y="2746924"/>
                </a:lnTo>
                <a:lnTo>
                  <a:pt x="0" y="27469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0959784" y="6009334"/>
            <a:ext cx="6571819" cy="4277666"/>
            <a:chOff x="0" y="0"/>
            <a:chExt cx="8762425" cy="5703554"/>
          </a:xfrm>
        </p:grpSpPr>
        <p:sp>
          <p:nvSpPr>
            <p:cNvPr name="TextBox 9" id="9"/>
            <p:cNvSpPr txBox="true"/>
            <p:nvPr/>
          </p:nvSpPr>
          <p:spPr>
            <a:xfrm rot="0">
              <a:off x="0" y="9525"/>
              <a:ext cx="8762425" cy="1514475"/>
            </a:xfrm>
            <a:prstGeom prst="rect">
              <a:avLst/>
            </a:prstGeom>
          </p:spPr>
          <p:txBody>
            <a:bodyPr anchor="t" rtlCol="false" tIns="0" lIns="0" bIns="0" rIns="0">
              <a:spAutoFit/>
            </a:bodyPr>
            <a:lstStyle/>
            <a:p>
              <a:pPr algn="l" marL="0" indent="0" lvl="0">
                <a:lnSpc>
                  <a:spcPts val="4559"/>
                </a:lnSpc>
                <a:spcBef>
                  <a:spcPct val="0"/>
                </a:spcBef>
              </a:pPr>
              <a:r>
                <a:rPr lang="en-US" sz="3799">
                  <a:solidFill>
                    <a:srgbClr val="718BAB"/>
                  </a:solidFill>
                  <a:latin typeface="League Spartan"/>
                  <a:ea typeface="League Spartan"/>
                  <a:cs typeface="League Spartan"/>
                  <a:sym typeface="League Spartan"/>
                </a:rPr>
                <a:t>Promoting Financial Inclusivity</a:t>
              </a:r>
            </a:p>
          </p:txBody>
        </p:sp>
        <p:sp>
          <p:nvSpPr>
            <p:cNvPr name="TextBox 10" id="10"/>
            <p:cNvSpPr txBox="true"/>
            <p:nvPr/>
          </p:nvSpPr>
          <p:spPr>
            <a:xfrm rot="0">
              <a:off x="0" y="2076593"/>
              <a:ext cx="8762425" cy="3626962"/>
            </a:xfrm>
            <a:prstGeom prst="rect">
              <a:avLst/>
            </a:prstGeom>
          </p:spPr>
          <p:txBody>
            <a:bodyPr anchor="t" rtlCol="false" tIns="0" lIns="0" bIns="0" rIns="0">
              <a:spAutoFit/>
            </a:bodyPr>
            <a:lstStyle/>
            <a:p>
              <a:pPr algn="l">
                <a:lnSpc>
                  <a:spcPts val="3639"/>
                </a:lnSpc>
                <a:spcBef>
                  <a:spcPct val="0"/>
                </a:spcBef>
              </a:pPr>
              <a:r>
                <a:rPr lang="en-US" sz="2599">
                  <a:solidFill>
                    <a:srgbClr val="2A2E3A"/>
                  </a:solidFill>
                  <a:latin typeface="Alice"/>
                  <a:ea typeface="Alice"/>
                  <a:cs typeface="Alice"/>
                  <a:sym typeface="Alice"/>
                </a:rPr>
                <a:t>To p</a:t>
              </a:r>
              <a:r>
                <a:rPr lang="en-US" sz="2599" u="none">
                  <a:solidFill>
                    <a:srgbClr val="2A2E3A"/>
                  </a:solidFill>
                  <a:latin typeface="Alice"/>
                  <a:ea typeface="Alice"/>
                  <a:cs typeface="Alice"/>
                  <a:sym typeface="Alice"/>
                </a:rPr>
                <a:t>rovide digital banking access to underserved populations, helping bridge the gap and offer essential financial services to those with limited access to physical bank branches.</a:t>
              </a:r>
            </a:p>
            <a:p>
              <a:pPr algn="l" marL="0" indent="0" lvl="0">
                <a:lnSpc>
                  <a:spcPts val="3639"/>
                </a:lnSpc>
                <a:spcBef>
                  <a:spcPct val="0"/>
                </a:spcBef>
              </a:pPr>
            </a:p>
          </p:txBody>
        </p:sp>
      </p:grpSp>
      <p:sp>
        <p:nvSpPr>
          <p:cNvPr name="TextBox 11" id="11"/>
          <p:cNvSpPr txBox="true"/>
          <p:nvPr/>
        </p:nvSpPr>
        <p:spPr>
          <a:xfrm rot="0">
            <a:off x="1853389" y="2645246"/>
            <a:ext cx="6746873" cy="2406782"/>
          </a:xfrm>
          <a:prstGeom prst="rect">
            <a:avLst/>
          </a:prstGeom>
        </p:spPr>
        <p:txBody>
          <a:bodyPr anchor="t" rtlCol="false" tIns="0" lIns="0" bIns="0" rIns="0">
            <a:spAutoFit/>
          </a:bodyPr>
          <a:lstStyle/>
          <a:p>
            <a:pPr algn="l">
              <a:lnSpc>
                <a:spcPts val="9099"/>
              </a:lnSpc>
            </a:pPr>
            <a:r>
              <a:rPr lang="en-US" sz="6999">
                <a:solidFill>
                  <a:srgbClr val="2A2E3A"/>
                </a:solidFill>
                <a:latin typeface="Bugaki"/>
                <a:ea typeface="Bugaki"/>
                <a:cs typeface="Bugaki"/>
                <a:sym typeface="Bugaki"/>
              </a:rPr>
              <a:t>Our Project </a:t>
            </a:r>
            <a:r>
              <a:rPr lang="en-US" sz="6999">
                <a:solidFill>
                  <a:srgbClr val="718BAB"/>
                </a:solidFill>
                <a:latin typeface="Bugaki"/>
                <a:ea typeface="Bugaki"/>
                <a:cs typeface="Bugaki"/>
                <a:sym typeface="Bugaki"/>
              </a:rPr>
              <a:t>Objectives</a:t>
            </a:r>
            <a:r>
              <a:rPr lang="en-US" sz="6999">
                <a:solidFill>
                  <a:srgbClr val="2A2E3A"/>
                </a:solidFill>
                <a:latin typeface="Bugaki"/>
                <a:ea typeface="Bugaki"/>
                <a:cs typeface="Bugaki"/>
                <a:sym typeface="Bugaki"/>
              </a:rPr>
              <a:t> </a:t>
            </a:r>
          </a:p>
        </p:txBody>
      </p:sp>
      <p:grpSp>
        <p:nvGrpSpPr>
          <p:cNvPr name="Group 12" id="12"/>
          <p:cNvGrpSpPr/>
          <p:nvPr/>
        </p:nvGrpSpPr>
        <p:grpSpPr>
          <a:xfrm rot="0">
            <a:off x="10959784" y="1688828"/>
            <a:ext cx="6783610" cy="3363200"/>
            <a:chOff x="0" y="0"/>
            <a:chExt cx="9044813" cy="4484266"/>
          </a:xfrm>
        </p:grpSpPr>
        <p:sp>
          <p:nvSpPr>
            <p:cNvPr name="TextBox 13" id="13"/>
            <p:cNvSpPr txBox="true"/>
            <p:nvPr/>
          </p:nvSpPr>
          <p:spPr>
            <a:xfrm rot="0">
              <a:off x="0" y="9525"/>
              <a:ext cx="9044813" cy="1514475"/>
            </a:xfrm>
            <a:prstGeom prst="rect">
              <a:avLst/>
            </a:prstGeom>
          </p:spPr>
          <p:txBody>
            <a:bodyPr anchor="t" rtlCol="false" tIns="0" lIns="0" bIns="0" rIns="0">
              <a:spAutoFit/>
            </a:bodyPr>
            <a:lstStyle/>
            <a:p>
              <a:pPr algn="l" marL="0" indent="0" lvl="0">
                <a:lnSpc>
                  <a:spcPts val="4559"/>
                </a:lnSpc>
                <a:spcBef>
                  <a:spcPct val="0"/>
                </a:spcBef>
              </a:pPr>
              <a:r>
                <a:rPr lang="en-US" sz="3799">
                  <a:solidFill>
                    <a:srgbClr val="718BAB"/>
                  </a:solidFill>
                  <a:latin typeface="League Spartan"/>
                  <a:ea typeface="League Spartan"/>
                  <a:cs typeface="League Spartan"/>
                  <a:sym typeface="League Spartan"/>
                </a:rPr>
                <a:t>Enhancing User Experience and Security</a:t>
              </a:r>
            </a:p>
          </p:txBody>
        </p:sp>
        <p:sp>
          <p:nvSpPr>
            <p:cNvPr name="TextBox 14" id="14"/>
            <p:cNvSpPr txBox="true"/>
            <p:nvPr/>
          </p:nvSpPr>
          <p:spPr>
            <a:xfrm rot="0">
              <a:off x="0" y="2076593"/>
              <a:ext cx="9044813" cy="2407673"/>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Alice"/>
                  <a:ea typeface="Alice"/>
                  <a:cs typeface="Alice"/>
                  <a:sym typeface="Alice"/>
                </a:rPr>
                <a:t>To make banking tasks like balance inquiries and transfers straightforward and accessible for all users, while prioritizing robust data security to protect user information.</a:t>
              </a:r>
            </a:p>
          </p:txBody>
        </p:sp>
      </p:grpSp>
      <p:grpSp>
        <p:nvGrpSpPr>
          <p:cNvPr name="Group 15" id="15"/>
          <p:cNvGrpSpPr/>
          <p:nvPr/>
        </p:nvGrpSpPr>
        <p:grpSpPr>
          <a:xfrm rot="0">
            <a:off x="-4335213" y="3727361"/>
            <a:ext cx="7228348" cy="7228348"/>
            <a:chOff x="0" y="0"/>
            <a:chExt cx="9637798" cy="9637798"/>
          </a:xfrm>
        </p:grpSpPr>
        <p:sp>
          <p:nvSpPr>
            <p:cNvPr name="Freeform 16" id="16"/>
            <p:cNvSpPr/>
            <p:nvPr/>
          </p:nvSpPr>
          <p:spPr>
            <a:xfrm flipH="false" flipV="false" rot="-1200957">
              <a:off x="1059653" y="1059653"/>
              <a:ext cx="7518491" cy="7518491"/>
            </a:xfrm>
            <a:custGeom>
              <a:avLst/>
              <a:gdLst/>
              <a:ahLst/>
              <a:cxnLst/>
              <a:rect r="r" b="b" t="t" l="l"/>
              <a:pathLst>
                <a:path h="7518491" w="7518491">
                  <a:moveTo>
                    <a:pt x="0" y="0"/>
                  </a:moveTo>
                  <a:lnTo>
                    <a:pt x="7518491" y="0"/>
                  </a:lnTo>
                  <a:lnTo>
                    <a:pt x="7518491" y="7518491"/>
                  </a:lnTo>
                  <a:lnTo>
                    <a:pt x="0" y="7518491"/>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961533" y="961533"/>
              <a:ext cx="7518491" cy="7518491"/>
            </a:xfrm>
            <a:custGeom>
              <a:avLst/>
              <a:gdLst/>
              <a:ahLst/>
              <a:cxnLst/>
              <a:rect r="r" b="b" t="t" l="l"/>
              <a:pathLst>
                <a:path h="7518491" w="7518491">
                  <a:moveTo>
                    <a:pt x="0" y="0"/>
                  </a:moveTo>
                  <a:lnTo>
                    <a:pt x="7518491" y="0"/>
                  </a:lnTo>
                  <a:lnTo>
                    <a:pt x="7518491" y="7518491"/>
                  </a:lnTo>
                  <a:lnTo>
                    <a:pt x="0" y="75184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736072" y="-1407172"/>
            <a:ext cx="13960430" cy="13960430"/>
          </a:xfrm>
          <a:custGeom>
            <a:avLst/>
            <a:gdLst/>
            <a:ahLst/>
            <a:cxnLst/>
            <a:rect r="r" b="b" t="t" l="l"/>
            <a:pathLst>
              <a:path h="13960430" w="13960430">
                <a:moveTo>
                  <a:pt x="0" y="0"/>
                </a:moveTo>
                <a:lnTo>
                  <a:pt x="13960430" y="0"/>
                </a:lnTo>
                <a:lnTo>
                  <a:pt x="13960430" y="13960431"/>
                </a:lnTo>
                <a:lnTo>
                  <a:pt x="0" y="139604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23507" y="4231317"/>
            <a:ext cx="6321055" cy="2406782"/>
          </a:xfrm>
          <a:prstGeom prst="rect">
            <a:avLst/>
          </a:prstGeom>
        </p:spPr>
        <p:txBody>
          <a:bodyPr anchor="t" rtlCol="false" tIns="0" lIns="0" bIns="0" rIns="0">
            <a:spAutoFit/>
          </a:bodyPr>
          <a:lstStyle/>
          <a:p>
            <a:pPr algn="l">
              <a:lnSpc>
                <a:spcPts val="9099"/>
              </a:lnSpc>
            </a:pPr>
            <a:r>
              <a:rPr lang="en-US" sz="6999">
                <a:solidFill>
                  <a:srgbClr val="2A2E3A"/>
                </a:solidFill>
                <a:latin typeface="Bugaki"/>
                <a:ea typeface="Bugaki"/>
                <a:cs typeface="Bugaki"/>
                <a:sym typeface="Bugaki"/>
              </a:rPr>
              <a:t>System </a:t>
            </a:r>
            <a:r>
              <a:rPr lang="en-US" sz="6999">
                <a:solidFill>
                  <a:srgbClr val="718BAB"/>
                </a:solidFill>
                <a:latin typeface="Bugaki"/>
                <a:ea typeface="Bugaki"/>
                <a:cs typeface="Bugaki"/>
                <a:sym typeface="Bugaki"/>
              </a:rPr>
              <a:t>Features</a:t>
            </a:r>
          </a:p>
        </p:txBody>
      </p:sp>
      <p:sp>
        <p:nvSpPr>
          <p:cNvPr name="Freeform 4" id="4"/>
          <p:cNvSpPr/>
          <p:nvPr/>
        </p:nvSpPr>
        <p:spPr>
          <a:xfrm flipH="false" flipV="false" rot="0">
            <a:off x="10035187" y="1515588"/>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32844" y="1775603"/>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0035187" y="4232646"/>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8">
              <a:alphaModFix amt="44999"/>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10224358" y="4421817"/>
            <a:ext cx="1443365" cy="1443365"/>
          </a:xfrm>
          <a:custGeom>
            <a:avLst/>
            <a:gdLst/>
            <a:ahLst/>
            <a:cxnLst/>
            <a:rect r="r" b="b" t="t" l="l"/>
            <a:pathLst>
              <a:path h="1443365" w="1443365">
                <a:moveTo>
                  <a:pt x="0" y="0"/>
                </a:moveTo>
                <a:lnTo>
                  <a:pt x="1443365" y="0"/>
                </a:lnTo>
                <a:lnTo>
                  <a:pt x="1443365" y="1443366"/>
                </a:lnTo>
                <a:lnTo>
                  <a:pt x="0" y="14433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035187" y="6946087"/>
            <a:ext cx="1821708" cy="1821708"/>
          </a:xfrm>
          <a:custGeom>
            <a:avLst/>
            <a:gdLst/>
            <a:ahLst/>
            <a:cxnLst/>
            <a:rect r="r" b="b" t="t" l="l"/>
            <a:pathLst>
              <a:path h="1821708" w="1821708">
                <a:moveTo>
                  <a:pt x="0" y="0"/>
                </a:moveTo>
                <a:lnTo>
                  <a:pt x="1821708" y="0"/>
                </a:lnTo>
                <a:lnTo>
                  <a:pt x="1821708" y="1821708"/>
                </a:lnTo>
                <a:lnTo>
                  <a:pt x="0" y="1821708"/>
                </a:lnTo>
                <a:lnTo>
                  <a:pt x="0" y="0"/>
                </a:lnTo>
                <a:close/>
              </a:path>
            </a:pathLst>
          </a:custGeom>
          <a:blipFill>
            <a:blip r:embed="rId8">
              <a:alphaModFix amt="44999"/>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0224358" y="7135259"/>
            <a:ext cx="1443365" cy="1443365"/>
          </a:xfrm>
          <a:custGeom>
            <a:avLst/>
            <a:gdLst/>
            <a:ahLst/>
            <a:cxnLst/>
            <a:rect r="r" b="b" t="t" l="l"/>
            <a:pathLst>
              <a:path h="1443365" w="1443365">
                <a:moveTo>
                  <a:pt x="0" y="0"/>
                </a:moveTo>
                <a:lnTo>
                  <a:pt x="1443365" y="0"/>
                </a:lnTo>
                <a:lnTo>
                  <a:pt x="1443365" y="1443365"/>
                </a:lnTo>
                <a:lnTo>
                  <a:pt x="0" y="14433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5296844" y="-4928197"/>
            <a:ext cx="9856393" cy="9856393"/>
            <a:chOff x="0" y="0"/>
            <a:chExt cx="13141858" cy="13141858"/>
          </a:xfrm>
        </p:grpSpPr>
        <p:sp>
          <p:nvSpPr>
            <p:cNvPr name="Freeform 11" id="11"/>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10">
                <a:alphaModFix amt="3100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Freeform 13" id="13"/>
          <p:cNvSpPr/>
          <p:nvPr/>
        </p:nvSpPr>
        <p:spPr>
          <a:xfrm flipH="false" flipV="false" rot="0">
            <a:off x="10431748" y="2097072"/>
            <a:ext cx="1028586" cy="800427"/>
          </a:xfrm>
          <a:custGeom>
            <a:avLst/>
            <a:gdLst/>
            <a:ahLst/>
            <a:cxnLst/>
            <a:rect r="r" b="b" t="t" l="l"/>
            <a:pathLst>
              <a:path h="800427" w="1028586">
                <a:moveTo>
                  <a:pt x="0" y="0"/>
                </a:moveTo>
                <a:lnTo>
                  <a:pt x="1028586" y="0"/>
                </a:lnTo>
                <a:lnTo>
                  <a:pt x="1028586" y="800427"/>
                </a:lnTo>
                <a:lnTo>
                  <a:pt x="0" y="8004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0322559" y="4713957"/>
            <a:ext cx="1137775" cy="859087"/>
          </a:xfrm>
          <a:custGeom>
            <a:avLst/>
            <a:gdLst/>
            <a:ahLst/>
            <a:cxnLst/>
            <a:rect r="r" b="b" t="t" l="l"/>
            <a:pathLst>
              <a:path h="859087" w="1137775">
                <a:moveTo>
                  <a:pt x="0" y="0"/>
                </a:moveTo>
                <a:lnTo>
                  <a:pt x="1137775" y="0"/>
                </a:lnTo>
                <a:lnTo>
                  <a:pt x="1137775" y="859086"/>
                </a:lnTo>
                <a:lnTo>
                  <a:pt x="0" y="8590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false" flipV="false" rot="0">
            <a:off x="10428685" y="7254504"/>
            <a:ext cx="1031649" cy="977253"/>
          </a:xfrm>
          <a:custGeom>
            <a:avLst/>
            <a:gdLst/>
            <a:ahLst/>
            <a:cxnLst/>
            <a:rect r="r" b="b" t="t" l="l"/>
            <a:pathLst>
              <a:path h="977253" w="1031649">
                <a:moveTo>
                  <a:pt x="0" y="0"/>
                </a:moveTo>
                <a:lnTo>
                  <a:pt x="1031649" y="0"/>
                </a:lnTo>
                <a:lnTo>
                  <a:pt x="1031649" y="977253"/>
                </a:lnTo>
                <a:lnTo>
                  <a:pt x="0" y="977253"/>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6" id="16"/>
          <p:cNvGrpSpPr/>
          <p:nvPr/>
        </p:nvGrpSpPr>
        <p:grpSpPr>
          <a:xfrm rot="0">
            <a:off x="12654318" y="1405266"/>
            <a:ext cx="3887104" cy="2042352"/>
            <a:chOff x="0" y="0"/>
            <a:chExt cx="5182806" cy="2723136"/>
          </a:xfrm>
        </p:grpSpPr>
        <p:sp>
          <p:nvSpPr>
            <p:cNvPr name="TextBox 17" id="17"/>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b="true" sz="3799" u="none">
                  <a:solidFill>
                    <a:srgbClr val="2A2E3A"/>
                  </a:solidFill>
                  <a:latin typeface="Klein Bold"/>
                  <a:ea typeface="Klein Bold"/>
                  <a:cs typeface="Klein Bold"/>
                  <a:sym typeface="Klein Bold"/>
                </a:rPr>
                <a:t>Goal # 1</a:t>
              </a:r>
            </a:p>
          </p:txBody>
        </p:sp>
        <p:sp>
          <p:nvSpPr>
            <p:cNvPr name="TextBox 18" id="18"/>
            <p:cNvSpPr txBox="true"/>
            <p:nvPr/>
          </p:nvSpPr>
          <p:spPr>
            <a:xfrm rot="0">
              <a:off x="0" y="925107"/>
              <a:ext cx="5182806" cy="1798029"/>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Make ease to Transfer money with transaction history</a:t>
              </a:r>
            </a:p>
          </p:txBody>
        </p:sp>
      </p:grpSp>
      <p:grpSp>
        <p:nvGrpSpPr>
          <p:cNvPr name="Group 19" id="19"/>
          <p:cNvGrpSpPr/>
          <p:nvPr/>
        </p:nvGrpSpPr>
        <p:grpSpPr>
          <a:xfrm rot="0">
            <a:off x="12654318" y="4350940"/>
            <a:ext cx="3887104" cy="1585119"/>
            <a:chOff x="0" y="0"/>
            <a:chExt cx="5182806" cy="2113492"/>
          </a:xfrm>
        </p:grpSpPr>
        <p:sp>
          <p:nvSpPr>
            <p:cNvPr name="TextBox 20" id="20"/>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b="true" sz="3799" u="none">
                  <a:solidFill>
                    <a:srgbClr val="2A2E3A"/>
                  </a:solidFill>
                  <a:latin typeface="Klein Bold"/>
                  <a:ea typeface="Klein Bold"/>
                  <a:cs typeface="Klein Bold"/>
                  <a:sym typeface="Klein Bold"/>
                </a:rPr>
                <a:t>Goal # 2</a:t>
              </a:r>
            </a:p>
          </p:txBody>
        </p:sp>
        <p:sp>
          <p:nvSpPr>
            <p:cNvPr name="TextBox 21" id="21"/>
            <p:cNvSpPr txBox="true"/>
            <p:nvPr/>
          </p:nvSpPr>
          <p:spPr>
            <a:xfrm rot="0">
              <a:off x="0" y="925107"/>
              <a:ext cx="5182806" cy="1188385"/>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Make ease for manageing your cards </a:t>
              </a:r>
            </a:p>
          </p:txBody>
        </p:sp>
      </p:grpSp>
      <p:grpSp>
        <p:nvGrpSpPr>
          <p:cNvPr name="Group 22" id="22"/>
          <p:cNvGrpSpPr/>
          <p:nvPr/>
        </p:nvGrpSpPr>
        <p:grpSpPr>
          <a:xfrm rot="0">
            <a:off x="12654318" y="7292998"/>
            <a:ext cx="3887104" cy="1127886"/>
            <a:chOff x="0" y="0"/>
            <a:chExt cx="5182806" cy="1503848"/>
          </a:xfrm>
        </p:grpSpPr>
        <p:sp>
          <p:nvSpPr>
            <p:cNvPr name="TextBox 23" id="23"/>
            <p:cNvSpPr txBox="true"/>
            <p:nvPr/>
          </p:nvSpPr>
          <p:spPr>
            <a:xfrm rot="0">
              <a:off x="0" y="0"/>
              <a:ext cx="5182806" cy="762000"/>
            </a:xfrm>
            <a:prstGeom prst="rect">
              <a:avLst/>
            </a:prstGeom>
          </p:spPr>
          <p:txBody>
            <a:bodyPr anchor="t" rtlCol="false" tIns="0" lIns="0" bIns="0" rIns="0">
              <a:spAutoFit/>
            </a:bodyPr>
            <a:lstStyle/>
            <a:p>
              <a:pPr algn="l" marL="0" indent="0" lvl="0">
                <a:lnSpc>
                  <a:spcPts val="4559"/>
                </a:lnSpc>
                <a:spcBef>
                  <a:spcPct val="0"/>
                </a:spcBef>
              </a:pPr>
              <a:r>
                <a:rPr lang="en-US" b="true" sz="3799" u="none">
                  <a:solidFill>
                    <a:srgbClr val="2A2E3A"/>
                  </a:solidFill>
                  <a:latin typeface="Klein Bold"/>
                  <a:ea typeface="Klein Bold"/>
                  <a:cs typeface="Klein Bold"/>
                  <a:sym typeface="Klein Bold"/>
                </a:rPr>
                <a:t>Goal # 3</a:t>
              </a:r>
            </a:p>
          </p:txBody>
        </p:sp>
        <p:sp>
          <p:nvSpPr>
            <p:cNvPr name="TextBox 24" id="24"/>
            <p:cNvSpPr txBox="true"/>
            <p:nvPr/>
          </p:nvSpPr>
          <p:spPr>
            <a:xfrm rot="0">
              <a:off x="0" y="925107"/>
              <a:ext cx="5182806"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24 X 7 customer support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4238622" y="3721664"/>
            <a:ext cx="9437912" cy="6231489"/>
          </a:xfrm>
          <a:prstGeom prst="rect">
            <a:avLst/>
          </a:prstGeom>
        </p:spPr>
      </p:pic>
      <p:sp>
        <p:nvSpPr>
          <p:cNvPr name="Freeform 3" id="3"/>
          <p:cNvSpPr/>
          <p:nvPr/>
        </p:nvSpPr>
        <p:spPr>
          <a:xfrm flipH="false" flipV="false" rot="0">
            <a:off x="0" y="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3">
              <a:extLst>
                <a:ext uri="{96DAC541-7B7A-43D3-8B79-37D633B846F1}">
                  <asvg:svgBlip xmlns:asvg="http://schemas.microsoft.com/office/drawing/2016/SVG/main" r:embed="rId4"/>
                </a:ext>
              </a:extLst>
            </a:blip>
            <a:stretch>
              <a:fillRect l="0" t="-184715" r="0" b="0"/>
            </a:stretch>
          </a:blipFill>
        </p:spPr>
      </p:sp>
      <p:grpSp>
        <p:nvGrpSpPr>
          <p:cNvPr name="Group 4" id="4"/>
          <p:cNvGrpSpPr/>
          <p:nvPr/>
        </p:nvGrpSpPr>
        <p:grpSpPr>
          <a:xfrm rot="0">
            <a:off x="2844053" y="1028700"/>
            <a:ext cx="13757923" cy="1789453"/>
            <a:chOff x="0" y="0"/>
            <a:chExt cx="18343897" cy="2385937"/>
          </a:xfrm>
        </p:grpSpPr>
        <p:sp>
          <p:nvSpPr>
            <p:cNvPr name="TextBox 5" id="5"/>
            <p:cNvSpPr txBox="true"/>
            <p:nvPr/>
          </p:nvSpPr>
          <p:spPr>
            <a:xfrm rot="0">
              <a:off x="0" y="-190500"/>
              <a:ext cx="18343897" cy="1608755"/>
            </a:xfrm>
            <a:prstGeom prst="rect">
              <a:avLst/>
            </a:prstGeom>
          </p:spPr>
          <p:txBody>
            <a:bodyPr anchor="t" rtlCol="false" tIns="0" lIns="0" bIns="0" rIns="0">
              <a:spAutoFit/>
            </a:bodyPr>
            <a:lstStyle/>
            <a:p>
              <a:pPr algn="l">
                <a:lnSpc>
                  <a:spcPts val="9099"/>
                </a:lnSpc>
              </a:pPr>
              <a:r>
                <a:rPr lang="en-US" sz="6999">
                  <a:solidFill>
                    <a:srgbClr val="FFFFFF"/>
                  </a:solidFill>
                  <a:latin typeface="Bugaki"/>
                  <a:ea typeface="Bugaki"/>
                  <a:cs typeface="Bugaki"/>
                  <a:sym typeface="Bugaki"/>
                </a:rPr>
                <a:t>Our Project Progression</a:t>
              </a:r>
            </a:p>
          </p:txBody>
        </p:sp>
        <p:sp>
          <p:nvSpPr>
            <p:cNvPr name="TextBox 6" id="6"/>
            <p:cNvSpPr txBox="true"/>
            <p:nvPr/>
          </p:nvSpPr>
          <p:spPr>
            <a:xfrm rot="0">
              <a:off x="0" y="1668898"/>
              <a:ext cx="16561248" cy="717039"/>
            </a:xfrm>
            <a:prstGeom prst="rect">
              <a:avLst/>
            </a:prstGeom>
          </p:spPr>
          <p:txBody>
            <a:bodyPr anchor="t" rtlCol="false" tIns="0" lIns="0" bIns="0" rIns="0">
              <a:spAutoFit/>
            </a:bodyPr>
            <a:lstStyle/>
            <a:p>
              <a:pPr algn="l">
                <a:lnSpc>
                  <a:spcPts val="4479"/>
                </a:lnSpc>
              </a:pPr>
            </a:p>
          </p:txBody>
        </p:sp>
      </p:grpSp>
      <p:sp>
        <p:nvSpPr>
          <p:cNvPr name="Freeform 7" id="7"/>
          <p:cNvSpPr/>
          <p:nvPr/>
        </p:nvSpPr>
        <p:spPr>
          <a:xfrm flipH="false" flipV="false" rot="-1200957">
            <a:off x="14443491" y="4548473"/>
            <a:ext cx="7689019" cy="7689019"/>
          </a:xfrm>
          <a:custGeom>
            <a:avLst/>
            <a:gdLst/>
            <a:ahLst/>
            <a:cxnLst/>
            <a:rect r="r" b="b" t="t" l="l"/>
            <a:pathLst>
              <a:path h="7689019" w="7689019">
                <a:moveTo>
                  <a:pt x="0" y="0"/>
                </a:moveTo>
                <a:lnTo>
                  <a:pt x="7689018" y="0"/>
                </a:lnTo>
                <a:lnTo>
                  <a:pt x="7689018" y="7689019"/>
                </a:lnTo>
                <a:lnTo>
                  <a:pt x="0" y="7689019"/>
                </a:lnTo>
                <a:lnTo>
                  <a:pt x="0" y="0"/>
                </a:lnTo>
                <a:close/>
              </a:path>
            </a:pathLst>
          </a:custGeom>
          <a:blipFill>
            <a:blip r:embed="rId5">
              <a:alphaModFix amt="31000"/>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211791" y="4506658"/>
            <a:ext cx="6861718" cy="2406782"/>
          </a:xfrm>
          <a:prstGeom prst="rect">
            <a:avLst/>
          </a:prstGeom>
        </p:spPr>
        <p:txBody>
          <a:bodyPr anchor="t" rtlCol="false" tIns="0" lIns="0" bIns="0" rIns="0">
            <a:spAutoFit/>
          </a:bodyPr>
          <a:lstStyle/>
          <a:p>
            <a:pPr algn="l">
              <a:lnSpc>
                <a:spcPts val="9099"/>
              </a:lnSpc>
            </a:pPr>
            <a:r>
              <a:rPr lang="en-US" sz="6999">
                <a:solidFill>
                  <a:srgbClr val="2A2E3A"/>
                </a:solidFill>
                <a:latin typeface="Bugaki"/>
                <a:ea typeface="Bugaki"/>
                <a:cs typeface="Bugaki"/>
                <a:sym typeface="Bugaki"/>
              </a:rPr>
              <a:t>Our Offered </a:t>
            </a:r>
            <a:r>
              <a:rPr lang="en-US" sz="6999">
                <a:solidFill>
                  <a:srgbClr val="718BAB"/>
                </a:solidFill>
                <a:latin typeface="Bugaki"/>
                <a:ea typeface="Bugaki"/>
                <a:cs typeface="Bugaki"/>
                <a:sym typeface="Bugaki"/>
              </a:rPr>
              <a:t>Services</a:t>
            </a:r>
          </a:p>
        </p:txBody>
      </p:sp>
      <p:grpSp>
        <p:nvGrpSpPr>
          <p:cNvPr name="Group 3" id="3"/>
          <p:cNvGrpSpPr/>
          <p:nvPr/>
        </p:nvGrpSpPr>
        <p:grpSpPr>
          <a:xfrm rot="0">
            <a:off x="9642260" y="3729906"/>
            <a:ext cx="7539863" cy="414926"/>
            <a:chOff x="0" y="0"/>
            <a:chExt cx="10053151" cy="553235"/>
          </a:xfrm>
        </p:grpSpPr>
        <p:sp>
          <p:nvSpPr>
            <p:cNvPr name="Freeform 4" id="4"/>
            <p:cNvSpPr/>
            <p:nvPr/>
          </p:nvSpPr>
          <p:spPr>
            <a:xfrm flipH="false" flipV="false" rot="0">
              <a:off x="0" y="22"/>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314169" y="-57150"/>
              <a:ext cx="8738982"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Balance Check</a:t>
              </a:r>
            </a:p>
          </p:txBody>
        </p:sp>
      </p:grpSp>
      <p:grpSp>
        <p:nvGrpSpPr>
          <p:cNvPr name="Group 6" id="6"/>
          <p:cNvGrpSpPr/>
          <p:nvPr/>
        </p:nvGrpSpPr>
        <p:grpSpPr>
          <a:xfrm rot="0">
            <a:off x="9642260" y="4983032"/>
            <a:ext cx="7539863" cy="414910"/>
            <a:chOff x="0" y="0"/>
            <a:chExt cx="10053151" cy="553213"/>
          </a:xfrm>
        </p:grpSpPr>
        <p:sp>
          <p:nvSpPr>
            <p:cNvPr name="Freeform 7" id="7"/>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314169" y="-41339"/>
              <a:ext cx="8738982"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Money Transfer</a:t>
              </a:r>
            </a:p>
          </p:txBody>
        </p:sp>
      </p:grpSp>
      <p:grpSp>
        <p:nvGrpSpPr>
          <p:cNvPr name="Group 9" id="9"/>
          <p:cNvGrpSpPr/>
          <p:nvPr/>
        </p:nvGrpSpPr>
        <p:grpSpPr>
          <a:xfrm rot="0">
            <a:off x="9642260" y="6237094"/>
            <a:ext cx="7539863" cy="414910"/>
            <a:chOff x="0" y="0"/>
            <a:chExt cx="10053151" cy="553213"/>
          </a:xfrm>
        </p:grpSpPr>
        <p:sp>
          <p:nvSpPr>
            <p:cNvPr name="Freeform 10" id="10"/>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314169" y="-41339"/>
              <a:ext cx="8738982"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Transactions</a:t>
              </a:r>
            </a:p>
          </p:txBody>
        </p:sp>
      </p:grpSp>
      <p:grpSp>
        <p:nvGrpSpPr>
          <p:cNvPr name="Group 12" id="12"/>
          <p:cNvGrpSpPr/>
          <p:nvPr/>
        </p:nvGrpSpPr>
        <p:grpSpPr>
          <a:xfrm rot="0">
            <a:off x="9642260" y="7491157"/>
            <a:ext cx="7539863" cy="414910"/>
            <a:chOff x="0" y="0"/>
            <a:chExt cx="10053151" cy="553213"/>
          </a:xfrm>
        </p:grpSpPr>
        <p:sp>
          <p:nvSpPr>
            <p:cNvPr name="Freeform 13" id="13"/>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314169" y="-41339"/>
              <a:ext cx="8738982"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Card Facilities</a:t>
              </a:r>
            </a:p>
          </p:txBody>
        </p:sp>
      </p:grpSp>
      <p:grpSp>
        <p:nvGrpSpPr>
          <p:cNvPr name="Group 15" id="15"/>
          <p:cNvGrpSpPr/>
          <p:nvPr/>
        </p:nvGrpSpPr>
        <p:grpSpPr>
          <a:xfrm rot="0">
            <a:off x="9642260" y="8745219"/>
            <a:ext cx="7539863" cy="414910"/>
            <a:chOff x="0" y="0"/>
            <a:chExt cx="10053151" cy="553213"/>
          </a:xfrm>
        </p:grpSpPr>
        <p:sp>
          <p:nvSpPr>
            <p:cNvPr name="Freeform 16" id="16"/>
            <p:cNvSpPr/>
            <p:nvPr/>
          </p:nvSpPr>
          <p:spPr>
            <a:xfrm flipH="false" flipV="false" rot="0">
              <a:off x="0" y="0"/>
              <a:ext cx="553213" cy="553213"/>
            </a:xfrm>
            <a:custGeom>
              <a:avLst/>
              <a:gdLst/>
              <a:ahLst/>
              <a:cxnLst/>
              <a:rect r="r" b="b" t="t" l="l"/>
              <a:pathLst>
                <a:path h="553213" w="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314169" y="-41339"/>
              <a:ext cx="8738982" cy="578741"/>
            </a:xfrm>
            <a:prstGeom prst="rect">
              <a:avLst/>
            </a:prstGeom>
          </p:spPr>
          <p:txBody>
            <a:bodyPr anchor="t" rtlCol="false" tIns="0" lIns="0" bIns="0" rIns="0">
              <a:spAutoFit/>
            </a:bodyPr>
            <a:lstStyle/>
            <a:p>
              <a:pPr algn="l" marL="0" indent="0" lvl="0">
                <a:lnSpc>
                  <a:spcPts val="3639"/>
                </a:lnSpc>
                <a:spcBef>
                  <a:spcPct val="0"/>
                </a:spcBef>
              </a:pPr>
              <a:r>
                <a:rPr lang="en-US" sz="2599">
                  <a:solidFill>
                    <a:srgbClr val="2A2E3A"/>
                  </a:solidFill>
                  <a:latin typeface="Helios"/>
                  <a:ea typeface="Helios"/>
                  <a:cs typeface="Helios"/>
                  <a:sym typeface="Helios"/>
                </a:rPr>
                <a:t>Profile Updation</a:t>
              </a:r>
            </a:p>
          </p:txBody>
        </p:sp>
      </p:grpSp>
      <p:grpSp>
        <p:nvGrpSpPr>
          <p:cNvPr name="Group 18" id="18"/>
          <p:cNvGrpSpPr/>
          <p:nvPr/>
        </p:nvGrpSpPr>
        <p:grpSpPr>
          <a:xfrm rot="0">
            <a:off x="-5296844" y="-4928197"/>
            <a:ext cx="9856393" cy="9856393"/>
            <a:chOff x="0" y="0"/>
            <a:chExt cx="13141858" cy="13141858"/>
          </a:xfrm>
        </p:grpSpPr>
        <p:sp>
          <p:nvSpPr>
            <p:cNvPr name="Freeform 19" id="19"/>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1" id="21"/>
          <p:cNvGrpSpPr/>
          <p:nvPr/>
        </p:nvGrpSpPr>
        <p:grpSpPr>
          <a:xfrm rot="0">
            <a:off x="13359803" y="6444549"/>
            <a:ext cx="9856393" cy="9856393"/>
            <a:chOff x="0" y="0"/>
            <a:chExt cx="13141858" cy="13141858"/>
          </a:xfrm>
        </p:grpSpPr>
        <p:sp>
          <p:nvSpPr>
            <p:cNvPr name="Freeform 22" id="22"/>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24" id="24"/>
          <p:cNvGrpSpPr/>
          <p:nvPr/>
        </p:nvGrpSpPr>
        <p:grpSpPr>
          <a:xfrm rot="0">
            <a:off x="4958298" y="-7396018"/>
            <a:ext cx="9856393" cy="9856393"/>
            <a:chOff x="0" y="0"/>
            <a:chExt cx="13141858" cy="13141858"/>
          </a:xfrm>
        </p:grpSpPr>
        <p:sp>
          <p:nvSpPr>
            <p:cNvPr name="Freeform 25" id="25"/>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26" id="26"/>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608707"/>
          </a:xfrm>
          <a:custGeom>
            <a:avLst/>
            <a:gdLst/>
            <a:ahLst/>
            <a:cxnLst/>
            <a:rect r="r" b="b" t="t" l="l"/>
            <a:pathLst>
              <a:path h="3608707" w="18288000">
                <a:moveTo>
                  <a:pt x="0" y="0"/>
                </a:moveTo>
                <a:lnTo>
                  <a:pt x="18288000" y="0"/>
                </a:lnTo>
                <a:lnTo>
                  <a:pt x="18288000" y="3608707"/>
                </a:lnTo>
                <a:lnTo>
                  <a:pt x="0" y="3608707"/>
                </a:lnTo>
                <a:lnTo>
                  <a:pt x="0" y="0"/>
                </a:lnTo>
                <a:close/>
              </a:path>
            </a:pathLst>
          </a:custGeom>
          <a:blipFill>
            <a:blip r:embed="rId2">
              <a:extLst>
                <a:ext uri="{96DAC541-7B7A-43D3-8B79-37D633B846F1}">
                  <asvg:svgBlip xmlns:asvg="http://schemas.microsoft.com/office/drawing/2016/SVG/main" r:embed="rId3"/>
                </a:ext>
              </a:extLst>
            </a:blip>
            <a:stretch>
              <a:fillRect l="0" t="-184715" r="0" b="0"/>
            </a:stretch>
          </a:blipFill>
        </p:spPr>
      </p:sp>
      <p:grpSp>
        <p:nvGrpSpPr>
          <p:cNvPr name="Group 3" id="3"/>
          <p:cNvGrpSpPr/>
          <p:nvPr/>
        </p:nvGrpSpPr>
        <p:grpSpPr>
          <a:xfrm rot="0">
            <a:off x="-2742171" y="-5252028"/>
            <a:ext cx="9856393" cy="9856393"/>
            <a:chOff x="0" y="0"/>
            <a:chExt cx="13141858" cy="13141858"/>
          </a:xfrm>
        </p:grpSpPr>
        <p:sp>
          <p:nvSpPr>
            <p:cNvPr name="Freeform 4" id="4"/>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4">
                <a:alphaModFix amt="31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Freeform 6" id="6"/>
          <p:cNvSpPr/>
          <p:nvPr/>
        </p:nvSpPr>
        <p:spPr>
          <a:xfrm flipH="false" flipV="false" rot="-1200957">
            <a:off x="13927053" y="8010860"/>
            <a:ext cx="6664494" cy="6664494"/>
          </a:xfrm>
          <a:custGeom>
            <a:avLst/>
            <a:gdLst/>
            <a:ahLst/>
            <a:cxnLst/>
            <a:rect r="r" b="b" t="t" l="l"/>
            <a:pathLst>
              <a:path h="6664494" w="6664494">
                <a:moveTo>
                  <a:pt x="0" y="0"/>
                </a:moveTo>
                <a:lnTo>
                  <a:pt x="6664494" y="0"/>
                </a:lnTo>
                <a:lnTo>
                  <a:pt x="6664494" y="6664494"/>
                </a:lnTo>
                <a:lnTo>
                  <a:pt x="0" y="6664494"/>
                </a:lnTo>
                <a:lnTo>
                  <a:pt x="0" y="0"/>
                </a:lnTo>
                <a:close/>
              </a:path>
            </a:pathLst>
          </a:custGeom>
          <a:blipFill>
            <a:blip r:embed="rId4">
              <a:alphaModFix amt="31000"/>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3577" y="570050"/>
            <a:ext cx="18681577" cy="2118388"/>
          </a:xfrm>
          <a:prstGeom prst="rect">
            <a:avLst/>
          </a:prstGeom>
        </p:spPr>
        <p:txBody>
          <a:bodyPr anchor="t" rtlCol="false" tIns="0" lIns="0" bIns="0" rIns="0">
            <a:spAutoFit/>
          </a:bodyPr>
          <a:lstStyle/>
          <a:p>
            <a:pPr algn="ctr">
              <a:lnSpc>
                <a:spcPts val="15536"/>
              </a:lnSpc>
            </a:pPr>
            <a:r>
              <a:rPr lang="en-US" sz="11097">
                <a:solidFill>
                  <a:srgbClr val="FEFFFF"/>
                </a:solidFill>
                <a:latin typeface="Bugaki"/>
                <a:ea typeface="Bugaki"/>
                <a:cs typeface="Bugaki"/>
                <a:sym typeface="Bugaki"/>
              </a:rPr>
              <a:t>Conclusion</a:t>
            </a:r>
          </a:p>
        </p:txBody>
      </p:sp>
      <p:sp>
        <p:nvSpPr>
          <p:cNvPr name="TextBox 8" id="8"/>
          <p:cNvSpPr txBox="true"/>
          <p:nvPr/>
        </p:nvSpPr>
        <p:spPr>
          <a:xfrm rot="0">
            <a:off x="1055498" y="3821509"/>
            <a:ext cx="15783428" cy="6423920"/>
          </a:xfrm>
          <a:prstGeom prst="rect">
            <a:avLst/>
          </a:prstGeom>
        </p:spPr>
        <p:txBody>
          <a:bodyPr anchor="t" rtlCol="false" tIns="0" lIns="0" bIns="0" rIns="0">
            <a:spAutoFit/>
          </a:bodyPr>
          <a:lstStyle/>
          <a:p>
            <a:pPr algn="ctr">
              <a:lnSpc>
                <a:spcPts val="5685"/>
              </a:lnSpc>
            </a:pPr>
            <a:r>
              <a:rPr lang="en-US" sz="4060">
                <a:solidFill>
                  <a:srgbClr val="000000"/>
                </a:solidFill>
                <a:latin typeface="Canva Sans"/>
                <a:ea typeface="Canva Sans"/>
                <a:cs typeface="Canva Sans"/>
                <a:sym typeface="Canva Sans"/>
              </a:rPr>
              <a:t>The Banking Management System project successfully simplifies banking by prioritizing user experience, security, and inclusivity. Designed to streamline transactions and enhance accessibility, it empowers users to manage their finances with ease and trust. This system not only brings digital banking within reach of underserved communities but also sets a foundation for secure, scalable, and future-ready banking solutions. Thank you for the opportunity to present, and we are open to any questions!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DAGVTuBPMNc</dc:identifier>
  <dcterms:modified xsi:type="dcterms:W3CDTF">2011-08-01T06:04:30Z</dcterms:modified>
  <cp:revision>1</cp:revision>
  <dc:title>Pink Green Pastel Abstract Group Project Presentation</dc:title>
</cp:coreProperties>
</file>