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swald"/>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0215b20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d0215b20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1177f53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1177f53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1177f53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1177f53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d1177f5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d1177f5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d0215b2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d0215b2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d1177f53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d1177f53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d0215b20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d0215b20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0215b2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d0215b2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d0215b2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d0215b2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0215b2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0215b2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1177f53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1177f53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loud.google.com/docs" TargetMode="External"/><Relationship Id="rId4" Type="http://schemas.openxmlformats.org/officeDocument/2006/relationships/hyperlink" Target="https://www.youtube.com/channel/UCJS9pqu9BzkAMNTmzNMNhvg" TargetMode="External"/><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4041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Open Sans"/>
                <a:ea typeface="Open Sans"/>
                <a:cs typeface="Open Sans"/>
                <a:sym typeface="Open Sans"/>
              </a:rPr>
              <a:t>Google Cloud</a:t>
            </a:r>
            <a:endParaRPr>
              <a:solidFill>
                <a:srgbClr val="434343"/>
              </a:solidFill>
              <a:latin typeface="Open Sans"/>
              <a:ea typeface="Open Sans"/>
              <a:cs typeface="Open Sans"/>
              <a:sym typeface="Open Sans"/>
            </a:endParaRPr>
          </a:p>
        </p:txBody>
      </p:sp>
      <p:sp>
        <p:nvSpPr>
          <p:cNvPr id="55" name="Google Shape;55;p13"/>
          <p:cNvSpPr txBox="1"/>
          <p:nvPr>
            <p:ph idx="1" type="subTitle"/>
          </p:nvPr>
        </p:nvSpPr>
        <p:spPr>
          <a:xfrm>
            <a:off x="311700" y="3371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compute</a:t>
            </a:r>
            <a:endParaRPr>
              <a:latin typeface="Open Sans"/>
              <a:ea typeface="Open Sans"/>
              <a:cs typeface="Open Sans"/>
              <a:sym typeface="Open Sans"/>
            </a:endParaRPr>
          </a:p>
        </p:txBody>
      </p:sp>
      <p:pic>
        <p:nvPicPr>
          <p:cNvPr id="56" name="Google Shape;56;p13"/>
          <p:cNvPicPr preferRelativeResize="0"/>
          <p:nvPr/>
        </p:nvPicPr>
        <p:blipFill>
          <a:blip r:embed="rId3">
            <a:alphaModFix/>
          </a:blip>
          <a:stretch>
            <a:fillRect/>
          </a:stretch>
        </p:blipFill>
        <p:spPr>
          <a:xfrm>
            <a:off x="2217025" y="46275"/>
            <a:ext cx="4709952" cy="2472725"/>
          </a:xfrm>
          <a:prstGeom prst="rect">
            <a:avLst/>
          </a:prstGeom>
          <a:noFill/>
          <a:ln>
            <a:noFill/>
          </a:ln>
        </p:spPr>
      </p:pic>
      <p:pic>
        <p:nvPicPr>
          <p:cNvPr id="57" name="Google Shape;57;p13"/>
          <p:cNvPicPr preferRelativeResize="0"/>
          <p:nvPr/>
        </p:nvPicPr>
        <p:blipFill>
          <a:blip r:embed="rId4">
            <a:alphaModFix/>
          </a:blip>
          <a:stretch>
            <a:fillRect/>
          </a:stretch>
        </p:blipFill>
        <p:spPr>
          <a:xfrm>
            <a:off x="8518250" y="4412800"/>
            <a:ext cx="481499" cy="550278"/>
          </a:xfrm>
          <a:prstGeom prst="rect">
            <a:avLst/>
          </a:prstGeom>
          <a:noFill/>
          <a:ln>
            <a:noFill/>
          </a:ln>
        </p:spPr>
      </p:pic>
      <p:sp>
        <p:nvSpPr>
          <p:cNvPr id="58" name="Google Shape;58;p13"/>
          <p:cNvSpPr txBox="1"/>
          <p:nvPr/>
        </p:nvSpPr>
        <p:spPr>
          <a:xfrm>
            <a:off x="7721050" y="4539425"/>
            <a:ext cx="10122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Lightning talk</a:t>
            </a:r>
            <a:endParaRPr sz="10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pen Sans"/>
                <a:ea typeface="Open Sans"/>
                <a:cs typeface="Open Sans"/>
                <a:sym typeface="Open Sans"/>
              </a:rPr>
              <a:t>Used materials</a:t>
            </a:r>
            <a:endParaRPr b="1">
              <a:solidFill>
                <a:srgbClr val="434343"/>
              </a:solidFill>
              <a:latin typeface="Open Sans"/>
              <a:ea typeface="Open Sans"/>
              <a:cs typeface="Open Sans"/>
              <a:sym typeface="Open Sans"/>
            </a:endParaRPr>
          </a:p>
        </p:txBody>
      </p:sp>
      <p:sp>
        <p:nvSpPr>
          <p:cNvPr id="116" name="Google Shape;116;p22"/>
          <p:cNvSpPr txBox="1"/>
          <p:nvPr>
            <p:ph idx="1" type="body"/>
          </p:nvPr>
        </p:nvSpPr>
        <p:spPr>
          <a:xfrm>
            <a:off x="311700" y="1308875"/>
            <a:ext cx="8520600" cy="326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https://cloud.google.com/docs</a:t>
            </a:r>
            <a:endParaRPr/>
          </a:p>
          <a:p>
            <a:pPr indent="-342900" lvl="0" marL="457200" rtl="0" algn="l">
              <a:spcBef>
                <a:spcPts val="0"/>
              </a:spcBef>
              <a:spcAft>
                <a:spcPts val="0"/>
              </a:spcAft>
              <a:buSzPts val="1800"/>
              <a:buChar char="●"/>
            </a:pPr>
            <a:r>
              <a:rPr lang="en"/>
              <a:t>Official Google Cloud Certified Associate Cloud Engineer Study Guide</a:t>
            </a:r>
            <a:endParaRPr/>
          </a:p>
          <a:p>
            <a:pPr indent="-342900" lvl="0" marL="457200" rtl="0" algn="l">
              <a:spcBef>
                <a:spcPts val="0"/>
              </a:spcBef>
              <a:spcAft>
                <a:spcPts val="0"/>
              </a:spcAft>
              <a:buSzPts val="1800"/>
              <a:buChar char="●"/>
            </a:pPr>
            <a:r>
              <a:rPr lang="en" u="sng">
                <a:solidFill>
                  <a:schemeClr val="hlink"/>
                </a:solidFill>
                <a:hlinkClick r:id="rId4"/>
              </a:rPr>
              <a:t>https://www.youtube.com/channel/UCJS9pqu9BzkAMNTmzNMNhvg</a:t>
            </a:r>
            <a:endParaRPr/>
          </a:p>
          <a:p>
            <a:pPr indent="0" lvl="0" marL="0" rtl="0" algn="l">
              <a:spcBef>
                <a:spcPts val="1600"/>
              </a:spcBef>
              <a:spcAft>
                <a:spcPts val="1600"/>
              </a:spcAft>
              <a:buNone/>
            </a:pPr>
            <a:r>
              <a:t/>
            </a:r>
            <a:endParaRPr/>
          </a:p>
        </p:txBody>
      </p:sp>
      <p:pic>
        <p:nvPicPr>
          <p:cNvPr id="117" name="Google Shape;117;p22"/>
          <p:cNvPicPr preferRelativeResize="0"/>
          <p:nvPr/>
        </p:nvPicPr>
        <p:blipFill>
          <a:blip r:embed="rId5">
            <a:alphaModFix/>
          </a:blip>
          <a:stretch>
            <a:fillRect/>
          </a:stretch>
        </p:blipFill>
        <p:spPr>
          <a:xfrm>
            <a:off x="7336863" y="209562"/>
            <a:ext cx="1568150" cy="104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3229738" y="647650"/>
            <a:ext cx="2684513" cy="1789675"/>
          </a:xfrm>
          <a:prstGeom prst="rect">
            <a:avLst/>
          </a:prstGeom>
          <a:noFill/>
          <a:ln>
            <a:noFill/>
          </a:ln>
        </p:spPr>
      </p:pic>
      <p:sp>
        <p:nvSpPr>
          <p:cNvPr id="123" name="Google Shape;123;p23"/>
          <p:cNvSpPr txBox="1"/>
          <p:nvPr/>
        </p:nvSpPr>
        <p:spPr>
          <a:xfrm>
            <a:off x="4068700" y="2437325"/>
            <a:ext cx="1233000" cy="10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rgbClr val="434343"/>
                </a:solidFill>
                <a:latin typeface="Open Sans"/>
                <a:ea typeface="Open Sans"/>
                <a:cs typeface="Open Sans"/>
                <a:sym typeface="Open Sans"/>
              </a:rPr>
              <a:t>FIN</a:t>
            </a:r>
            <a:endParaRPr b="1" sz="4400">
              <a:solidFill>
                <a:srgbClr val="434343"/>
              </a:solidFill>
              <a:latin typeface="Open Sans"/>
              <a:ea typeface="Open Sans"/>
              <a:cs typeface="Open Sans"/>
              <a:sym typeface="Open Sans"/>
            </a:endParaRPr>
          </a:p>
        </p:txBody>
      </p:sp>
      <p:sp>
        <p:nvSpPr>
          <p:cNvPr id="124" name="Google Shape;124;p23"/>
          <p:cNvSpPr txBox="1"/>
          <p:nvPr/>
        </p:nvSpPr>
        <p:spPr>
          <a:xfrm>
            <a:off x="8401188" y="4103600"/>
            <a:ext cx="8844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Oswald"/>
                <a:ea typeface="Oswald"/>
                <a:cs typeface="Oswald"/>
                <a:sym typeface="Oswald"/>
              </a:rPr>
              <a:t>@ipriver</a:t>
            </a:r>
            <a:endParaRPr>
              <a:solidFill>
                <a:srgbClr val="434343"/>
              </a:solidFill>
              <a:latin typeface="Oswald"/>
              <a:ea typeface="Oswald"/>
              <a:cs typeface="Oswald"/>
              <a:sym typeface="Oswald"/>
            </a:endParaRPr>
          </a:p>
        </p:txBody>
      </p:sp>
      <p:pic>
        <p:nvPicPr>
          <p:cNvPr id="125" name="Google Shape;125;p23"/>
          <p:cNvPicPr preferRelativeResize="0"/>
          <p:nvPr/>
        </p:nvPicPr>
        <p:blipFill>
          <a:blip r:embed="rId4">
            <a:alphaModFix/>
          </a:blip>
          <a:stretch>
            <a:fillRect/>
          </a:stretch>
        </p:blipFill>
        <p:spPr>
          <a:xfrm>
            <a:off x="8401200" y="4400700"/>
            <a:ext cx="742800" cy="74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pen Sans"/>
                <a:ea typeface="Open Sans"/>
                <a:cs typeface="Open Sans"/>
                <a:sym typeface="Open Sans"/>
              </a:rPr>
              <a:t>GCP</a:t>
            </a:r>
            <a:endParaRPr b="1">
              <a:solidFill>
                <a:srgbClr val="434343"/>
              </a:solidFill>
              <a:latin typeface="Open Sans"/>
              <a:ea typeface="Open Sans"/>
              <a:cs typeface="Open Sans"/>
              <a:sym typeface="Open Sans"/>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Google Cloud Platform is a suite of cloud computing services that includes compute, storage, and networking services designed to meet the needs of a wide range of cloud computing customers.</a:t>
            </a:r>
            <a:endParaRPr>
              <a:latin typeface="Open Sans"/>
              <a:ea typeface="Open Sans"/>
              <a:cs typeface="Open Sans"/>
              <a:sym typeface="Open Sans"/>
            </a:endParaRPr>
          </a:p>
          <a:p>
            <a:pPr indent="-342900" lvl="0" marL="457200" rtl="0" algn="l">
              <a:spcBef>
                <a:spcPts val="1600"/>
              </a:spcBef>
              <a:spcAft>
                <a:spcPts val="0"/>
              </a:spcAft>
              <a:buSzPts val="1800"/>
              <a:buFont typeface="Open Sans"/>
              <a:buChar char="●"/>
            </a:pPr>
            <a:r>
              <a:rPr lang="en">
                <a:latin typeface="Open Sans"/>
                <a:ea typeface="Open Sans"/>
                <a:cs typeface="Open Sans"/>
                <a:sym typeface="Open Sans"/>
              </a:rPr>
              <a:t>IaaS</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a:latin typeface="Open Sans"/>
                <a:ea typeface="Open Sans"/>
                <a:cs typeface="Open Sans"/>
                <a:sym typeface="Open Sans"/>
              </a:rPr>
              <a:t>PaaS</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a:latin typeface="Open Sans"/>
                <a:ea typeface="Open Sans"/>
                <a:cs typeface="Open Sans"/>
                <a:sym typeface="Open Sans"/>
              </a:rPr>
              <a:t>SaaS</a:t>
            </a:r>
            <a:endParaRPr>
              <a:latin typeface="Open Sans"/>
              <a:ea typeface="Open Sans"/>
              <a:cs typeface="Open Sans"/>
              <a:sym typeface="Open Sans"/>
            </a:endParaRPr>
          </a:p>
        </p:txBody>
      </p:sp>
      <p:pic>
        <p:nvPicPr>
          <p:cNvPr id="65" name="Google Shape;65;p14"/>
          <p:cNvPicPr preferRelativeResize="0"/>
          <p:nvPr/>
        </p:nvPicPr>
        <p:blipFill>
          <a:blip r:embed="rId3">
            <a:alphaModFix/>
          </a:blip>
          <a:stretch>
            <a:fillRect/>
          </a:stretch>
        </p:blipFill>
        <p:spPr>
          <a:xfrm>
            <a:off x="6028896" y="2929025"/>
            <a:ext cx="2592300" cy="1892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pen Sans"/>
                <a:ea typeface="Open Sans"/>
                <a:cs typeface="Open Sans"/>
                <a:sym typeface="Open Sans"/>
              </a:rPr>
              <a:t>Compute Engine</a:t>
            </a:r>
            <a:endParaRPr b="1">
              <a:solidFill>
                <a:srgbClr val="434343"/>
              </a:solidFill>
              <a:latin typeface="Open Sans"/>
              <a:ea typeface="Open Sans"/>
              <a:cs typeface="Open Sans"/>
              <a:sym typeface="Open Sans"/>
            </a:endParaRPr>
          </a:p>
        </p:txBody>
      </p:sp>
      <p:sp>
        <p:nvSpPr>
          <p:cNvPr id="71" name="Google Shape;71;p15"/>
          <p:cNvSpPr txBox="1"/>
          <p:nvPr>
            <p:ph idx="1" type="body"/>
          </p:nvPr>
        </p:nvSpPr>
        <p:spPr>
          <a:xfrm>
            <a:off x="311700" y="1337175"/>
            <a:ext cx="8520600" cy="32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Compute Engine is a service that allows users to create VMs, attach persistent storage to those VMs, and make use of other GCP services, such as Cloud Storage.</a:t>
            </a:r>
            <a:endParaRPr>
              <a:latin typeface="Open Sans"/>
              <a:ea typeface="Open Sans"/>
              <a:cs typeface="Open Sans"/>
              <a:sym typeface="Open Sans"/>
            </a:endParaRPr>
          </a:p>
          <a:p>
            <a:pPr indent="0" lvl="0" marL="0" rtl="0" algn="l">
              <a:spcBef>
                <a:spcPts val="1600"/>
              </a:spcBef>
              <a:spcAft>
                <a:spcPts val="0"/>
              </a:spcAft>
              <a:buNone/>
            </a:pPr>
            <a:r>
              <a:rPr lang="en">
                <a:latin typeface="Open Sans"/>
                <a:ea typeface="Open Sans"/>
                <a:cs typeface="Open Sans"/>
                <a:sym typeface="Open Sans"/>
              </a:rPr>
              <a:t>VMs run within a low-level service called a hypervisor.</a:t>
            </a:r>
            <a:endParaRPr>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rPr lang="en">
                <a:latin typeface="Open Sans"/>
                <a:ea typeface="Open Sans"/>
                <a:cs typeface="Open Sans"/>
                <a:sym typeface="Open Sans"/>
              </a:rPr>
              <a:t>Hypervisors run on an operating system like Linux or Windows Server. Hypervisors can run multiple operating systems, referred to as guest operating systems, while keeping the activities of each isolated from other guest operating systems.</a:t>
            </a:r>
            <a:endParaRPr>
              <a:latin typeface="Open Sans"/>
              <a:ea typeface="Open Sans"/>
              <a:cs typeface="Open Sans"/>
              <a:sym typeface="Open Sans"/>
            </a:endParaRPr>
          </a:p>
          <a:p>
            <a:pPr indent="0" lvl="0" marL="0" rtl="0" algn="l">
              <a:spcBef>
                <a:spcPts val="1600"/>
              </a:spcBef>
              <a:spcAft>
                <a:spcPts val="1600"/>
              </a:spcAft>
              <a:buNone/>
            </a:pPr>
            <a:r>
              <a:t/>
            </a:r>
            <a:endParaRPr>
              <a:latin typeface="Open Sans"/>
              <a:ea typeface="Open Sans"/>
              <a:cs typeface="Open Sans"/>
              <a:sym typeface="Open Sans"/>
            </a:endParaRPr>
          </a:p>
        </p:txBody>
      </p:sp>
      <p:pic>
        <p:nvPicPr>
          <p:cNvPr id="72" name="Google Shape;72;p15"/>
          <p:cNvPicPr preferRelativeResize="0"/>
          <p:nvPr/>
        </p:nvPicPr>
        <p:blipFill>
          <a:blip r:embed="rId3">
            <a:alphaModFix/>
          </a:blip>
          <a:stretch>
            <a:fillRect/>
          </a:stretch>
        </p:blipFill>
        <p:spPr>
          <a:xfrm>
            <a:off x="7381825" y="168475"/>
            <a:ext cx="1551427" cy="103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2404863" y="152400"/>
            <a:ext cx="4334279"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pen Sans"/>
                <a:ea typeface="Open Sans"/>
                <a:cs typeface="Open Sans"/>
                <a:sym typeface="Open Sans"/>
              </a:rPr>
              <a:t>Kubernetes Engine</a:t>
            </a:r>
            <a:endParaRPr b="1">
              <a:solidFill>
                <a:srgbClr val="434343"/>
              </a:solidFill>
              <a:latin typeface="Open Sans"/>
              <a:ea typeface="Open Sans"/>
              <a:cs typeface="Open Sans"/>
              <a:sym typeface="Open Sans"/>
            </a:endParaRPr>
          </a:p>
        </p:txBody>
      </p:sp>
      <p:sp>
        <p:nvSpPr>
          <p:cNvPr id="83" name="Google Shape;83;p17"/>
          <p:cNvSpPr txBox="1"/>
          <p:nvPr>
            <p:ph idx="1" type="body"/>
          </p:nvPr>
        </p:nvSpPr>
        <p:spPr>
          <a:xfrm>
            <a:off x="311700" y="1337200"/>
            <a:ext cx="8520600" cy="32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Engine is designed to allow users to easily run containerized applications on a cluster of servers.</a:t>
            </a:r>
            <a:endParaRPr/>
          </a:p>
          <a:p>
            <a:pPr indent="0" lvl="0" marL="0" rtl="0" algn="l">
              <a:spcBef>
                <a:spcPts val="1600"/>
              </a:spcBef>
              <a:spcAft>
                <a:spcPts val="0"/>
              </a:spcAft>
              <a:buNone/>
            </a:pPr>
            <a:r>
              <a:rPr lang="en"/>
              <a:t>Kubernetes Engine is a GCP product that allows users to describe the compute, storage, and memory resources they’d like to run their services. Kubernetes Engine then provisions the underlying resources.</a:t>
            </a:r>
            <a:endParaRPr/>
          </a:p>
          <a:p>
            <a:pPr indent="0" lvl="0" marL="0" rtl="0" algn="l">
              <a:spcBef>
                <a:spcPts val="1600"/>
              </a:spcBef>
              <a:spcAft>
                <a:spcPts val="0"/>
              </a:spcAft>
              <a:buNone/>
            </a:pPr>
            <a:r>
              <a:rPr lang="en"/>
              <a:t>In addition, Kubernetes monitors the health of servers in the cluster and automatically repairs problems, such as failed servers.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7684488" y="260575"/>
            <a:ext cx="946100" cy="8500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pen Sans"/>
                <a:ea typeface="Open Sans"/>
                <a:cs typeface="Open Sans"/>
                <a:sym typeface="Open Sans"/>
              </a:rPr>
              <a:t>App Engine</a:t>
            </a:r>
            <a:endParaRPr b="1">
              <a:solidFill>
                <a:srgbClr val="434343"/>
              </a:solidFill>
              <a:latin typeface="Open Sans"/>
              <a:ea typeface="Open Sans"/>
              <a:cs typeface="Open Sans"/>
              <a:sym typeface="Open Sans"/>
            </a:endParaRPr>
          </a:p>
        </p:txBody>
      </p:sp>
      <p:sp>
        <p:nvSpPr>
          <p:cNvPr id="90" name="Google Shape;90;p18"/>
          <p:cNvSpPr txBox="1"/>
          <p:nvPr>
            <p:ph idx="1" type="body"/>
          </p:nvPr>
        </p:nvSpPr>
        <p:spPr>
          <a:xfrm>
            <a:off x="311700" y="1351325"/>
            <a:ext cx="8520600" cy="32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App Engine, developers and application administrators don’t need to concern themselves with configuring VMs or specifying Kubernetes clusters. Instead, developers create applications in a popular programming language.</a:t>
            </a:r>
            <a:endParaRPr/>
          </a:p>
          <a:p>
            <a:pPr indent="0" lvl="0" marL="0" rtl="0" algn="l">
              <a:spcBef>
                <a:spcPts val="1600"/>
              </a:spcBef>
              <a:spcAft>
                <a:spcPts val="0"/>
              </a:spcAft>
              <a:buNone/>
            </a:pPr>
            <a:r>
              <a:rPr lang="en"/>
              <a:t>App Engine manages the underlying computing and network infrastructure. There is no need to configure VMs or harden networks to protect your application.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flipH="1">
            <a:off x="7742025" y="270100"/>
            <a:ext cx="831025" cy="83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pen Sans"/>
                <a:ea typeface="Open Sans"/>
                <a:cs typeface="Open Sans"/>
                <a:sym typeface="Open Sans"/>
              </a:rPr>
              <a:t>Cloud Run</a:t>
            </a:r>
            <a:endParaRPr b="1">
              <a:solidFill>
                <a:srgbClr val="434343"/>
              </a:solidFill>
              <a:latin typeface="Open Sans"/>
              <a:ea typeface="Open Sans"/>
              <a:cs typeface="Open Sans"/>
              <a:sym typeface="Open Sans"/>
            </a:endParaRPr>
          </a:p>
        </p:txBody>
      </p:sp>
      <p:pic>
        <p:nvPicPr>
          <p:cNvPr id="97" name="Google Shape;97;p19"/>
          <p:cNvPicPr preferRelativeResize="0"/>
          <p:nvPr/>
        </p:nvPicPr>
        <p:blipFill>
          <a:blip r:embed="rId3">
            <a:alphaModFix/>
          </a:blip>
          <a:stretch>
            <a:fillRect/>
          </a:stretch>
        </p:blipFill>
        <p:spPr>
          <a:xfrm>
            <a:off x="7695863" y="270100"/>
            <a:ext cx="923350" cy="831025"/>
          </a:xfrm>
          <a:prstGeom prst="rect">
            <a:avLst/>
          </a:prstGeom>
          <a:noFill/>
          <a:ln>
            <a:noFill/>
          </a:ln>
        </p:spPr>
      </p:pic>
      <p:sp>
        <p:nvSpPr>
          <p:cNvPr id="98" name="Google Shape;98;p19"/>
          <p:cNvSpPr txBox="1"/>
          <p:nvPr>
            <p:ph idx="1" type="body"/>
          </p:nvPr>
        </p:nvSpPr>
        <p:spPr>
          <a:xfrm>
            <a:off x="464100" y="1489600"/>
            <a:ext cx="8520600" cy="323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Cloud Run takes in a container with your pre-built app on it, deploying it in a serverless environment. Cloud Run eliminates the need to manage resources or create an infrastructure, allowing DevOps teams to stay in the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pen Sans"/>
                <a:ea typeface="Open Sans"/>
                <a:cs typeface="Open Sans"/>
                <a:sym typeface="Open Sans"/>
              </a:rPr>
              <a:t>Cloud Functions</a:t>
            </a:r>
            <a:endParaRPr b="1">
              <a:solidFill>
                <a:srgbClr val="434343"/>
              </a:solidFill>
              <a:latin typeface="Open Sans"/>
              <a:ea typeface="Open Sans"/>
              <a:cs typeface="Open Sans"/>
              <a:sym typeface="Open Sans"/>
            </a:endParaRPr>
          </a:p>
        </p:txBody>
      </p:sp>
      <p:pic>
        <p:nvPicPr>
          <p:cNvPr id="104" name="Google Shape;104;p20"/>
          <p:cNvPicPr preferRelativeResize="0"/>
          <p:nvPr/>
        </p:nvPicPr>
        <p:blipFill>
          <a:blip r:embed="rId3">
            <a:alphaModFix/>
          </a:blip>
          <a:stretch>
            <a:fillRect/>
          </a:stretch>
        </p:blipFill>
        <p:spPr>
          <a:xfrm>
            <a:off x="7695875" y="250510"/>
            <a:ext cx="963325" cy="870200"/>
          </a:xfrm>
          <a:prstGeom prst="rect">
            <a:avLst/>
          </a:prstGeom>
          <a:noFill/>
          <a:ln>
            <a:noFill/>
          </a:ln>
        </p:spPr>
      </p:pic>
      <p:sp>
        <p:nvSpPr>
          <p:cNvPr id="105" name="Google Shape;105;p20"/>
          <p:cNvSpPr txBox="1"/>
          <p:nvPr>
            <p:ph idx="1" type="body"/>
          </p:nvPr>
        </p:nvSpPr>
        <p:spPr>
          <a:xfrm>
            <a:off x="311700" y="1337200"/>
            <a:ext cx="8520600" cy="32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Functions is a lightweight computing option that is well suited to event-driven processing. </a:t>
            </a:r>
            <a:endParaRPr/>
          </a:p>
          <a:p>
            <a:pPr indent="0" lvl="0" marL="0" rtl="0" algn="l">
              <a:spcBef>
                <a:spcPts val="1600"/>
              </a:spcBef>
              <a:spcAft>
                <a:spcPts val="0"/>
              </a:spcAft>
              <a:buNone/>
            </a:pPr>
            <a:r>
              <a:rPr lang="en"/>
              <a:t>The code that executes in the Cloud Functions environment must be short-running - this computing service is not designed to execute long-running code.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2290350" y="2073000"/>
            <a:ext cx="4563300" cy="9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100">
                <a:solidFill>
                  <a:srgbClr val="434343"/>
                </a:solidFill>
                <a:latin typeface="Open Sans"/>
                <a:ea typeface="Open Sans"/>
                <a:cs typeface="Open Sans"/>
                <a:sym typeface="Open Sans"/>
              </a:rPr>
              <a:t>Live Demo Time</a:t>
            </a:r>
            <a:r>
              <a:rPr b="1" lang="en" sz="4100">
                <a:solidFill>
                  <a:srgbClr val="434343"/>
                </a:solidFill>
                <a:latin typeface="Open Sans"/>
                <a:ea typeface="Open Sans"/>
                <a:cs typeface="Open Sans"/>
                <a:sym typeface="Open Sans"/>
              </a:rPr>
              <a:t>!</a:t>
            </a:r>
            <a:endParaRPr b="1" sz="4100">
              <a:solidFill>
                <a:srgbClr val="43434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