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Oswald"/>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64015F-B0FE-4FEC-835D-0316048717C1}">
  <a:tblStyle styleId="{E964015F-B0FE-4FEC-835D-0316048717C1}"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bold.fntdata"/><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22208ad6d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22208ad6d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22208ad6d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22208ad6d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22208ad6d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22208ad6d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2208ad6d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22208ad6d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22208ad6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22208ad6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22208ad6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22208ad6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22208ad6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22208ad6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22208ad6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22208ad6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22208ad6d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22208ad6d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22208ad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22208ad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22208ad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22208ad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22208ad6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22208ad6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22208ad6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22208ad6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2208ad6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2208ad6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2208ad6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2208ad6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hyperlink" Target="https://github.com/marketplace?type=ac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hyperlink" Target="https://docs.github.com/en/free-pro-team@latest/actions" TargetMode="External"/><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4475" l="0" r="0" t="23948"/>
          <a:stretch/>
        </p:blipFill>
        <p:spPr>
          <a:xfrm>
            <a:off x="2637000" y="431575"/>
            <a:ext cx="4032901" cy="1676751"/>
          </a:xfrm>
          <a:prstGeom prst="rect">
            <a:avLst/>
          </a:prstGeom>
          <a:noFill/>
          <a:ln>
            <a:noFill/>
          </a:ln>
        </p:spPr>
      </p:pic>
      <p:sp>
        <p:nvSpPr>
          <p:cNvPr id="55" name="Google Shape;55;p13"/>
          <p:cNvSpPr txBox="1"/>
          <p:nvPr>
            <p:ph type="ctrTitle"/>
          </p:nvPr>
        </p:nvSpPr>
        <p:spPr>
          <a:xfrm>
            <a:off x="311708" y="10912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Github Actions</a:t>
            </a:r>
            <a:endParaRPr>
              <a:latin typeface="Oswald"/>
              <a:ea typeface="Oswald"/>
              <a:cs typeface="Oswald"/>
              <a:sym typeface="Oswald"/>
            </a:endParaRPr>
          </a:p>
        </p:txBody>
      </p:sp>
      <p:sp>
        <p:nvSpPr>
          <p:cNvPr id="56" name="Google Shape;56;p13"/>
          <p:cNvSpPr txBox="1"/>
          <p:nvPr>
            <p:ph idx="1" type="subTitle"/>
          </p:nvPr>
        </p:nvSpPr>
        <p:spPr>
          <a:xfrm>
            <a:off x="311700" y="29048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walkthrough</a:t>
            </a:r>
            <a:endParaRPr>
              <a:latin typeface="Oswald"/>
              <a:ea typeface="Oswald"/>
              <a:cs typeface="Oswald"/>
              <a:sym typeface="Oswald"/>
            </a:endParaRPr>
          </a:p>
        </p:txBody>
      </p:sp>
      <p:pic>
        <p:nvPicPr>
          <p:cNvPr id="57" name="Google Shape;57;p13"/>
          <p:cNvPicPr preferRelativeResize="0"/>
          <p:nvPr/>
        </p:nvPicPr>
        <p:blipFill>
          <a:blip r:embed="rId4">
            <a:alphaModFix/>
          </a:blip>
          <a:stretch>
            <a:fillRect/>
          </a:stretch>
        </p:blipFill>
        <p:spPr>
          <a:xfrm>
            <a:off x="8518250" y="4412800"/>
            <a:ext cx="481499" cy="550278"/>
          </a:xfrm>
          <a:prstGeom prst="rect">
            <a:avLst/>
          </a:prstGeom>
          <a:noFill/>
          <a:ln>
            <a:noFill/>
          </a:ln>
        </p:spPr>
      </p:pic>
      <p:sp>
        <p:nvSpPr>
          <p:cNvPr id="58" name="Google Shape;58;p13"/>
          <p:cNvSpPr txBox="1"/>
          <p:nvPr/>
        </p:nvSpPr>
        <p:spPr>
          <a:xfrm>
            <a:off x="7721050" y="4539425"/>
            <a:ext cx="10122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Lightning talk</a:t>
            </a:r>
            <a:endParaRPr sz="10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aphicFrame>
        <p:nvGraphicFramePr>
          <p:cNvPr id="119" name="Google Shape;119;p22"/>
          <p:cNvGraphicFramePr/>
          <p:nvPr/>
        </p:nvGraphicFramePr>
        <p:xfrm>
          <a:off x="357575" y="1284400"/>
          <a:ext cx="3000000" cy="3000000"/>
        </p:xfrm>
        <a:graphic>
          <a:graphicData uri="http://schemas.openxmlformats.org/drawingml/2006/table">
            <a:tbl>
              <a:tblPr>
                <a:noFill/>
                <a:tableStyleId>{E964015F-B0FE-4FEC-835D-0316048717C1}</a:tableStyleId>
              </a:tblPr>
              <a:tblGrid>
                <a:gridCol w="3949650"/>
              </a:tblGrid>
              <a:tr h="1551425">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You can have environment variables in the workflow</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this will be available in each job and steps inside it.</a:t>
                      </a:r>
                      <a:br>
                        <a:rPr lang="en" sz="1100">
                          <a:solidFill>
                            <a:srgbClr val="444444"/>
                          </a:solidFill>
                          <a:highlight>
                            <a:srgbClr val="F0F0F0"/>
                          </a:highlight>
                          <a:latin typeface="Consolas"/>
                          <a:ea typeface="Consolas"/>
                          <a:cs typeface="Consolas"/>
                          <a:sym typeface="Consolas"/>
                        </a:rPr>
                      </a:b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env:</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PROJECT_ID: </a:t>
                      </a:r>
                      <a:r>
                        <a:rPr lang="en" sz="1100">
                          <a:solidFill>
                            <a:srgbClr val="880000"/>
                          </a:solidFill>
                          <a:highlight>
                            <a:srgbClr val="F0F0F0"/>
                          </a:highlight>
                          <a:latin typeface="Consolas"/>
                          <a:ea typeface="Consolas"/>
                          <a:cs typeface="Consolas"/>
                          <a:sym typeface="Consolas"/>
                        </a:rPr>
                        <a:t>sample-project-id</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USERNAME: </a:t>
                      </a:r>
                      <a:r>
                        <a:rPr lang="en" sz="1100">
                          <a:solidFill>
                            <a:srgbClr val="880000"/>
                          </a:solidFill>
                          <a:highlight>
                            <a:srgbClr val="F0F0F0"/>
                          </a:highlight>
                          <a:latin typeface="Consolas"/>
                          <a:ea typeface="Consolas"/>
                          <a:cs typeface="Consolas"/>
                          <a:sym typeface="Consolas"/>
                        </a:rPr>
                        <a:t>sample-username</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So now in each steps you can access them by $PROJECT_ID or $USERNAME</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Normally the environment variables will show their value when printed in logs</a:t>
                      </a:r>
                      <a:endParaRPr sz="1100"/>
                    </a:p>
                  </a:txBody>
                  <a:tcPr marT="63500" marB="63500" marR="63500" marL="63500">
                    <a:solidFill>
                      <a:srgbClr val="F0F0F0"/>
                    </a:solidFill>
                  </a:tcPr>
                </a:tc>
              </a:tr>
            </a:tbl>
          </a:graphicData>
        </a:graphic>
      </p:graphicFrame>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env</a:t>
            </a:r>
            <a:r>
              <a:rPr b="1" lang="en">
                <a:solidFill>
                  <a:srgbClr val="434343"/>
                </a:solidFill>
              </a:rPr>
              <a:t>:</a:t>
            </a:r>
            <a:endParaRPr b="1">
              <a:solidFill>
                <a:srgbClr val="434343"/>
              </a:solidFill>
            </a:endParaRPr>
          </a:p>
        </p:txBody>
      </p:sp>
      <p:graphicFrame>
        <p:nvGraphicFramePr>
          <p:cNvPr id="121" name="Google Shape;121;p22"/>
          <p:cNvGraphicFramePr/>
          <p:nvPr/>
        </p:nvGraphicFramePr>
        <p:xfrm>
          <a:off x="4525025" y="1284400"/>
          <a:ext cx="3000000" cy="3000000"/>
        </p:xfrm>
        <a:graphic>
          <a:graphicData uri="http://schemas.openxmlformats.org/drawingml/2006/table">
            <a:tbl>
              <a:tblPr>
                <a:noFill/>
                <a:tableStyleId>{E964015F-B0FE-4FEC-835D-0316048717C1}</a:tableStyleId>
              </a:tblPr>
              <a:tblGrid>
                <a:gridCol w="4459075"/>
              </a:tblGrid>
              <a:tr h="27687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You might want to hide sensitive information in logs like password</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For this use,  secrets. </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You can set secrets under Variables in each repository settings</a:t>
                      </a:r>
                      <a:br>
                        <a:rPr lang="en" sz="1100">
                          <a:solidFill>
                            <a:srgbClr val="444444"/>
                          </a:solidFill>
                          <a:highlight>
                            <a:srgbClr val="F0F0F0"/>
                          </a:highlight>
                          <a:latin typeface="Consolas"/>
                          <a:ea typeface="Consolas"/>
                          <a:cs typeface="Consolas"/>
                          <a:sym typeface="Consolas"/>
                        </a:rPr>
                      </a:b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Repo --&gt; Settings --&gt; Variables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env:</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PROJECT_ID: </a:t>
                      </a:r>
                      <a:r>
                        <a:rPr lang="en" sz="1100">
                          <a:solidFill>
                            <a:srgbClr val="880000"/>
                          </a:solidFill>
                          <a:highlight>
                            <a:srgbClr val="F0F0F0"/>
                          </a:highlight>
                          <a:latin typeface="Consolas"/>
                          <a:ea typeface="Consolas"/>
                          <a:cs typeface="Consolas"/>
                          <a:sym typeface="Consolas"/>
                        </a:rPr>
                        <a:t>sample-project-id</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USERNAME: </a:t>
                      </a:r>
                      <a:r>
                        <a:rPr lang="en" sz="1100">
                          <a:solidFill>
                            <a:srgbClr val="880000"/>
                          </a:solidFill>
                          <a:highlight>
                            <a:srgbClr val="F0F0F0"/>
                          </a:highlight>
                          <a:latin typeface="Consolas"/>
                          <a:ea typeface="Consolas"/>
                          <a:cs typeface="Consolas"/>
                          <a:sym typeface="Consolas"/>
                        </a:rPr>
                        <a:t>sample-username</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PASSWORD: </a:t>
                      </a:r>
                      <a:r>
                        <a:rPr lang="en" sz="1100">
                          <a:solidFill>
                            <a:srgbClr val="880000"/>
                          </a:solidFill>
                          <a:highlight>
                            <a:srgbClr val="F0F0F0"/>
                          </a:highlight>
                          <a:latin typeface="Consolas"/>
                          <a:ea typeface="Consolas"/>
                          <a:cs typeface="Consolas"/>
                          <a:sym typeface="Consolas"/>
                        </a:rPr>
                        <a:t>${{secrets.PASSWORD}}</a:t>
                      </a: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you have to set PASSWORD in variables under repo settings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You can have env variables in jobs and steps too. </a:t>
                      </a: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aphicFrame>
        <p:nvGraphicFramePr>
          <p:cNvPr id="126" name="Google Shape;126;p23"/>
          <p:cNvGraphicFramePr/>
          <p:nvPr/>
        </p:nvGraphicFramePr>
        <p:xfrm>
          <a:off x="357575" y="1284400"/>
          <a:ext cx="3000000" cy="3000000"/>
        </p:xfrm>
        <a:graphic>
          <a:graphicData uri="http://schemas.openxmlformats.org/drawingml/2006/table">
            <a:tbl>
              <a:tblPr>
                <a:noFill/>
                <a:tableStyleId>{E964015F-B0FE-4FEC-835D-0316048717C1}</a:tableStyleId>
              </a:tblPr>
              <a:tblGrid>
                <a:gridCol w="4767450"/>
              </a:tblGrid>
              <a:tr h="24249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One more interesting thing you can do is to run a job in different os</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For this, you need to strategy under each job config</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jobs: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first-job:</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strategy:</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matrix:</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os: </a:t>
                      </a:r>
                      <a:r>
                        <a:rPr lang="en" sz="1100">
                          <a:solidFill>
                            <a:srgbClr val="880000"/>
                          </a:solidFill>
                          <a:highlight>
                            <a:srgbClr val="F0F0F0"/>
                          </a:highlight>
                          <a:latin typeface="Consolas"/>
                          <a:ea typeface="Consolas"/>
                          <a:cs typeface="Consolas"/>
                          <a:sym typeface="Consolas"/>
                        </a:rPr>
                        <a:t>[ubuntu-latest,</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macos-latest,</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windows-latest]</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This will allow the job to run in 3 different os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runs-on: </a:t>
                      </a:r>
                      <a:r>
                        <a:rPr lang="en" sz="1100">
                          <a:solidFill>
                            <a:srgbClr val="880000"/>
                          </a:solidFill>
                          <a:highlight>
                            <a:srgbClr val="F0F0F0"/>
                          </a:highlight>
                          <a:latin typeface="Consolas"/>
                          <a:ea typeface="Consolas"/>
                          <a:cs typeface="Consolas"/>
                          <a:sym typeface="Consolas"/>
                        </a:rPr>
                        <a:t>${{</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matrix.os</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steps:</a:t>
                      </a:r>
                      <a:br>
                        <a:rPr lang="en" sz="1100">
                          <a:solidFill>
                            <a:srgbClr val="444444"/>
                          </a:solidFill>
                          <a:highlight>
                            <a:srgbClr val="F0F0F0"/>
                          </a:highlight>
                          <a:latin typeface="Consolas"/>
                          <a:ea typeface="Consolas"/>
                          <a:cs typeface="Consolas"/>
                          <a:sym typeface="Consolas"/>
                        </a:rPr>
                      </a:br>
                      <a:r>
                        <a:rPr lang="en" sz="1100">
                          <a:solidFill>
                            <a:srgbClr val="397300"/>
                          </a:solidFill>
                          <a:highlight>
                            <a:srgbClr val="F0F0F0"/>
                          </a:highlight>
                          <a:latin typeface="Consolas"/>
                          <a:ea typeface="Consolas"/>
                          <a:cs typeface="Consolas"/>
                          <a:sym typeface="Consolas"/>
                        </a:rPr>
                        <a:t>      -</a:t>
                      </a: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jobs</a:t>
            </a:r>
            <a:r>
              <a:rPr b="1" lang="en">
                <a:solidFill>
                  <a:srgbClr val="434343"/>
                </a:solidFill>
              </a:rPr>
              <a:t>:</a:t>
            </a:r>
            <a:endParaRPr b="1">
              <a:solidFill>
                <a:srgbClr val="434343"/>
              </a:solidFill>
            </a:endParaRPr>
          </a:p>
        </p:txBody>
      </p:sp>
      <p:graphicFrame>
        <p:nvGraphicFramePr>
          <p:cNvPr id="128" name="Google Shape;128;p23"/>
          <p:cNvGraphicFramePr/>
          <p:nvPr/>
        </p:nvGraphicFramePr>
        <p:xfrm>
          <a:off x="5434125" y="1284400"/>
          <a:ext cx="3000000" cy="3000000"/>
        </p:xfrm>
        <a:graphic>
          <a:graphicData uri="http://schemas.openxmlformats.org/drawingml/2006/table">
            <a:tbl>
              <a:tblPr>
                <a:noFill/>
                <a:tableStyleId>{E964015F-B0FE-4FEC-835D-0316048717C1}</a:tableStyleId>
              </a:tblPr>
              <a:tblGrid>
                <a:gridCol w="3470175"/>
              </a:tblGrid>
              <a:tr h="16634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also sometimes you need docker container to be started as sidecar for a job to run</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jobs: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first-job:</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services: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postgres: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image: </a:t>
                      </a:r>
                      <a:r>
                        <a:rPr lang="en" sz="1100">
                          <a:solidFill>
                            <a:srgbClr val="880000"/>
                          </a:solidFill>
                          <a:highlight>
                            <a:srgbClr val="F0F0F0"/>
                          </a:highlight>
                          <a:latin typeface="Consolas"/>
                          <a:ea typeface="Consolas"/>
                          <a:cs typeface="Consolas"/>
                          <a:sym typeface="Consolas"/>
                        </a:rPr>
                        <a:t>postgres</a:t>
                      </a: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docker image name</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ports:</a:t>
                      </a:r>
                      <a:br>
                        <a:rPr lang="en" sz="1100">
                          <a:solidFill>
                            <a:srgbClr val="444444"/>
                          </a:solidFill>
                          <a:highlight>
                            <a:srgbClr val="F0F0F0"/>
                          </a:highlight>
                          <a:latin typeface="Consolas"/>
                          <a:ea typeface="Consolas"/>
                          <a:cs typeface="Consolas"/>
                          <a:sym typeface="Consolas"/>
                        </a:rPr>
                      </a:br>
                      <a:r>
                        <a:rPr lang="en" sz="1100">
                          <a:solidFill>
                            <a:srgbClr val="397300"/>
                          </a:solidFill>
                          <a:highlight>
                            <a:srgbClr val="F0F0F0"/>
                          </a:highlight>
                          <a:latin typeface="Consolas"/>
                          <a:ea typeface="Consolas"/>
                          <a:cs typeface="Consolas"/>
                          <a:sym typeface="Consolas"/>
                        </a:rPr>
                        <a:t>          -</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"5432:5432"</a:t>
                      </a: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#port exposed</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redis: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image: </a:t>
                      </a:r>
                      <a:r>
                        <a:rPr lang="en" sz="1100">
                          <a:solidFill>
                            <a:srgbClr val="880000"/>
                          </a:solidFill>
                          <a:highlight>
                            <a:srgbClr val="F0F0F0"/>
                          </a:highlight>
                          <a:latin typeface="Consolas"/>
                          <a:ea typeface="Consolas"/>
                          <a:cs typeface="Consolas"/>
                          <a:sym typeface="Consolas"/>
                        </a:rPr>
                        <a:t>redis</a:t>
                      </a: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J</a:t>
            </a:r>
            <a:r>
              <a:rPr b="1" lang="en">
                <a:solidFill>
                  <a:srgbClr val="434343"/>
                </a:solidFill>
              </a:rPr>
              <a:t>obs (run in a sequence):</a:t>
            </a:r>
            <a:endParaRPr b="1">
              <a:solidFill>
                <a:srgbClr val="434343"/>
              </a:solidFill>
            </a:endParaRPr>
          </a:p>
        </p:txBody>
      </p:sp>
      <p:graphicFrame>
        <p:nvGraphicFramePr>
          <p:cNvPr id="134" name="Google Shape;134;p24"/>
          <p:cNvGraphicFramePr/>
          <p:nvPr/>
        </p:nvGraphicFramePr>
        <p:xfrm>
          <a:off x="357575" y="1284400"/>
          <a:ext cx="3000000" cy="3000000"/>
        </p:xfrm>
        <a:graphic>
          <a:graphicData uri="http://schemas.openxmlformats.org/drawingml/2006/table">
            <a:tbl>
              <a:tblPr>
                <a:noFill/>
                <a:tableStyleId>{E964015F-B0FE-4FEC-835D-0316048717C1}</a:tableStyleId>
              </a:tblPr>
              <a:tblGrid>
                <a:gridCol w="5786250"/>
              </a:tblGrid>
              <a:tr h="20430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By default all the jobs that are defined under jobs keywords</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Sometime we need to start a job after a job is finished.</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for this we need the needs keyword</a:t>
                      </a:r>
                      <a:br>
                        <a:rPr lang="en" sz="1100">
                          <a:solidFill>
                            <a:srgbClr val="444444"/>
                          </a:solidFill>
                          <a:highlight>
                            <a:srgbClr val="F0F0F0"/>
                          </a:highlight>
                          <a:latin typeface="Consolas"/>
                          <a:ea typeface="Consolas"/>
                          <a:cs typeface="Consolas"/>
                          <a:sym typeface="Consolas"/>
                        </a:rPr>
                      </a:b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jobs: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as first-job and fourth-job don't have any needs keywords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they will start together</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first-job:</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second-job:</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only run when first-job is successful</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needs: </a:t>
                      </a:r>
                      <a:r>
                        <a:rPr lang="en" sz="1100">
                          <a:solidFill>
                            <a:srgbClr val="880000"/>
                          </a:solidFill>
                          <a:highlight>
                            <a:srgbClr val="F0F0F0"/>
                          </a:highlight>
                          <a:latin typeface="Consolas"/>
                          <a:ea typeface="Consolas"/>
                          <a:cs typeface="Consolas"/>
                          <a:sym typeface="Consolas"/>
                        </a:rPr>
                        <a:t>[first-job]</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third-job:</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only run when first-job and second-job is successful</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needs: </a:t>
                      </a:r>
                      <a:r>
                        <a:rPr lang="en" sz="1100">
                          <a:solidFill>
                            <a:srgbClr val="880000"/>
                          </a:solidFill>
                          <a:highlight>
                            <a:srgbClr val="F0F0F0"/>
                          </a:highlight>
                          <a:latin typeface="Consolas"/>
                          <a:ea typeface="Consolas"/>
                          <a:cs typeface="Consolas"/>
                          <a:sym typeface="Consolas"/>
                        </a:rPr>
                        <a:t>[first-job,</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second-job]</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fourth-job:</a:t>
                      </a: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steps</a:t>
            </a:r>
            <a:r>
              <a:rPr b="1" lang="en">
                <a:solidFill>
                  <a:srgbClr val="434343"/>
                </a:solidFill>
              </a:rPr>
              <a:t>:</a:t>
            </a:r>
            <a:endParaRPr b="1">
              <a:solidFill>
                <a:srgbClr val="434343"/>
              </a:solidFill>
            </a:endParaRPr>
          </a:p>
        </p:txBody>
      </p:sp>
      <p:graphicFrame>
        <p:nvGraphicFramePr>
          <p:cNvPr id="140" name="Google Shape;140;p25"/>
          <p:cNvGraphicFramePr/>
          <p:nvPr/>
        </p:nvGraphicFramePr>
        <p:xfrm>
          <a:off x="357575" y="1284400"/>
          <a:ext cx="3000000" cy="3000000"/>
        </p:xfrm>
        <a:graphic>
          <a:graphicData uri="http://schemas.openxmlformats.org/drawingml/2006/table">
            <a:tbl>
              <a:tblPr>
                <a:noFill/>
                <a:tableStyleId>{E964015F-B0FE-4FEC-835D-0316048717C1}</a:tableStyleId>
              </a:tblPr>
              <a:tblGrid>
                <a:gridCol w="4158375"/>
              </a:tblGrid>
              <a:tr h="127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name of the step</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name: </a:t>
                      </a:r>
                      <a:r>
                        <a:rPr lang="en" sz="1100">
                          <a:solidFill>
                            <a:srgbClr val="880000"/>
                          </a:solidFill>
                          <a:highlight>
                            <a:srgbClr val="F0F0F0"/>
                          </a:highlight>
                          <a:latin typeface="Consolas"/>
                          <a:ea typeface="Consolas"/>
                          <a:cs typeface="Consolas"/>
                          <a:sym typeface="Consolas"/>
                        </a:rPr>
                        <a:t>name</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of</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the</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step</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id: </a:t>
                      </a:r>
                      <a:r>
                        <a:rPr lang="en" sz="1100">
                          <a:solidFill>
                            <a:srgbClr val="880000"/>
                          </a:solidFill>
                          <a:highlight>
                            <a:srgbClr val="F0F0F0"/>
                          </a:highlight>
                          <a:latin typeface="Consolas"/>
                          <a:ea typeface="Consolas"/>
                          <a:cs typeface="Consolas"/>
                          <a:sym typeface="Consolas"/>
                        </a:rPr>
                        <a:t>sample_id</a:t>
                      </a: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needed if this step has output to be used in other steps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run: </a:t>
                      </a:r>
                      <a:r>
                        <a:rPr lang="en" sz="1100">
                          <a:solidFill>
                            <a:srgbClr val="880000"/>
                          </a:solidFill>
                          <a:highlight>
                            <a:srgbClr val="F0F0F0"/>
                          </a:highlight>
                          <a:latin typeface="Consolas"/>
                          <a:ea typeface="Consolas"/>
                          <a:cs typeface="Consolas"/>
                          <a:sym typeface="Consolas"/>
                        </a:rPr>
                        <a:t>echo</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'Hello World'</a:t>
                      </a: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command we want to run</a:t>
                      </a:r>
                      <a:br>
                        <a:rPr lang="en" sz="1100">
                          <a:solidFill>
                            <a:srgbClr val="444444"/>
                          </a:solidFill>
                          <a:highlight>
                            <a:srgbClr val="F0F0F0"/>
                          </a:highlight>
                          <a:latin typeface="Consolas"/>
                          <a:ea typeface="Consolas"/>
                          <a:cs typeface="Consolas"/>
                          <a:sym typeface="Consolas"/>
                        </a:rPr>
                      </a:br>
                      <a:br>
                        <a:rPr lang="en" sz="1100">
                          <a:solidFill>
                            <a:srgbClr val="444444"/>
                          </a:solidFill>
                          <a:highlight>
                            <a:srgbClr val="F0F0F0"/>
                          </a:highlight>
                          <a:latin typeface="Consolas"/>
                          <a:ea typeface="Consolas"/>
                          <a:cs typeface="Consolas"/>
                          <a:sym typeface="Consolas"/>
                        </a:rPr>
                      </a:b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graphicFrame>
        <p:nvGraphicFramePr>
          <p:cNvPr id="141" name="Google Shape;141;p25"/>
          <p:cNvGraphicFramePr/>
          <p:nvPr/>
        </p:nvGraphicFramePr>
        <p:xfrm>
          <a:off x="357575" y="3056950"/>
          <a:ext cx="3000000" cy="3000000"/>
        </p:xfrm>
        <a:graphic>
          <a:graphicData uri="http://schemas.openxmlformats.org/drawingml/2006/table">
            <a:tbl>
              <a:tblPr>
                <a:noFill/>
                <a:tableStyleId>{E964015F-B0FE-4FEC-835D-0316048717C1}</a:tableStyleId>
              </a:tblPr>
              <a:tblGrid>
                <a:gridCol w="4158375"/>
              </a:tblGrid>
              <a:tr h="127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sometimes some action might take input from outside to act on</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you can pass this using with keywords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name: </a:t>
                      </a:r>
                      <a:r>
                        <a:rPr lang="en" sz="1100">
                          <a:solidFill>
                            <a:srgbClr val="880000"/>
                          </a:solidFill>
                          <a:highlight>
                            <a:srgbClr val="F0F0F0"/>
                          </a:highlight>
                          <a:latin typeface="Consolas"/>
                          <a:ea typeface="Consolas"/>
                          <a:cs typeface="Consolas"/>
                          <a:sym typeface="Consolas"/>
                        </a:rPr>
                        <a:t>Running</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simple</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steps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uses: </a:t>
                      </a:r>
                      <a:r>
                        <a:rPr lang="en" sz="1100">
                          <a:solidFill>
                            <a:srgbClr val="880000"/>
                          </a:solidFill>
                          <a:highlight>
                            <a:srgbClr val="F0F0F0"/>
                          </a:highlight>
                          <a:latin typeface="Consolas"/>
                          <a:ea typeface="Consolas"/>
                          <a:cs typeface="Consolas"/>
                          <a:sym typeface="Consolas"/>
                        </a:rPr>
                        <a:t>actions/hello-world-javascript-action@master</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with:</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who-to-greet: </a:t>
                      </a:r>
                      <a:r>
                        <a:rPr lang="en" sz="1100">
                          <a:solidFill>
                            <a:srgbClr val="880000"/>
                          </a:solidFill>
                          <a:highlight>
                            <a:srgbClr val="F0F0F0"/>
                          </a:highlight>
                          <a:latin typeface="Consolas"/>
                          <a:ea typeface="Consolas"/>
                          <a:cs typeface="Consolas"/>
                          <a:sym typeface="Consolas"/>
                        </a:rPr>
                        <a:t>'Mona the Octocat'</a:t>
                      </a: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graphicFrame>
        <p:nvGraphicFramePr>
          <p:cNvPr id="142" name="Google Shape;142;p25"/>
          <p:cNvGraphicFramePr/>
          <p:nvPr/>
        </p:nvGraphicFramePr>
        <p:xfrm>
          <a:off x="4744625" y="1284400"/>
          <a:ext cx="3000000" cy="3000000"/>
        </p:xfrm>
        <a:graphic>
          <a:graphicData uri="http://schemas.openxmlformats.org/drawingml/2006/table">
            <a:tbl>
              <a:tblPr>
                <a:noFill/>
                <a:tableStyleId>{E964015F-B0FE-4FEC-835D-0316048717C1}</a:tableStyleId>
              </a:tblPr>
              <a:tblGrid>
                <a:gridCol w="4214975"/>
              </a:tblGrid>
              <a:tr h="16510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You can have env variables scoped to our steps only</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name: </a:t>
                      </a:r>
                      <a:r>
                        <a:rPr lang="en" sz="1100">
                          <a:solidFill>
                            <a:srgbClr val="880000"/>
                          </a:solidFill>
                          <a:highlight>
                            <a:srgbClr val="F0F0F0"/>
                          </a:highlight>
                          <a:latin typeface="Consolas"/>
                          <a:ea typeface="Consolas"/>
                          <a:cs typeface="Consolas"/>
                          <a:sym typeface="Consolas"/>
                        </a:rPr>
                        <a:t>Env</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Variable</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Steps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run: </a:t>
                      </a:r>
                      <a:r>
                        <a:rPr lang="en" sz="1100">
                          <a:solidFill>
                            <a:srgbClr val="880000"/>
                          </a:solidFill>
                          <a:highlight>
                            <a:srgbClr val="F0F0F0"/>
                          </a:highlight>
                          <a:latin typeface="Consolas"/>
                          <a:ea typeface="Consolas"/>
                          <a:cs typeface="Consolas"/>
                          <a:sym typeface="Consolas"/>
                        </a:rPr>
                        <a:t>echo</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$HELLO_WORLD</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env:</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HELLO_WORLD: </a:t>
                      </a:r>
                      <a:r>
                        <a:rPr lang="en" sz="1100">
                          <a:solidFill>
                            <a:srgbClr val="880000"/>
                          </a:solidFill>
                          <a:highlight>
                            <a:srgbClr val="F0F0F0"/>
                          </a:highlight>
                          <a:latin typeface="Consolas"/>
                          <a:ea typeface="Consolas"/>
                          <a:cs typeface="Consolas"/>
                          <a:sym typeface="Consolas"/>
                        </a:rPr>
                        <a:t>hello-world</a:t>
                      </a: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will not be available to other steps</a:t>
                      </a:r>
                      <a:endParaRPr sz="1100"/>
                    </a:p>
                  </a:txBody>
                  <a:tcPr marT="63500" marB="63500" marR="63500" marL="63500">
                    <a:solidFill>
                      <a:srgbClr val="F0F0F0"/>
                    </a:solidFill>
                  </a:tcPr>
                </a:tc>
              </a:tr>
            </a:tbl>
          </a:graphicData>
        </a:graphic>
      </p:graphicFrame>
      <p:graphicFrame>
        <p:nvGraphicFramePr>
          <p:cNvPr id="143" name="Google Shape;143;p25"/>
          <p:cNvGraphicFramePr/>
          <p:nvPr/>
        </p:nvGraphicFramePr>
        <p:xfrm>
          <a:off x="4744625" y="3056950"/>
          <a:ext cx="3000000" cy="3000000"/>
        </p:xfrm>
        <a:graphic>
          <a:graphicData uri="http://schemas.openxmlformats.org/drawingml/2006/table">
            <a:tbl>
              <a:tblPr>
                <a:noFill/>
                <a:tableStyleId>{E964015F-B0FE-4FEC-835D-0316048717C1}</a:tableStyleId>
              </a:tblPr>
              <a:tblGrid>
                <a:gridCol w="4214975"/>
              </a:tblGrid>
              <a:tr h="16510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also you can run a steps based on event type and branches too</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name: </a:t>
                      </a:r>
                      <a:r>
                        <a:rPr lang="en" sz="1100">
                          <a:solidFill>
                            <a:srgbClr val="880000"/>
                          </a:solidFill>
                          <a:highlight>
                            <a:srgbClr val="F0F0F0"/>
                          </a:highlight>
                          <a:latin typeface="Consolas"/>
                          <a:ea typeface="Consolas"/>
                          <a:cs typeface="Consolas"/>
                          <a:sym typeface="Consolas"/>
                        </a:rPr>
                        <a:t>Run</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only</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when</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push</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to</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master</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run: </a:t>
                      </a:r>
                      <a:r>
                        <a:rPr lang="en" sz="1100">
                          <a:solidFill>
                            <a:srgbClr val="880000"/>
                          </a:solidFill>
                          <a:highlight>
                            <a:srgbClr val="F0F0F0"/>
                          </a:highlight>
                          <a:latin typeface="Consolas"/>
                          <a:ea typeface="Consolas"/>
                          <a:cs typeface="Consolas"/>
                          <a:sym typeface="Consolas"/>
                        </a:rPr>
                        <a:t>echo</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the</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code</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is</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pushed</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to</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master</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branch</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if: </a:t>
                      </a:r>
                      <a:r>
                        <a:rPr lang="en" sz="1100">
                          <a:solidFill>
                            <a:srgbClr val="880000"/>
                          </a:solidFill>
                          <a:highlight>
                            <a:srgbClr val="F0F0F0"/>
                          </a:highlight>
                          <a:latin typeface="Consolas"/>
                          <a:ea typeface="Consolas"/>
                          <a:cs typeface="Consolas"/>
                          <a:sym typeface="Consolas"/>
                        </a:rPr>
                        <a:t>${{</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github.event_name</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'push'</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&amp;&amp;</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github.ref</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'master'</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endParaRPr sz="1100"/>
                    </a:p>
                  </a:txBody>
                  <a:tcPr marT="63500" marB="63500" marR="63500" marL="63500">
                    <a:solidFill>
                      <a:srgbClr val="F0F0F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818463" y="268388"/>
            <a:ext cx="7323124" cy="4535975"/>
          </a:xfrm>
          <a:prstGeom prst="rect">
            <a:avLst/>
          </a:prstGeom>
          <a:noFill/>
          <a:ln>
            <a:noFill/>
          </a:ln>
        </p:spPr>
      </p:pic>
      <p:sp>
        <p:nvSpPr>
          <p:cNvPr id="149" name="Google Shape;149;p26"/>
          <p:cNvSpPr txBox="1"/>
          <p:nvPr>
            <p:ph idx="1" type="body"/>
          </p:nvPr>
        </p:nvSpPr>
        <p:spPr>
          <a:xfrm>
            <a:off x="2193150" y="4584575"/>
            <a:ext cx="4757700" cy="8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4"/>
              </a:rPr>
              <a:t>https://github.com/marketplace?type=actions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swald"/>
                <a:ea typeface="Oswald"/>
                <a:cs typeface="Oswald"/>
                <a:sym typeface="Oswald"/>
              </a:rPr>
              <a:t>Pricing</a:t>
            </a:r>
            <a:endParaRPr b="1">
              <a:solidFill>
                <a:srgbClr val="434343"/>
              </a:solidFill>
              <a:latin typeface="Oswald"/>
              <a:ea typeface="Oswald"/>
              <a:cs typeface="Oswald"/>
              <a:sym typeface="Oswald"/>
            </a:endParaRPr>
          </a:p>
        </p:txBody>
      </p:sp>
      <p:pic>
        <p:nvPicPr>
          <p:cNvPr id="155" name="Google Shape;155;p27"/>
          <p:cNvPicPr preferRelativeResize="0"/>
          <p:nvPr/>
        </p:nvPicPr>
        <p:blipFill>
          <a:blip r:embed="rId3">
            <a:alphaModFix/>
          </a:blip>
          <a:stretch>
            <a:fillRect/>
          </a:stretch>
        </p:blipFill>
        <p:spPr>
          <a:xfrm>
            <a:off x="2504549" y="1446050"/>
            <a:ext cx="3960000" cy="2965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3226125" y="321825"/>
            <a:ext cx="2691749" cy="2759325"/>
          </a:xfrm>
          <a:prstGeom prst="rect">
            <a:avLst/>
          </a:prstGeom>
          <a:noFill/>
          <a:ln>
            <a:noFill/>
          </a:ln>
        </p:spPr>
      </p:pic>
      <p:sp>
        <p:nvSpPr>
          <p:cNvPr id="161" name="Google Shape;161;p28"/>
          <p:cNvSpPr txBox="1"/>
          <p:nvPr>
            <p:ph idx="4294967295" type="ctrTitle"/>
          </p:nvPr>
        </p:nvSpPr>
        <p:spPr>
          <a:xfrm>
            <a:off x="3933800" y="3137750"/>
            <a:ext cx="13896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swald"/>
                <a:ea typeface="Oswald"/>
                <a:cs typeface="Oswald"/>
                <a:sym typeface="Oswald"/>
              </a:rPr>
              <a:t>The End</a:t>
            </a:r>
            <a:endParaRPr b="1">
              <a:latin typeface="Oswald"/>
              <a:ea typeface="Oswald"/>
              <a:cs typeface="Oswald"/>
              <a:sym typeface="Oswald"/>
            </a:endParaRPr>
          </a:p>
        </p:txBody>
      </p:sp>
      <p:sp>
        <p:nvSpPr>
          <p:cNvPr id="162" name="Google Shape;162;p28"/>
          <p:cNvSpPr txBox="1"/>
          <p:nvPr/>
        </p:nvSpPr>
        <p:spPr>
          <a:xfrm>
            <a:off x="2106300" y="3827625"/>
            <a:ext cx="4931400" cy="74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Open Sans"/>
                <a:ea typeface="Open Sans"/>
                <a:cs typeface="Open Sans"/>
                <a:sym typeface="Open Sans"/>
              </a:rPr>
              <a:t>Learn more: </a:t>
            </a:r>
            <a:r>
              <a:rPr lang="en" u="sng">
                <a:solidFill>
                  <a:schemeClr val="hlink"/>
                </a:solidFill>
                <a:latin typeface="Open Sans"/>
                <a:ea typeface="Open Sans"/>
                <a:cs typeface="Open Sans"/>
                <a:sym typeface="Open Sans"/>
                <a:hlinkClick r:id="rId4"/>
              </a:rPr>
              <a:t>https://docs.github.com/en/free-pro-team@latest/actions</a:t>
            </a:r>
            <a:endParaRPr>
              <a:latin typeface="Open Sans"/>
              <a:ea typeface="Open Sans"/>
              <a:cs typeface="Open Sans"/>
              <a:sym typeface="Open Sans"/>
            </a:endParaRPr>
          </a:p>
        </p:txBody>
      </p:sp>
      <p:sp>
        <p:nvSpPr>
          <p:cNvPr id="163" name="Google Shape;163;p28"/>
          <p:cNvSpPr txBox="1"/>
          <p:nvPr/>
        </p:nvSpPr>
        <p:spPr>
          <a:xfrm>
            <a:off x="8401188" y="4103600"/>
            <a:ext cx="8844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Oswald"/>
                <a:ea typeface="Oswald"/>
                <a:cs typeface="Oswald"/>
                <a:sym typeface="Oswald"/>
              </a:rPr>
              <a:t>@ipriver</a:t>
            </a:r>
            <a:endParaRPr>
              <a:solidFill>
                <a:srgbClr val="434343"/>
              </a:solidFill>
              <a:latin typeface="Oswald"/>
              <a:ea typeface="Oswald"/>
              <a:cs typeface="Oswald"/>
              <a:sym typeface="Oswald"/>
            </a:endParaRPr>
          </a:p>
        </p:txBody>
      </p:sp>
      <p:pic>
        <p:nvPicPr>
          <p:cNvPr id="164" name="Google Shape;164;p28"/>
          <p:cNvPicPr preferRelativeResize="0"/>
          <p:nvPr/>
        </p:nvPicPr>
        <p:blipFill>
          <a:blip r:embed="rId5">
            <a:alphaModFix/>
          </a:blip>
          <a:stretch>
            <a:fillRect/>
          </a:stretch>
        </p:blipFill>
        <p:spPr>
          <a:xfrm>
            <a:off x="8401200" y="4400700"/>
            <a:ext cx="742800" cy="74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swald"/>
                <a:ea typeface="Oswald"/>
                <a:cs typeface="Oswald"/>
                <a:sym typeface="Oswald"/>
              </a:rPr>
              <a:t>What is CI/CD</a:t>
            </a:r>
            <a:endParaRPr b="1">
              <a:solidFill>
                <a:srgbClr val="434343"/>
              </a:solidFill>
              <a:latin typeface="Oswald"/>
              <a:ea typeface="Oswald"/>
              <a:cs typeface="Oswald"/>
              <a:sym typeface="Oswald"/>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50">
                <a:solidFill>
                  <a:srgbClr val="151515"/>
                </a:solidFill>
                <a:highlight>
                  <a:srgbClr val="FFFFFF"/>
                </a:highlight>
                <a:latin typeface="Open Sans"/>
                <a:ea typeface="Open Sans"/>
                <a:cs typeface="Open Sans"/>
                <a:sym typeface="Open Sans"/>
              </a:rPr>
              <a:t>CI/CD is a method to frequently deliver apps to customers by introducing automation into the stages of app development. CI/CD introduces ongoing automation and continuous monitoring throughout the lifecycle of apps, from integration and testing phases to delivery and deployment.</a:t>
            </a:r>
            <a:endParaRPr>
              <a:latin typeface="Open Sans"/>
              <a:ea typeface="Open Sans"/>
              <a:cs typeface="Open Sans"/>
              <a:sym typeface="Open Sans"/>
            </a:endParaRPr>
          </a:p>
        </p:txBody>
      </p:sp>
      <p:pic>
        <p:nvPicPr>
          <p:cNvPr id="65" name="Google Shape;65;p14"/>
          <p:cNvPicPr preferRelativeResize="0"/>
          <p:nvPr/>
        </p:nvPicPr>
        <p:blipFill>
          <a:blip r:embed="rId3">
            <a:alphaModFix/>
          </a:blip>
          <a:stretch>
            <a:fillRect/>
          </a:stretch>
        </p:blipFill>
        <p:spPr>
          <a:xfrm>
            <a:off x="1635025" y="2420500"/>
            <a:ext cx="5873950" cy="155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swald"/>
                <a:ea typeface="Oswald"/>
                <a:cs typeface="Oswald"/>
                <a:sym typeface="Oswald"/>
              </a:rPr>
              <a:t>Other solutions</a:t>
            </a:r>
            <a:endParaRPr b="1">
              <a:solidFill>
                <a:srgbClr val="434343"/>
              </a:solidFill>
              <a:latin typeface="Oswald"/>
              <a:ea typeface="Oswald"/>
              <a:cs typeface="Oswald"/>
              <a:sym typeface="Oswald"/>
            </a:endParaRPr>
          </a:p>
        </p:txBody>
      </p:sp>
      <p:pic>
        <p:nvPicPr>
          <p:cNvPr id="71" name="Google Shape;71;p15"/>
          <p:cNvPicPr preferRelativeResize="0"/>
          <p:nvPr/>
        </p:nvPicPr>
        <p:blipFill>
          <a:blip r:embed="rId3">
            <a:alphaModFix/>
          </a:blip>
          <a:stretch>
            <a:fillRect/>
          </a:stretch>
        </p:blipFill>
        <p:spPr>
          <a:xfrm>
            <a:off x="813625" y="1407523"/>
            <a:ext cx="4170875" cy="1277126"/>
          </a:xfrm>
          <a:prstGeom prst="rect">
            <a:avLst/>
          </a:prstGeom>
          <a:noFill/>
          <a:ln>
            <a:noFill/>
          </a:ln>
        </p:spPr>
      </p:pic>
      <p:pic>
        <p:nvPicPr>
          <p:cNvPr id="72" name="Google Shape;72;p15"/>
          <p:cNvPicPr preferRelativeResize="0"/>
          <p:nvPr/>
        </p:nvPicPr>
        <p:blipFill>
          <a:blip r:embed="rId4">
            <a:alphaModFix/>
          </a:blip>
          <a:stretch>
            <a:fillRect/>
          </a:stretch>
        </p:blipFill>
        <p:spPr>
          <a:xfrm>
            <a:off x="5921575" y="1238400"/>
            <a:ext cx="1761850" cy="1969125"/>
          </a:xfrm>
          <a:prstGeom prst="rect">
            <a:avLst/>
          </a:prstGeom>
          <a:noFill/>
          <a:ln>
            <a:noFill/>
          </a:ln>
        </p:spPr>
      </p:pic>
      <p:pic>
        <p:nvPicPr>
          <p:cNvPr id="73" name="Google Shape;73;p15"/>
          <p:cNvPicPr preferRelativeResize="0"/>
          <p:nvPr/>
        </p:nvPicPr>
        <p:blipFill>
          <a:blip r:embed="rId5">
            <a:alphaModFix/>
          </a:blip>
          <a:stretch>
            <a:fillRect/>
          </a:stretch>
        </p:blipFill>
        <p:spPr>
          <a:xfrm>
            <a:off x="1965850" y="2794600"/>
            <a:ext cx="1594175" cy="2049075"/>
          </a:xfrm>
          <a:prstGeom prst="rect">
            <a:avLst/>
          </a:prstGeom>
          <a:noFill/>
          <a:ln>
            <a:noFill/>
          </a:ln>
        </p:spPr>
      </p:pic>
      <p:pic>
        <p:nvPicPr>
          <p:cNvPr id="74" name="Google Shape;74;p15"/>
          <p:cNvPicPr preferRelativeResize="0"/>
          <p:nvPr/>
        </p:nvPicPr>
        <p:blipFill>
          <a:blip r:embed="rId6">
            <a:alphaModFix/>
          </a:blip>
          <a:stretch>
            <a:fillRect/>
          </a:stretch>
        </p:blipFill>
        <p:spPr>
          <a:xfrm>
            <a:off x="4386475" y="3547800"/>
            <a:ext cx="3991326" cy="1130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swald"/>
                <a:ea typeface="Oswald"/>
                <a:cs typeface="Oswald"/>
                <a:sym typeface="Oswald"/>
              </a:rPr>
              <a:t>Github in Action</a:t>
            </a:r>
            <a:endParaRPr b="1">
              <a:solidFill>
                <a:srgbClr val="434343"/>
              </a:solidFill>
              <a:latin typeface="Oswald"/>
              <a:ea typeface="Oswald"/>
              <a:cs typeface="Oswald"/>
              <a:sym typeface="Oswald"/>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92929"/>
                </a:solidFill>
                <a:highlight>
                  <a:srgbClr val="F2F2F2"/>
                </a:highlight>
                <a:latin typeface="Courier New"/>
                <a:ea typeface="Courier New"/>
                <a:cs typeface="Courier New"/>
                <a:sym typeface="Courier New"/>
              </a:rPr>
              <a:t>.github/workflows</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lang="en" sz="1200">
                <a:solidFill>
                  <a:srgbClr val="24292E"/>
                </a:solidFill>
                <a:highlight>
                  <a:srgbClr val="FFFFFF"/>
                </a:highlight>
                <a:latin typeface="Open Sans"/>
                <a:ea typeface="Open Sans"/>
                <a:cs typeface="Open Sans"/>
                <a:sym typeface="Open Sans"/>
              </a:rPr>
              <a:t>GitHub Actions help you automate tasks within your software development life cycle. GitHub Actions are event-driven, meaning that you can run a series of commands after a specified event has occurred.</a:t>
            </a:r>
            <a:endParaRPr sz="1200">
              <a:solidFill>
                <a:srgbClr val="292929"/>
              </a:solidFill>
              <a:highlight>
                <a:srgbClr val="F2F2F2"/>
              </a:highlight>
              <a:latin typeface="Open Sans"/>
              <a:ea typeface="Open Sans"/>
              <a:cs typeface="Open Sans"/>
              <a:sym typeface="Open Sans"/>
            </a:endParaRPr>
          </a:p>
        </p:txBody>
      </p:sp>
      <p:pic>
        <p:nvPicPr>
          <p:cNvPr id="81" name="Google Shape;81;p16"/>
          <p:cNvPicPr preferRelativeResize="0"/>
          <p:nvPr/>
        </p:nvPicPr>
        <p:blipFill>
          <a:blip r:embed="rId3">
            <a:alphaModFix/>
          </a:blip>
          <a:stretch>
            <a:fillRect/>
          </a:stretch>
        </p:blipFill>
        <p:spPr>
          <a:xfrm>
            <a:off x="1238250" y="2498375"/>
            <a:ext cx="6667500" cy="177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244775" y="1173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latin typeface="Open Sans"/>
                <a:ea typeface="Open Sans"/>
                <a:cs typeface="Open Sans"/>
                <a:sym typeface="Open Sans"/>
              </a:rPr>
              <a:t>The workflow is an automated procedure that you add to your repository. Workflows are made up of one or more jobs and can be scheduled or triggered by an event. The workflow can be used to build, test, package, release, or deploy a project on GitHub.</a:t>
            </a:r>
            <a:endParaRPr>
              <a:latin typeface="Open Sans"/>
              <a:ea typeface="Open Sans"/>
              <a:cs typeface="Open Sans"/>
              <a:sym typeface="Open Sans"/>
            </a:endParaRPr>
          </a:p>
        </p:txBody>
      </p:sp>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swald"/>
                <a:ea typeface="Oswald"/>
                <a:cs typeface="Oswald"/>
                <a:sym typeface="Oswald"/>
              </a:rPr>
              <a:t>Workflow</a:t>
            </a:r>
            <a:endParaRPr b="1">
              <a:solidFill>
                <a:srgbClr val="434343"/>
              </a:solidFill>
              <a:latin typeface="Oswald"/>
              <a:ea typeface="Oswald"/>
              <a:cs typeface="Oswald"/>
              <a:sym typeface="Oswald"/>
            </a:endParaRPr>
          </a:p>
        </p:txBody>
      </p:sp>
      <p:pic>
        <p:nvPicPr>
          <p:cNvPr id="88" name="Google Shape;88;p17"/>
          <p:cNvPicPr preferRelativeResize="0"/>
          <p:nvPr/>
        </p:nvPicPr>
        <p:blipFill>
          <a:blip r:embed="rId3">
            <a:alphaModFix/>
          </a:blip>
          <a:stretch>
            <a:fillRect/>
          </a:stretch>
        </p:blipFill>
        <p:spPr>
          <a:xfrm>
            <a:off x="1427575" y="2226325"/>
            <a:ext cx="6154976" cy="232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aphicFrame>
        <p:nvGraphicFramePr>
          <p:cNvPr id="93" name="Google Shape;93;p18"/>
          <p:cNvGraphicFramePr/>
          <p:nvPr/>
        </p:nvGraphicFramePr>
        <p:xfrm>
          <a:off x="357575" y="1284400"/>
          <a:ext cx="3000000" cy="3000000"/>
        </p:xfrm>
        <a:graphic>
          <a:graphicData uri="http://schemas.openxmlformats.org/drawingml/2006/table">
            <a:tbl>
              <a:tblPr>
                <a:noFill/>
                <a:tableStyleId>{E964015F-B0FE-4FEC-835D-0316048717C1}</a:tableStyleId>
              </a:tblPr>
              <a:tblGrid>
                <a:gridCol w="4031025"/>
              </a:tblGrid>
              <a:tr h="12700">
                <a:tc>
                  <a:txBody>
                    <a:bodyPr/>
                    <a:lstStyle/>
                    <a:p>
                      <a:pPr indent="0" lvl="0" marL="0" rtl="0" algn="l">
                        <a:lnSpc>
                          <a:spcPct val="115000"/>
                        </a:lnSpc>
                        <a:spcBef>
                          <a:spcPts val="0"/>
                        </a:spcBef>
                        <a:spcAft>
                          <a:spcPts val="0"/>
                        </a:spcAft>
                        <a:buNone/>
                      </a:pPr>
                      <a:r>
                        <a:rPr lang="en" sz="1100">
                          <a:solidFill>
                            <a:srgbClr val="444444"/>
                          </a:solidFill>
                          <a:highlight>
                            <a:srgbClr val="F0F0F0"/>
                          </a:highlight>
                          <a:latin typeface="Consolas"/>
                          <a:ea typeface="Consolas"/>
                          <a:cs typeface="Consolas"/>
                          <a:sym typeface="Consolas"/>
                        </a:rPr>
                        <a:t>name: </a:t>
                      </a:r>
                      <a:r>
                        <a:rPr lang="en" sz="1100">
                          <a:solidFill>
                            <a:srgbClr val="880000"/>
                          </a:solidFill>
                          <a:highlight>
                            <a:srgbClr val="F0F0F0"/>
                          </a:highlight>
                          <a:latin typeface="Consolas"/>
                          <a:ea typeface="Consolas"/>
                          <a:cs typeface="Consolas"/>
                          <a:sym typeface="Consolas"/>
                        </a:rPr>
                        <a:t>learn-github-actions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on: </a:t>
                      </a:r>
                      <a:r>
                        <a:rPr lang="en" sz="1100">
                          <a:solidFill>
                            <a:srgbClr val="880000"/>
                          </a:solidFill>
                          <a:highlight>
                            <a:srgbClr val="F0F0F0"/>
                          </a:highlight>
                          <a:latin typeface="Consolas"/>
                          <a:ea typeface="Consolas"/>
                          <a:cs typeface="Consolas"/>
                          <a:sym typeface="Consolas"/>
                        </a:rPr>
                        <a:t>[push]</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jobs: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check-bats-version:</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runs-on: </a:t>
                      </a:r>
                      <a:r>
                        <a:rPr lang="en" sz="1100">
                          <a:solidFill>
                            <a:srgbClr val="880000"/>
                          </a:solidFill>
                          <a:highlight>
                            <a:srgbClr val="F0F0F0"/>
                          </a:highlight>
                          <a:latin typeface="Consolas"/>
                          <a:ea typeface="Consolas"/>
                          <a:cs typeface="Consolas"/>
                          <a:sym typeface="Consolas"/>
                        </a:rPr>
                        <a:t>ubuntu-latest</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steps: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 uses: </a:t>
                      </a:r>
                      <a:r>
                        <a:rPr lang="en" sz="1100">
                          <a:solidFill>
                            <a:srgbClr val="880000"/>
                          </a:solidFill>
                          <a:highlight>
                            <a:srgbClr val="F0F0F0"/>
                          </a:highlight>
                          <a:latin typeface="Consolas"/>
                          <a:ea typeface="Consolas"/>
                          <a:cs typeface="Consolas"/>
                          <a:sym typeface="Consolas"/>
                        </a:rPr>
                        <a:t>actions/checkout@v2</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 uses: </a:t>
                      </a:r>
                      <a:r>
                        <a:rPr lang="en" sz="1100">
                          <a:solidFill>
                            <a:srgbClr val="880000"/>
                          </a:solidFill>
                          <a:highlight>
                            <a:srgbClr val="F0F0F0"/>
                          </a:highlight>
                          <a:latin typeface="Consolas"/>
                          <a:ea typeface="Consolas"/>
                          <a:cs typeface="Consolas"/>
                          <a:sym typeface="Consolas"/>
                        </a:rPr>
                        <a:t>actions/setup-node@v1</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 run: </a:t>
                      </a:r>
                      <a:r>
                        <a:rPr lang="en" sz="1100">
                          <a:solidFill>
                            <a:srgbClr val="880000"/>
                          </a:solidFill>
                          <a:highlight>
                            <a:srgbClr val="F0F0F0"/>
                          </a:highlight>
                          <a:latin typeface="Consolas"/>
                          <a:ea typeface="Consolas"/>
                          <a:cs typeface="Consolas"/>
                          <a:sym typeface="Consolas"/>
                        </a:rPr>
                        <a:t>npm</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install</a:t>
                      </a:r>
                      <a:r>
                        <a:rPr lang="en" sz="1100">
                          <a:solidFill>
                            <a:srgbClr val="444444"/>
                          </a:solidFill>
                          <a:highlight>
                            <a:srgbClr val="F0F0F0"/>
                          </a:highlight>
                          <a:latin typeface="Consolas"/>
                          <a:ea typeface="Consolas"/>
                          <a:cs typeface="Consolas"/>
                          <a:sym typeface="Consolas"/>
                        </a:rPr>
                        <a:t> </a:t>
                      </a:r>
                      <a:r>
                        <a:rPr lang="en" sz="1100">
                          <a:solidFill>
                            <a:srgbClr val="397300"/>
                          </a:solidFill>
                          <a:highlight>
                            <a:srgbClr val="F0F0F0"/>
                          </a:highlight>
                          <a:latin typeface="Consolas"/>
                          <a:ea typeface="Consolas"/>
                          <a:cs typeface="Consolas"/>
                          <a:sym typeface="Consolas"/>
                        </a:rPr>
                        <a:t>-g</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bats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 run: </a:t>
                      </a:r>
                      <a:r>
                        <a:rPr lang="en" sz="1100">
                          <a:solidFill>
                            <a:srgbClr val="880000"/>
                          </a:solidFill>
                          <a:highlight>
                            <a:srgbClr val="F0F0F0"/>
                          </a:highlight>
                          <a:latin typeface="Consolas"/>
                          <a:ea typeface="Consolas"/>
                          <a:cs typeface="Consolas"/>
                          <a:sym typeface="Consolas"/>
                        </a:rPr>
                        <a:t>bats</a:t>
                      </a:r>
                      <a:r>
                        <a:rPr lang="en" sz="1100">
                          <a:solidFill>
                            <a:srgbClr val="444444"/>
                          </a:solidFill>
                          <a:highlight>
                            <a:srgbClr val="F0F0F0"/>
                          </a:highlight>
                          <a:latin typeface="Consolas"/>
                          <a:ea typeface="Consolas"/>
                          <a:cs typeface="Consolas"/>
                          <a:sym typeface="Consolas"/>
                        </a:rPr>
                        <a:t> </a:t>
                      </a:r>
                      <a:r>
                        <a:rPr lang="en" sz="1100">
                          <a:solidFill>
                            <a:srgbClr val="397300"/>
                          </a:solidFill>
                          <a:highlight>
                            <a:srgbClr val="F0F0F0"/>
                          </a:highlight>
                          <a:latin typeface="Consolas"/>
                          <a:ea typeface="Consolas"/>
                          <a:cs typeface="Consolas"/>
                          <a:sym typeface="Consolas"/>
                        </a:rPr>
                        <a:t>-v</a:t>
                      </a: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Oswald"/>
                <a:ea typeface="Oswald"/>
                <a:cs typeface="Oswald"/>
                <a:sym typeface="Oswald"/>
              </a:rPr>
              <a:t>YAML example</a:t>
            </a:r>
            <a:endParaRPr b="1">
              <a:solidFill>
                <a:srgbClr val="434343"/>
              </a:solidFill>
              <a:latin typeface="Oswald"/>
              <a:ea typeface="Oswald"/>
              <a:cs typeface="Oswald"/>
              <a:sym typeface="Oswald"/>
            </a:endParaRPr>
          </a:p>
        </p:txBody>
      </p:sp>
      <p:pic>
        <p:nvPicPr>
          <p:cNvPr id="95" name="Google Shape;95;p18"/>
          <p:cNvPicPr preferRelativeResize="0"/>
          <p:nvPr/>
        </p:nvPicPr>
        <p:blipFill>
          <a:blip r:embed="rId3">
            <a:alphaModFix/>
          </a:blip>
          <a:stretch>
            <a:fillRect/>
          </a:stretch>
        </p:blipFill>
        <p:spPr>
          <a:xfrm>
            <a:off x="4571988" y="1017725"/>
            <a:ext cx="4276725" cy="3467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52400" y="810375"/>
            <a:ext cx="8839200" cy="37807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name</a:t>
            </a:r>
            <a:r>
              <a:rPr b="1" lang="en">
                <a:solidFill>
                  <a:srgbClr val="434343"/>
                </a:solidFill>
              </a:rPr>
              <a:t>:</a:t>
            </a:r>
            <a:endParaRPr b="1">
              <a:solidFill>
                <a:srgbClr val="434343"/>
              </a:solidFill>
            </a:endParaRPr>
          </a:p>
        </p:txBody>
      </p:sp>
      <p:graphicFrame>
        <p:nvGraphicFramePr>
          <p:cNvPr id="106" name="Google Shape;106;p20"/>
          <p:cNvGraphicFramePr/>
          <p:nvPr/>
        </p:nvGraphicFramePr>
        <p:xfrm>
          <a:off x="357575" y="1284400"/>
          <a:ext cx="3000000" cy="3000000"/>
        </p:xfrm>
        <a:graphic>
          <a:graphicData uri="http://schemas.openxmlformats.org/drawingml/2006/table">
            <a:tbl>
              <a:tblPr>
                <a:noFill/>
                <a:tableStyleId>{E964015F-B0FE-4FEC-835D-0316048717C1}</a:tableStyleId>
              </a:tblPr>
              <a:tblGrid>
                <a:gridCol w="4059325"/>
              </a:tblGrid>
              <a:tr h="127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Each workflow must have a name</a:t>
                      </a:r>
                      <a:br>
                        <a:rPr lang="en" sz="1100">
                          <a:solidFill>
                            <a:srgbClr val="444444"/>
                          </a:solidFill>
                          <a:highlight>
                            <a:srgbClr val="F0F0F0"/>
                          </a:highlight>
                          <a:latin typeface="Consolas"/>
                          <a:ea typeface="Consolas"/>
                          <a:cs typeface="Consolas"/>
                          <a:sym typeface="Consolas"/>
                        </a:rPr>
                      </a:br>
                      <a:r>
                        <a:rPr lang="en" sz="1100">
                          <a:solidFill>
                            <a:srgbClr val="888888"/>
                          </a:solidFill>
                          <a:highlight>
                            <a:srgbClr val="F0F0F0"/>
                          </a:highlight>
                          <a:latin typeface="Consolas"/>
                          <a:ea typeface="Consolas"/>
                          <a:cs typeface="Consolas"/>
                          <a:sym typeface="Consolas"/>
                        </a:rPr>
                        <a:t># Here the workflow will be named as Sample Workflow</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name: </a:t>
                      </a:r>
                      <a:r>
                        <a:rPr lang="en" sz="1100">
                          <a:solidFill>
                            <a:srgbClr val="880000"/>
                          </a:solidFill>
                          <a:highlight>
                            <a:srgbClr val="F0F0F0"/>
                          </a:highlight>
                          <a:latin typeface="Consolas"/>
                          <a:ea typeface="Consolas"/>
                          <a:cs typeface="Consolas"/>
                          <a:sym typeface="Consolas"/>
                        </a:rPr>
                        <a:t>Sample</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workflow</a:t>
                      </a: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on:</a:t>
            </a:r>
            <a:endParaRPr b="1">
              <a:solidFill>
                <a:srgbClr val="434343"/>
              </a:solidFill>
            </a:endParaRPr>
          </a:p>
        </p:txBody>
      </p:sp>
      <p:graphicFrame>
        <p:nvGraphicFramePr>
          <p:cNvPr id="112" name="Google Shape;112;p21"/>
          <p:cNvGraphicFramePr/>
          <p:nvPr/>
        </p:nvGraphicFramePr>
        <p:xfrm>
          <a:off x="357575" y="1284400"/>
          <a:ext cx="3000000" cy="3000000"/>
        </p:xfrm>
        <a:graphic>
          <a:graphicData uri="http://schemas.openxmlformats.org/drawingml/2006/table">
            <a:tbl>
              <a:tblPr>
                <a:noFill/>
                <a:tableStyleId>{E964015F-B0FE-4FEC-835D-0316048717C1}</a:tableStyleId>
              </a:tblPr>
              <a:tblGrid>
                <a:gridCol w="3949650"/>
              </a:tblGrid>
              <a:tr h="5300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will be triggered on push and create pull_request</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on: </a:t>
                      </a:r>
                      <a:r>
                        <a:rPr lang="en" sz="1100">
                          <a:solidFill>
                            <a:srgbClr val="880000"/>
                          </a:solidFill>
                          <a:highlight>
                            <a:srgbClr val="F0F0F0"/>
                          </a:highlight>
                          <a:latin typeface="Consolas"/>
                          <a:ea typeface="Consolas"/>
                          <a:cs typeface="Consolas"/>
                          <a:sym typeface="Consolas"/>
                        </a:rPr>
                        <a:t>[push,</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pull_request]</a:t>
                      </a:r>
                      <a:br>
                        <a:rPr lang="en" sz="1100">
                          <a:solidFill>
                            <a:srgbClr val="444444"/>
                          </a:solidFill>
                          <a:highlight>
                            <a:srgbClr val="F0F0F0"/>
                          </a:highlight>
                          <a:latin typeface="Consolas"/>
                          <a:ea typeface="Consolas"/>
                          <a:cs typeface="Consolas"/>
                          <a:sym typeface="Consolas"/>
                        </a:rPr>
                      </a:b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graphicFrame>
        <p:nvGraphicFramePr>
          <p:cNvPr id="113" name="Google Shape;113;p21"/>
          <p:cNvGraphicFramePr/>
          <p:nvPr/>
        </p:nvGraphicFramePr>
        <p:xfrm>
          <a:off x="357575" y="2788100"/>
          <a:ext cx="3000000" cy="3000000"/>
        </p:xfrm>
        <a:graphic>
          <a:graphicData uri="http://schemas.openxmlformats.org/drawingml/2006/table">
            <a:tbl>
              <a:tblPr>
                <a:noFill/>
                <a:tableStyleId>{E964015F-B0FE-4FEC-835D-0316048717C1}</a:tableStyleId>
              </a:tblPr>
              <a:tblGrid>
                <a:gridCol w="3949650"/>
              </a:tblGrid>
              <a:tr h="127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You can trigger any workflow using schedule too</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on:</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schedule: </a:t>
                      </a:r>
                      <a:r>
                        <a:rPr lang="en" sz="1100">
                          <a:solidFill>
                            <a:srgbClr val="880000"/>
                          </a:solidFill>
                          <a:highlight>
                            <a:srgbClr val="F0F0F0"/>
                          </a:highlight>
                          <a:latin typeface="Consolas"/>
                          <a:ea typeface="Consolas"/>
                          <a:cs typeface="Consolas"/>
                          <a:sym typeface="Consolas"/>
                        </a:rPr>
                        <a:t>0</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12</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a:t>
                      </a:r>
                      <a:r>
                        <a:rPr lang="en" sz="1100">
                          <a:solidFill>
                            <a:srgbClr val="444444"/>
                          </a:solidFill>
                          <a:highlight>
                            <a:srgbClr val="F0F0F0"/>
                          </a:highlight>
                          <a:latin typeface="Consolas"/>
                          <a:ea typeface="Consolas"/>
                          <a:cs typeface="Consolas"/>
                          <a:sym typeface="Consolas"/>
                        </a:rPr>
                        <a:t> </a:t>
                      </a:r>
                      <a:r>
                        <a:rPr lang="en" sz="1100">
                          <a:solidFill>
                            <a:srgbClr val="888888"/>
                          </a:solidFill>
                          <a:highlight>
                            <a:srgbClr val="F0F0F0"/>
                          </a:highlight>
                          <a:latin typeface="Consolas"/>
                          <a:ea typeface="Consolas"/>
                          <a:cs typeface="Consolas"/>
                          <a:sym typeface="Consolas"/>
                        </a:rPr>
                        <a:t># this will be triggered on 12pm (UTC) each day</a:t>
                      </a: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graphicFrame>
        <p:nvGraphicFramePr>
          <p:cNvPr id="114" name="Google Shape;114;p21"/>
          <p:cNvGraphicFramePr/>
          <p:nvPr/>
        </p:nvGraphicFramePr>
        <p:xfrm>
          <a:off x="4525300" y="1284400"/>
          <a:ext cx="3000000" cy="3000000"/>
        </p:xfrm>
        <a:graphic>
          <a:graphicData uri="http://schemas.openxmlformats.org/drawingml/2006/table">
            <a:tbl>
              <a:tblPr>
                <a:noFill/>
                <a:tableStyleId>{E964015F-B0FE-4FEC-835D-0316048717C1}</a:tableStyleId>
              </a:tblPr>
              <a:tblGrid>
                <a:gridCol w="4448425"/>
              </a:tblGrid>
              <a:tr h="12700">
                <a:tc>
                  <a:txBody>
                    <a:bodyPr/>
                    <a:lstStyle/>
                    <a:p>
                      <a:pPr indent="0" lvl="0" marL="0" rtl="0" algn="l">
                        <a:lnSpc>
                          <a:spcPct val="115000"/>
                        </a:lnSpc>
                        <a:spcBef>
                          <a:spcPts val="0"/>
                        </a:spcBef>
                        <a:spcAft>
                          <a:spcPts val="0"/>
                        </a:spcAft>
                        <a:buNone/>
                      </a:pPr>
                      <a:r>
                        <a:rPr lang="en" sz="1100">
                          <a:solidFill>
                            <a:srgbClr val="888888"/>
                          </a:solidFill>
                          <a:highlight>
                            <a:srgbClr val="F0F0F0"/>
                          </a:highlight>
                          <a:latin typeface="Consolas"/>
                          <a:ea typeface="Consolas"/>
                          <a:cs typeface="Consolas"/>
                          <a:sym typeface="Consolas"/>
                        </a:rPr>
                        <a:t># You can filter out branches and tags too</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on:</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push:</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tags: </a:t>
                      </a:r>
                      <a:r>
                        <a:rPr lang="en" sz="1100">
                          <a:solidFill>
                            <a:srgbClr val="888888"/>
                          </a:solidFill>
                          <a:highlight>
                            <a:srgbClr val="F0F0F0"/>
                          </a:highlight>
                          <a:latin typeface="Consolas"/>
                          <a:ea typeface="Consolas"/>
                          <a:cs typeface="Consolas"/>
                          <a:sym typeface="Consolas"/>
                        </a:rPr>
                        <a:t># will be triggered when v1.0 or v2.0 is pushed.</a:t>
                      </a:r>
                      <a:br>
                        <a:rPr lang="en" sz="1100">
                          <a:solidFill>
                            <a:srgbClr val="444444"/>
                          </a:solidFill>
                          <a:highlight>
                            <a:srgbClr val="F0F0F0"/>
                          </a:highlight>
                          <a:latin typeface="Consolas"/>
                          <a:ea typeface="Consolas"/>
                          <a:cs typeface="Consolas"/>
                          <a:sym typeface="Consolas"/>
                        </a:rPr>
                      </a:br>
                      <a:r>
                        <a:rPr lang="en" sz="1100">
                          <a:solidFill>
                            <a:srgbClr val="397300"/>
                          </a:solidFill>
                          <a:highlight>
                            <a:srgbClr val="F0F0F0"/>
                          </a:highlight>
                          <a:latin typeface="Consolas"/>
                          <a:ea typeface="Consolas"/>
                          <a:cs typeface="Consolas"/>
                          <a:sym typeface="Consolas"/>
                        </a:rPr>
                        <a:t>      -</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v1.0</a:t>
                      </a:r>
                      <a:br>
                        <a:rPr lang="en" sz="1100">
                          <a:solidFill>
                            <a:srgbClr val="444444"/>
                          </a:solidFill>
                          <a:highlight>
                            <a:srgbClr val="F0F0F0"/>
                          </a:highlight>
                          <a:latin typeface="Consolas"/>
                          <a:ea typeface="Consolas"/>
                          <a:cs typeface="Consolas"/>
                          <a:sym typeface="Consolas"/>
                        </a:rPr>
                      </a:br>
                      <a:r>
                        <a:rPr lang="en" sz="1100">
                          <a:solidFill>
                            <a:srgbClr val="397300"/>
                          </a:solidFill>
                          <a:highlight>
                            <a:srgbClr val="F0F0F0"/>
                          </a:highlight>
                          <a:latin typeface="Consolas"/>
                          <a:ea typeface="Consolas"/>
                          <a:cs typeface="Consolas"/>
                          <a:sym typeface="Consolas"/>
                        </a:rPr>
                        <a:t>      -</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v2.0</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branches: </a:t>
                      </a:r>
                      <a:r>
                        <a:rPr lang="en" sz="1100">
                          <a:solidFill>
                            <a:srgbClr val="888888"/>
                          </a:solidFill>
                          <a:highlight>
                            <a:srgbClr val="F0F0F0"/>
                          </a:highlight>
                          <a:latin typeface="Consolas"/>
                          <a:ea typeface="Consolas"/>
                          <a:cs typeface="Consolas"/>
                          <a:sym typeface="Consolas"/>
                        </a:rPr>
                        <a:t># will be triggered when code is pushed to master or any branch starting with release/</a:t>
                      </a:r>
                      <a:br>
                        <a:rPr lang="en" sz="1100">
                          <a:solidFill>
                            <a:srgbClr val="444444"/>
                          </a:solidFill>
                          <a:highlight>
                            <a:srgbClr val="F0F0F0"/>
                          </a:highlight>
                          <a:latin typeface="Consolas"/>
                          <a:ea typeface="Consolas"/>
                          <a:cs typeface="Consolas"/>
                          <a:sym typeface="Consolas"/>
                        </a:rPr>
                      </a:br>
                      <a:r>
                        <a:rPr lang="en" sz="1100">
                          <a:solidFill>
                            <a:srgbClr val="397300"/>
                          </a:solidFill>
                          <a:highlight>
                            <a:srgbClr val="F0F0F0"/>
                          </a:highlight>
                          <a:latin typeface="Consolas"/>
                          <a:ea typeface="Consolas"/>
                          <a:cs typeface="Consolas"/>
                          <a:sym typeface="Consolas"/>
                        </a:rPr>
                        <a:t>      -</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master</a:t>
                      </a:r>
                      <a:br>
                        <a:rPr lang="en" sz="1100">
                          <a:solidFill>
                            <a:srgbClr val="444444"/>
                          </a:solidFill>
                          <a:highlight>
                            <a:srgbClr val="F0F0F0"/>
                          </a:highlight>
                          <a:latin typeface="Consolas"/>
                          <a:ea typeface="Consolas"/>
                          <a:cs typeface="Consolas"/>
                          <a:sym typeface="Consolas"/>
                        </a:rPr>
                      </a:br>
                      <a:r>
                        <a:rPr lang="en" sz="1100">
                          <a:solidFill>
                            <a:srgbClr val="397300"/>
                          </a:solidFill>
                          <a:highlight>
                            <a:srgbClr val="F0F0F0"/>
                          </a:highlight>
                          <a:latin typeface="Consolas"/>
                          <a:ea typeface="Consolas"/>
                          <a:cs typeface="Consolas"/>
                          <a:sym typeface="Consolas"/>
                        </a:rPr>
                        <a:t>      -</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release/*</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pull_request:</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branches: </a:t>
                      </a:r>
                      <a:r>
                        <a:rPr lang="en" sz="1100">
                          <a:solidFill>
                            <a:srgbClr val="888888"/>
                          </a:solidFill>
                          <a:highlight>
                            <a:srgbClr val="F0F0F0"/>
                          </a:highlight>
                          <a:latin typeface="Consolas"/>
                          <a:ea typeface="Consolas"/>
                          <a:cs typeface="Consolas"/>
                          <a:sym typeface="Consolas"/>
                        </a:rPr>
                        <a:t># will be triggered when a pull request is submitted to develop or master branch</a:t>
                      </a:r>
                      <a:br>
                        <a:rPr lang="en" sz="1100">
                          <a:solidFill>
                            <a:srgbClr val="444444"/>
                          </a:solidFill>
                          <a:highlight>
                            <a:srgbClr val="F0F0F0"/>
                          </a:highlight>
                          <a:latin typeface="Consolas"/>
                          <a:ea typeface="Consolas"/>
                          <a:cs typeface="Consolas"/>
                          <a:sym typeface="Consolas"/>
                        </a:rPr>
                      </a:br>
                      <a:r>
                        <a:rPr lang="en" sz="1100">
                          <a:solidFill>
                            <a:srgbClr val="397300"/>
                          </a:solidFill>
                          <a:highlight>
                            <a:srgbClr val="F0F0F0"/>
                          </a:highlight>
                          <a:latin typeface="Consolas"/>
                          <a:ea typeface="Consolas"/>
                          <a:cs typeface="Consolas"/>
                          <a:sym typeface="Consolas"/>
                        </a:rPr>
                        <a:t>     -</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develop</a:t>
                      </a:r>
                      <a:br>
                        <a:rPr lang="en" sz="1100">
                          <a:solidFill>
                            <a:srgbClr val="444444"/>
                          </a:solidFill>
                          <a:highlight>
                            <a:srgbClr val="F0F0F0"/>
                          </a:highlight>
                          <a:latin typeface="Consolas"/>
                          <a:ea typeface="Consolas"/>
                          <a:cs typeface="Consolas"/>
                          <a:sym typeface="Consolas"/>
                        </a:rPr>
                      </a:br>
                      <a:r>
                        <a:rPr lang="en" sz="1100">
                          <a:solidFill>
                            <a:srgbClr val="397300"/>
                          </a:solidFill>
                          <a:highlight>
                            <a:srgbClr val="F0F0F0"/>
                          </a:highlight>
                          <a:latin typeface="Consolas"/>
                          <a:ea typeface="Consolas"/>
                          <a:cs typeface="Consolas"/>
                          <a:sym typeface="Consolas"/>
                        </a:rPr>
                        <a:t>     -</a:t>
                      </a:r>
                      <a:r>
                        <a:rPr lang="en" sz="1100">
                          <a:solidFill>
                            <a:srgbClr val="444444"/>
                          </a:solidFill>
                          <a:highlight>
                            <a:srgbClr val="F0F0F0"/>
                          </a:highlight>
                          <a:latin typeface="Consolas"/>
                          <a:ea typeface="Consolas"/>
                          <a:cs typeface="Consolas"/>
                          <a:sym typeface="Consolas"/>
                        </a:rPr>
                        <a:t> </a:t>
                      </a:r>
                      <a:r>
                        <a:rPr lang="en" sz="1100">
                          <a:solidFill>
                            <a:srgbClr val="880000"/>
                          </a:solidFill>
                          <a:highlight>
                            <a:srgbClr val="F0F0F0"/>
                          </a:highlight>
                          <a:latin typeface="Consolas"/>
                          <a:ea typeface="Consolas"/>
                          <a:cs typeface="Consolas"/>
                          <a:sym typeface="Consolas"/>
                        </a:rPr>
                        <a:t>master</a:t>
                      </a:r>
                      <a:br>
                        <a:rPr lang="en" sz="1100">
                          <a:solidFill>
                            <a:srgbClr val="444444"/>
                          </a:solidFill>
                          <a:highlight>
                            <a:srgbClr val="F0F0F0"/>
                          </a:highlight>
                          <a:latin typeface="Consolas"/>
                          <a:ea typeface="Consolas"/>
                          <a:cs typeface="Consolas"/>
                          <a:sym typeface="Consolas"/>
                        </a:rPr>
                      </a:br>
                      <a:endParaRPr sz="1100"/>
                    </a:p>
                  </a:txBody>
                  <a:tcPr marT="63500" marB="63500" marR="63500" marL="63500">
                    <a:solidFill>
                      <a:srgbClr val="F0F0F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