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swald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361AF6-256B-4BA0-A66F-BB2E80805551}">
  <a:tblStyle styleId="{DE361AF6-256B-4BA0-A66F-BB2E80805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ac054d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8ac054d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ac054d1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ac054d1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ac054d1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ac054d1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ac054d1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ac054d1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ac054d1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ac054d1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ac054d1f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ac054d1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ac054d1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ac054d1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c054d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ac054d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ac054d1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ac054d1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ac054d1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ac054d1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ac054d1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ac054d1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ac054d1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ac054d1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ac054d1f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ac054d1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ac054d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ac054d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ac054d1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ac054d1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ac054d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ac054d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8ac054d1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8ac054d1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8ac054d1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8ac054d1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ac054d1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ac054d1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ac054d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ac054d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ac054d1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ac054d1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ac054d1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ac054d1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.rust-lang.org/book/title-page.html" TargetMode="External"/><Relationship Id="rId4" Type="http://schemas.openxmlformats.org/officeDocument/2006/relationships/hyperlink" Target="https://doc.rust-lang.org/rust-by-exampl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Preface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Rust programming language helps you write faster, more reliable software. High-level ergonomics and low-level control are often at odds in programming language design; 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Rust challenges that conflict. Through balancing powerful technical capacity and a great developer experience, Rust gives you the option to control low-level details (such as memory usage) without all the hassle traditionally associated with such control.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36" y="2571750"/>
            <a:ext cx="3541740" cy="2479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2"/>
          <p:cNvGraphicFramePr/>
          <p:nvPr/>
        </p:nvGraphicFramePr>
        <p:xfrm>
          <a:off x="294600" y="3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7205400"/>
              </a:tblGrid>
              <a:tr h="20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let s1 = String::from(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 is valid from this point forward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do stuff with s1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      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this scope is now over, and s is no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longer valid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999999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C++: std::string *s = new std::string("hello");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3"/>
          <p:cNvGraphicFramePr/>
          <p:nvPr/>
        </p:nvGraphicFramePr>
        <p:xfrm>
          <a:off x="2248038" y="3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558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s1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s2 = s1;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75" y="1738050"/>
            <a:ext cx="3319875" cy="3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50" y="1811325"/>
            <a:ext cx="3173325" cy="31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4"/>
          <p:cNvGraphicFramePr/>
          <p:nvPr/>
        </p:nvGraphicFramePr>
        <p:xfrm>
          <a:off x="818625" y="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676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s1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s2 = s1;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"{}, world!"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s1);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4"/>
          <p:cNvGraphicFramePr/>
          <p:nvPr/>
        </p:nvGraphicFramePr>
        <p:xfrm>
          <a:off x="818625" y="236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530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s1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s2 = s1.clone();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"s1 = {}, s2 =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s1, s2);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24"/>
          <p:cNvGraphicFramePr/>
          <p:nvPr/>
        </p:nvGraphicFramePr>
        <p:xfrm>
          <a:off x="4697850" y="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76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x;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= {}, y =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x, y);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Borrowing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311700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5281550"/>
              </a:tblGrid>
              <a:tr h="24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s1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 = calculate_length(s1);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← pass s1 ownership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length of '{}' is {}."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s1, len);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calculate_length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(s: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-&gt;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usize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s.len()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5"/>
          <p:cNvGraphicFramePr/>
          <p:nvPr/>
        </p:nvGraphicFramePr>
        <p:xfrm>
          <a:off x="222525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5370725"/>
              </a:tblGrid>
              <a:tr h="184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s1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 = calculate_length(&amp;s1); //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← pass by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(borrow)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all good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length of '{}' is {}."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s1, len);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calculate_length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(s: &amp;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-&gt;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usize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s.len()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Mutable references</a:t>
            </a:r>
            <a:endParaRPr/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425075" y="12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367825"/>
              </a:tblGrid>
              <a:tr h="191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change(&amp;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change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(some_string: &amp;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some_string.push_str(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world"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6"/>
          <p:cNvGraphicFramePr/>
          <p:nvPr/>
        </p:nvGraphicFramePr>
        <p:xfrm>
          <a:off x="4263050" y="12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36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r1 = &amp;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r2 = &amp;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"{},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r1, r2);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Dangling references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311700" y="127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510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reference_to_nothing = dangle();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dangle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-&gt; &amp;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&amp;s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27"/>
          <p:cNvGraphicFramePr/>
          <p:nvPr/>
        </p:nvGraphicFramePr>
        <p:xfrm>
          <a:off x="5390625" y="127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2738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no_dangle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-&gt;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5400"/>
                </a:solidFill>
                <a:latin typeface="Open Sans"/>
                <a:ea typeface="Open Sans"/>
                <a:cs typeface="Open Sans"/>
                <a:sym typeface="Open Sans"/>
              </a:rPr>
              <a:t>Lifetime</a:t>
            </a:r>
            <a:endParaRPr b="1">
              <a:solidFill>
                <a:srgbClr val="F5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i="1"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lifetime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a construct the compiler (or more specifically, its </a:t>
            </a:r>
            <a:r>
              <a:rPr i="1"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borrow checker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 uses to ensure all borrows are valid. Specifically, a variable's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lifetime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begins when it is created and ends when it is destroyed. While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lifetime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 and scopes are often referred to together, they are not the same.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175" y="3653125"/>
            <a:ext cx="2059749" cy="138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Preventing Dangling References with Lifetimes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311700" y="13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694750"/>
              </a:tblGrid>
              <a:tr h="279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----------+-- 'b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 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 = &amp;x;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--+-- 'a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|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"r: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r);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|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--+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----------+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9"/>
          <p:cNvGraphicFramePr/>
          <p:nvPr/>
        </p:nvGraphicFramePr>
        <p:xfrm>
          <a:off x="311700" y="13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694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 = &amp;x;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"r: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9"/>
          <p:cNvGraphicFramePr/>
          <p:nvPr/>
        </p:nvGraphicFramePr>
        <p:xfrm>
          <a:off x="4750975" y="13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882075"/>
              </a:tblGrid>
              <a:tr h="245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r;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---------+-- 'a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-+-- 'b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 = &amp;x;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|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-+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"r: {}"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r);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         |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 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---------+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Explicit lifetime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273325" y="1458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311700" y="118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742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 reference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 reference with an explicit lifetime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 mutable reference with an explicit lifetime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'static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`static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st: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::from(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`a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r_st: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&amp;st;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`b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1"/>
          <p:cNvGraphicFramePr/>
          <p:nvPr/>
        </p:nvGraphicFramePr>
        <p:xfrm>
          <a:off x="311700" y="6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164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elided_pass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(x: &amp;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-&gt; &amp;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x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annotated_pass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&gt;(x: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-&gt;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x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31"/>
          <p:cNvGraphicFramePr/>
          <p:nvPr/>
        </p:nvGraphicFramePr>
        <p:xfrm>
          <a:off x="311700" y="19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6104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 function which takes no arguments, but has a lifetime parameter `'a`.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failed_borrow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ERROR: `_x` does not live long enough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&amp;_x; 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2069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ownership &amp; lifetime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925" y="514350"/>
            <a:ext cx="1812125" cy="1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2"/>
          <p:cNvGraphicFramePr/>
          <p:nvPr/>
        </p:nvGraphicFramePr>
        <p:xfrm>
          <a:off x="1493413" y="5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6157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F7199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#[derive(Debug)]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NamedBorrowed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double = NamedBorrowed { x: &amp;x, y: &amp;y };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and y are borrowed in {:?}"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double);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3"/>
          <p:cNvGraphicFramePr/>
          <p:nvPr/>
        </p:nvGraphicFramePr>
        <p:xfrm>
          <a:off x="1493413" y="2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6157175"/>
              </a:tblGrid>
              <a:tr h="4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F7199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#[derive(Debug)]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NamedBorrowed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y: &amp;</a:t>
                      </a:r>
                      <a:r>
                        <a:rPr lang="en" sz="1100">
                          <a:solidFill>
                            <a:srgbClr val="BC60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i32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double = NamedBorrowed { x: &amp;x, y: &amp;y };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z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double.y = &amp;z;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println!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and y are borrowed in {:?}"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double);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25" y="429025"/>
            <a:ext cx="4926651" cy="328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4"/>
          <p:cNvGraphicFramePr/>
          <p:nvPr/>
        </p:nvGraphicFramePr>
        <p:xfrm>
          <a:off x="2240338" y="38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530075"/>
              </a:tblGrid>
              <a:tr h="5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93C47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700">
                          <a:solidFill>
                            <a:srgbClr val="93C47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Finished</a:t>
                      </a:r>
                      <a:r>
                        <a:rPr lang="en" sz="1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release [optimized] target(s)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F0F0F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93C47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34"/>
          <p:cNvSpPr txBox="1"/>
          <p:nvPr/>
        </p:nvSpPr>
        <p:spPr>
          <a:xfrm>
            <a:off x="7329500" y="4491800"/>
            <a:ext cx="21825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@ipriver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sed materials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https://doc.rust-lang.org/book/title-page.html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https://doc.rust-lang.org/rust-by-example/index.html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24" y="328725"/>
            <a:ext cx="5263924" cy="347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312150" y="37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519675"/>
              </a:tblGrid>
              <a:tr h="8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cargo build --release</a:t>
                      </a:r>
                      <a:endParaRPr sz="17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en" sz="1700">
                          <a:solidFill>
                            <a:srgbClr val="93C47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Compiling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...</a:t>
                      </a:r>
                      <a:endParaRPr sz="17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problem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11700" y="13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4196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" sz="1100">
                          <a:solidFill>
                            <a:srgbClr val="78A96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allocation of 4 bytes for each int64 value</a:t>
                      </a:r>
                      <a:endParaRPr sz="1100">
                        <a:solidFill>
                          <a:srgbClr val="444444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*int</a:t>
                      </a:r>
                      <a:endParaRPr sz="1100">
                        <a:solidFill>
                          <a:srgbClr val="888888"/>
                        </a:solidFill>
                        <a:highlight>
                          <a:srgbClr val="F0F0F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some other work...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311700" y="3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6829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we clear the memory and OS can set it's bytes value to 0 (not guaranteed tho).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use the same memory address to increment it, but the value stored in "i" is unpredictable.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*i +=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*i;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5756275" y="13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3076025"/>
              </a:tblGrid>
              <a:tr h="37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n" sz="1100">
                          <a:solidFill>
                            <a:srgbClr val="3973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::make_unique&lt;</a:t>
                      </a:r>
                      <a:r>
                        <a:rPr b="1"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5725425" y="445013"/>
            <a:ext cx="31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Solution - Smart Pointers (C++11)</a:t>
            </a:r>
            <a:endParaRPr b="1" sz="1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Solution - GC (garbage collector)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63" y="1147700"/>
            <a:ext cx="62164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50" y="152400"/>
            <a:ext cx="51339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5400"/>
                </a:solidFill>
                <a:latin typeface="Open Sans"/>
                <a:ea typeface="Open Sans"/>
                <a:cs typeface="Open Sans"/>
                <a:sym typeface="Open Sans"/>
              </a:rPr>
              <a:t>Ownership</a:t>
            </a:r>
            <a:endParaRPr b="1">
              <a:solidFill>
                <a:srgbClr val="F5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Ownership is Rust’s most unique feature, and it enables Rust to make memory safety guarantees without needing a garbage collector. 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Each value in Rust has a variable that’s called its </a:t>
            </a:r>
            <a:r>
              <a:rPr i="1"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owner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There can only be one owner at a time.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When the owner goes out of scope, the value will be dropped.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175" y="3653125"/>
            <a:ext cx="2059749" cy="138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590550"/>
            <a:ext cx="64389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311700" y="14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{DE361AF6-256B-4BA0-A66F-BB2E80805551}</a:tableStyleId>
              </a:tblPr>
              <a:tblGrid>
                <a:gridCol w="7205400"/>
              </a:tblGrid>
              <a:tr h="155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 </a:t>
                      </a:r>
                      <a:r>
                        <a:rPr b="1"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 is not valid here, it's not yet declared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let s: &amp;str = </a:t>
                      </a:r>
                      <a:r>
                        <a:rPr lang="en" sz="1100">
                          <a:solidFill>
                            <a:srgbClr val="88000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 is valid from this point forward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do stuff with s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                    </a:t>
                      </a:r>
                      <a:r>
                        <a:rPr lang="en" sz="1100">
                          <a:solidFill>
                            <a:srgbClr val="888888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this scope is now over, and s is no longer valid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444444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/>
                    </a:p>
                  </a:txBody>
                  <a:tcPr marT="63500" marB="63500" marR="63500" marL="6350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Scope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