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57" r:id="rId4"/>
    <p:sldId id="260" r:id="rId5"/>
    <p:sldId id="258"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BF3088-CA4A-4796-881C-2DF10EB2C500}" v="830" dt="2024-02-28T03:33:18.886"/>
    <p1510:client id="{B4271D3C-FA1A-6990-40DF-99BA3101150D}" v="14" dt="2024-02-28T15:16:39.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97234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4150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4934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96408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4334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0228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85262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4952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0775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5479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4133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1904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0476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2/28/2024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3493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3280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60868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7367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13378283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Final Project – Mobile Health</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Ian Roberson </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E258-1DF5-C8E5-DF01-BFBEC5D8CA3C}"/>
              </a:ext>
            </a:extLst>
          </p:cNvPr>
          <p:cNvSpPr>
            <a:spLocks noGrp="1"/>
          </p:cNvSpPr>
          <p:nvPr>
            <p:ph type="title"/>
          </p:nvPr>
        </p:nvSpPr>
        <p:spPr/>
        <p:txBody>
          <a:bodyPr/>
          <a:lstStyle/>
          <a:p>
            <a:r>
              <a:rPr lang="en-US" dirty="0">
                <a:ea typeface="Calibri Light"/>
                <a:cs typeface="Calibri Light"/>
              </a:rPr>
              <a:t>The Original Idea</a:t>
            </a:r>
            <a:endParaRPr lang="en-US" dirty="0"/>
          </a:p>
        </p:txBody>
      </p:sp>
      <p:sp>
        <p:nvSpPr>
          <p:cNvPr id="3" name="Content Placeholder 2">
            <a:extLst>
              <a:ext uri="{FF2B5EF4-FFF2-40B4-BE49-F238E27FC236}">
                <a16:creationId xmlns:a16="http://schemas.microsoft.com/office/drawing/2014/main" id="{4122DD86-F1CA-8337-1935-ADC30AF7560B}"/>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panose="020F0502020204030204"/>
                <a:cs typeface="Calibri" panose="020F0502020204030204"/>
              </a:rPr>
              <a:t>My original idea was to take an image of a body part and scan for abnormalities, cuts, bruises, etc. However, as I was thinking about it, this idea serves little purpose. You can clearly see your own skin, rendering this idea redundant.</a:t>
            </a:r>
          </a:p>
        </p:txBody>
      </p:sp>
    </p:spTree>
    <p:extLst>
      <p:ext uri="{BB962C8B-B14F-4D97-AF65-F5344CB8AC3E}">
        <p14:creationId xmlns:p14="http://schemas.microsoft.com/office/powerpoint/2010/main" val="293347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C9CCA-F5BC-7D88-6F2F-55B762A47B70}"/>
              </a:ext>
            </a:extLst>
          </p:cNvPr>
          <p:cNvSpPr>
            <a:spLocks noGrp="1"/>
          </p:cNvSpPr>
          <p:nvPr>
            <p:ph type="title"/>
          </p:nvPr>
        </p:nvSpPr>
        <p:spPr/>
        <p:txBody>
          <a:bodyPr/>
          <a:lstStyle/>
          <a:p>
            <a:r>
              <a:rPr lang="en-US" dirty="0">
                <a:ea typeface="Calibri Light"/>
                <a:cs typeface="Calibri Light"/>
              </a:rPr>
              <a:t>Bone Breakage Detection</a:t>
            </a:r>
          </a:p>
        </p:txBody>
      </p:sp>
      <p:sp>
        <p:nvSpPr>
          <p:cNvPr id="3" name="Content Placeholder 2">
            <a:extLst>
              <a:ext uri="{FF2B5EF4-FFF2-40B4-BE49-F238E27FC236}">
                <a16:creationId xmlns:a16="http://schemas.microsoft.com/office/drawing/2014/main" id="{73683CCF-D9A7-ACCC-97EB-65C48F265842}"/>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a:cs typeface="Calibri"/>
              </a:rPr>
              <a:t>For my final project I'd like to make a program that takes an x-ray image of a body part and scans for fractures in the bone, as you cannot see the bones inside your body. Due to the complexity of the human skeletal structure and the time constraint of this project, the program will likely be unable to work for the entire skeleton. Therefore, I will primarily be focusing on a handful of bones, such as the arm or leg.</a:t>
            </a:r>
          </a:p>
        </p:txBody>
      </p:sp>
      <p:sp>
        <p:nvSpPr>
          <p:cNvPr id="5" name="TextBox 4">
            <a:extLst>
              <a:ext uri="{FF2B5EF4-FFF2-40B4-BE49-F238E27FC236}">
                <a16:creationId xmlns:a16="http://schemas.microsoft.com/office/drawing/2014/main" id="{67179057-1BC9-DC72-3F72-587F37DB8FAE}"/>
              </a:ext>
            </a:extLst>
          </p:cNvPr>
          <p:cNvSpPr txBox="1"/>
          <p:nvPr/>
        </p:nvSpPr>
        <p:spPr>
          <a:xfrm>
            <a:off x="152400" y="6335485"/>
            <a:ext cx="5624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Note: New idea pushes the 'mobile' requirement</a:t>
            </a:r>
            <a:endParaRPr lang="en-US" dirty="0"/>
          </a:p>
        </p:txBody>
      </p:sp>
    </p:spTree>
    <p:extLst>
      <p:ext uri="{BB962C8B-B14F-4D97-AF65-F5344CB8AC3E}">
        <p14:creationId xmlns:p14="http://schemas.microsoft.com/office/powerpoint/2010/main" val="152282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2F6F-DFEC-B2D7-163F-274B08393F41}"/>
              </a:ext>
            </a:extLst>
          </p:cNvPr>
          <p:cNvSpPr>
            <a:spLocks noGrp="1"/>
          </p:cNvSpPr>
          <p:nvPr>
            <p:ph type="title"/>
          </p:nvPr>
        </p:nvSpPr>
        <p:spPr/>
        <p:txBody>
          <a:bodyPr/>
          <a:lstStyle/>
          <a:p>
            <a:r>
              <a:rPr lang="en-US" dirty="0">
                <a:ea typeface="Calibri Light"/>
                <a:cs typeface="Calibri Light"/>
              </a:rPr>
              <a:t>Data Acquisition</a:t>
            </a:r>
            <a:endParaRPr lang="en-US" dirty="0"/>
          </a:p>
        </p:txBody>
      </p:sp>
      <p:sp>
        <p:nvSpPr>
          <p:cNvPr id="3" name="Content Placeholder 2">
            <a:extLst>
              <a:ext uri="{FF2B5EF4-FFF2-40B4-BE49-F238E27FC236}">
                <a16:creationId xmlns:a16="http://schemas.microsoft.com/office/drawing/2014/main" id="{473AEF03-E839-BFF2-4BAB-D663973B688A}"/>
              </a:ext>
            </a:extLst>
          </p:cNvPr>
          <p:cNvSpPr>
            <a:spLocks noGrp="1"/>
          </p:cNvSpPr>
          <p:nvPr>
            <p:ph idx="1"/>
          </p:nvPr>
        </p:nvSpPr>
        <p:spPr/>
        <p:txBody>
          <a:bodyPr vert="horz" lIns="91440" tIns="45720" rIns="91440" bIns="45720" rtlCol="0" anchor="t">
            <a:normAutofit/>
          </a:bodyPr>
          <a:lstStyle/>
          <a:p>
            <a:r>
              <a:rPr lang="en-US" dirty="0">
                <a:ea typeface="Calibri"/>
                <a:cs typeface="Calibri"/>
              </a:rPr>
              <a:t>X-Ray images in </a:t>
            </a:r>
            <a:r>
              <a:rPr lang="en-US" dirty="0" err="1">
                <a:ea typeface="Calibri"/>
                <a:cs typeface="Calibri"/>
              </a:rPr>
              <a:t>png</a:t>
            </a:r>
            <a:r>
              <a:rPr lang="en-US" dirty="0">
                <a:ea typeface="Calibri"/>
                <a:cs typeface="Calibri"/>
              </a:rPr>
              <a:t>/jpeg form can be obtained from public domain sites, such as google images</a:t>
            </a:r>
          </a:p>
          <a:p>
            <a:r>
              <a:rPr lang="en-US" dirty="0">
                <a:ea typeface="Calibri"/>
                <a:cs typeface="Calibri"/>
              </a:rPr>
              <a:t>Note: in the medical field DICOM files are used instead of </a:t>
            </a:r>
            <a:r>
              <a:rPr lang="en-US" dirty="0" err="1">
                <a:ea typeface="Calibri"/>
                <a:cs typeface="Calibri"/>
              </a:rPr>
              <a:t>png</a:t>
            </a:r>
            <a:r>
              <a:rPr lang="en-US" dirty="0">
                <a:ea typeface="Calibri"/>
                <a:cs typeface="Calibri"/>
              </a:rPr>
              <a:t>/jpeg files to provide sharper images, but DICOM files can be </a:t>
            </a:r>
            <a:r>
              <a:rPr lang="en-US" dirty="0" err="1">
                <a:ea typeface="Calibri"/>
                <a:cs typeface="Calibri"/>
              </a:rPr>
              <a:t>losslessly</a:t>
            </a:r>
            <a:r>
              <a:rPr lang="en-US" dirty="0">
                <a:ea typeface="Calibri"/>
                <a:cs typeface="Calibri"/>
              </a:rPr>
              <a:t> converted to </a:t>
            </a:r>
            <a:r>
              <a:rPr lang="en-US" dirty="0" err="1">
                <a:ea typeface="Calibri"/>
                <a:cs typeface="Calibri"/>
              </a:rPr>
              <a:t>png</a:t>
            </a:r>
            <a:r>
              <a:rPr lang="en-US" dirty="0">
                <a:ea typeface="Calibri"/>
                <a:cs typeface="Calibri"/>
              </a:rPr>
              <a:t>/jpeg with free, preexisting programs</a:t>
            </a:r>
          </a:p>
        </p:txBody>
      </p:sp>
      <p:pic>
        <p:nvPicPr>
          <p:cNvPr id="4" name="Picture 3" descr="A screenshot of a computer&#10;&#10;Description automatically generated">
            <a:extLst>
              <a:ext uri="{FF2B5EF4-FFF2-40B4-BE49-F238E27FC236}">
                <a16:creationId xmlns:a16="http://schemas.microsoft.com/office/drawing/2014/main" id="{F7C52FC1-2F1C-0EB5-026E-72CA7CC33104}"/>
              </a:ext>
            </a:extLst>
          </p:cNvPr>
          <p:cNvPicPr>
            <a:picLocks noChangeAspect="1"/>
          </p:cNvPicPr>
          <p:nvPr/>
        </p:nvPicPr>
        <p:blipFill>
          <a:blip r:embed="rId2"/>
          <a:stretch>
            <a:fillRect/>
          </a:stretch>
        </p:blipFill>
        <p:spPr>
          <a:xfrm>
            <a:off x="1528762" y="4393406"/>
            <a:ext cx="9134475" cy="2000250"/>
          </a:xfrm>
          <a:prstGeom prst="rect">
            <a:avLst/>
          </a:prstGeom>
        </p:spPr>
      </p:pic>
    </p:spTree>
    <p:extLst>
      <p:ext uri="{BB962C8B-B14F-4D97-AF65-F5344CB8AC3E}">
        <p14:creationId xmlns:p14="http://schemas.microsoft.com/office/powerpoint/2010/main" val="298175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3579-5B8D-222F-1F58-79D8A37C72A5}"/>
              </a:ext>
            </a:extLst>
          </p:cNvPr>
          <p:cNvSpPr>
            <a:spLocks noGrp="1"/>
          </p:cNvSpPr>
          <p:nvPr>
            <p:ph type="title"/>
          </p:nvPr>
        </p:nvSpPr>
        <p:spPr/>
        <p:txBody>
          <a:bodyPr/>
          <a:lstStyle/>
          <a:p>
            <a:r>
              <a:rPr lang="en-US" dirty="0">
                <a:ea typeface="Calibri Light"/>
                <a:cs typeface="Calibri Light"/>
              </a:rPr>
              <a:t>Base Case</a:t>
            </a:r>
            <a:endParaRPr lang="en-US" dirty="0"/>
          </a:p>
        </p:txBody>
      </p:sp>
      <p:sp>
        <p:nvSpPr>
          <p:cNvPr id="3" name="Content Placeholder 2">
            <a:extLst>
              <a:ext uri="{FF2B5EF4-FFF2-40B4-BE49-F238E27FC236}">
                <a16:creationId xmlns:a16="http://schemas.microsoft.com/office/drawing/2014/main" id="{090DC3C3-9980-CD4D-D47A-4A528802E925}"/>
              </a:ext>
            </a:extLst>
          </p:cNvPr>
          <p:cNvSpPr>
            <a:spLocks noGrp="1"/>
          </p:cNvSpPr>
          <p:nvPr>
            <p:ph idx="1"/>
          </p:nvPr>
        </p:nvSpPr>
        <p:spPr/>
        <p:txBody>
          <a:bodyPr vert="horz" lIns="91440" tIns="45720" rIns="91440" bIns="45720" rtlCol="0" anchor="t">
            <a:normAutofit/>
          </a:bodyPr>
          <a:lstStyle/>
          <a:p>
            <a:r>
              <a:rPr lang="en-US" dirty="0">
                <a:ea typeface="Calibri"/>
                <a:cs typeface="Calibri"/>
              </a:rPr>
              <a:t>Determine what is a bone and what isn't (remove the noise from the flesh and muscles)</a:t>
            </a:r>
          </a:p>
          <a:p>
            <a:r>
              <a:rPr lang="en-US" dirty="0">
                <a:ea typeface="Calibri"/>
                <a:cs typeface="Calibri"/>
              </a:rPr>
              <a:t>Detect major cracks (full breaks) in the bone of a given body part (arm or leg) and label them</a:t>
            </a:r>
            <a:endParaRPr lang="en-US" dirty="0"/>
          </a:p>
          <a:p>
            <a:endParaRPr lang="en-US" dirty="0">
              <a:ea typeface="Calibri"/>
              <a:cs typeface="Calibri"/>
            </a:endParaRPr>
          </a:p>
        </p:txBody>
      </p:sp>
      <p:pic>
        <p:nvPicPr>
          <p:cNvPr id="4" name="Picture 3" descr="Arm Xray Images – Browse 12,978 Stock Photos, Vectors, and Video | Adobe  Stock">
            <a:extLst>
              <a:ext uri="{FF2B5EF4-FFF2-40B4-BE49-F238E27FC236}">
                <a16:creationId xmlns:a16="http://schemas.microsoft.com/office/drawing/2014/main" id="{72C76A10-D157-F69B-BFA1-8AC9612AFC33}"/>
              </a:ext>
            </a:extLst>
          </p:cNvPr>
          <p:cNvPicPr>
            <a:picLocks noChangeAspect="1"/>
          </p:cNvPicPr>
          <p:nvPr/>
        </p:nvPicPr>
        <p:blipFill>
          <a:blip r:embed="rId2"/>
          <a:stretch>
            <a:fillRect/>
          </a:stretch>
        </p:blipFill>
        <p:spPr>
          <a:xfrm>
            <a:off x="2688431" y="3652430"/>
            <a:ext cx="6827043" cy="2613046"/>
          </a:xfrm>
          <a:prstGeom prst="rect">
            <a:avLst/>
          </a:prstGeom>
        </p:spPr>
      </p:pic>
    </p:spTree>
    <p:extLst>
      <p:ext uri="{BB962C8B-B14F-4D97-AF65-F5344CB8AC3E}">
        <p14:creationId xmlns:p14="http://schemas.microsoft.com/office/powerpoint/2010/main" val="427611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0AEF-84B8-4B17-70E2-7E6E321FC5DB}"/>
              </a:ext>
            </a:extLst>
          </p:cNvPr>
          <p:cNvSpPr>
            <a:spLocks noGrp="1"/>
          </p:cNvSpPr>
          <p:nvPr>
            <p:ph type="title"/>
          </p:nvPr>
        </p:nvSpPr>
        <p:spPr/>
        <p:txBody>
          <a:bodyPr/>
          <a:lstStyle/>
          <a:p>
            <a:r>
              <a:rPr lang="en-US" dirty="0">
                <a:ea typeface="Calibri Light"/>
                <a:cs typeface="Calibri Light"/>
              </a:rPr>
              <a:t>Expansions</a:t>
            </a:r>
            <a:endParaRPr lang="en-US" dirty="0"/>
          </a:p>
        </p:txBody>
      </p:sp>
      <p:sp>
        <p:nvSpPr>
          <p:cNvPr id="3" name="Content Placeholder 2">
            <a:extLst>
              <a:ext uri="{FF2B5EF4-FFF2-40B4-BE49-F238E27FC236}">
                <a16:creationId xmlns:a16="http://schemas.microsoft.com/office/drawing/2014/main" id="{70F9ED41-2F71-DC98-3215-5EAF998D1D87}"/>
              </a:ext>
            </a:extLst>
          </p:cNvPr>
          <p:cNvSpPr>
            <a:spLocks noGrp="1"/>
          </p:cNvSpPr>
          <p:nvPr>
            <p:ph idx="1"/>
          </p:nvPr>
        </p:nvSpPr>
        <p:spPr/>
        <p:txBody>
          <a:bodyPr vert="horz" lIns="91440" tIns="45720" rIns="91440" bIns="45720" rtlCol="0" anchor="t">
            <a:normAutofit/>
          </a:bodyPr>
          <a:lstStyle/>
          <a:p>
            <a:r>
              <a:rPr lang="en-US" dirty="0">
                <a:ea typeface="Calibri"/>
                <a:cs typeface="Calibri"/>
              </a:rPr>
              <a:t>Determine the severity of the crack (detect micro cracks)</a:t>
            </a:r>
          </a:p>
          <a:p>
            <a:r>
              <a:rPr lang="en-US" dirty="0">
                <a:ea typeface="Calibri"/>
                <a:cs typeface="Calibri"/>
              </a:rPr>
              <a:t>Differentiate</a:t>
            </a:r>
            <a:r>
              <a:rPr lang="en-US" dirty="0">
                <a:ea typeface="+mn-lt"/>
                <a:cs typeface="+mn-lt"/>
              </a:rPr>
              <a:t> </a:t>
            </a:r>
            <a:r>
              <a:rPr lang="en-US" dirty="0">
                <a:ea typeface="Calibri"/>
                <a:cs typeface="Calibri"/>
              </a:rPr>
              <a:t>different bone types</a:t>
            </a:r>
          </a:p>
        </p:txBody>
      </p:sp>
      <p:pic>
        <p:nvPicPr>
          <p:cNvPr id="4" name="Picture 3" descr="3,647 Broken Arm Xray Royalty-Free Images, Stock Photos &amp; Pictures |  Shutterstock">
            <a:extLst>
              <a:ext uri="{FF2B5EF4-FFF2-40B4-BE49-F238E27FC236}">
                <a16:creationId xmlns:a16="http://schemas.microsoft.com/office/drawing/2014/main" id="{76809A17-A450-2EE7-E8C3-873320925A1A}"/>
              </a:ext>
            </a:extLst>
          </p:cNvPr>
          <p:cNvPicPr>
            <a:picLocks noChangeAspect="1"/>
          </p:cNvPicPr>
          <p:nvPr/>
        </p:nvPicPr>
        <p:blipFill>
          <a:blip r:embed="rId2"/>
          <a:stretch>
            <a:fillRect/>
          </a:stretch>
        </p:blipFill>
        <p:spPr>
          <a:xfrm>
            <a:off x="1735931" y="3360380"/>
            <a:ext cx="2743199" cy="3042365"/>
          </a:xfrm>
          <a:prstGeom prst="rect">
            <a:avLst/>
          </a:prstGeom>
        </p:spPr>
      </p:pic>
      <p:pic>
        <p:nvPicPr>
          <p:cNvPr id="5" name="Picture 4" descr="Why X-Rays Won't Help With Your Pain - PAINFREE MAVERICK">
            <a:extLst>
              <a:ext uri="{FF2B5EF4-FFF2-40B4-BE49-F238E27FC236}">
                <a16:creationId xmlns:a16="http://schemas.microsoft.com/office/drawing/2014/main" id="{EF1EA1C2-FB02-92E0-B9D8-ECD465EE1242}"/>
              </a:ext>
            </a:extLst>
          </p:cNvPr>
          <p:cNvPicPr>
            <a:picLocks noChangeAspect="1"/>
          </p:cNvPicPr>
          <p:nvPr/>
        </p:nvPicPr>
        <p:blipFill>
          <a:blip r:embed="rId3"/>
          <a:stretch>
            <a:fillRect/>
          </a:stretch>
        </p:blipFill>
        <p:spPr>
          <a:xfrm>
            <a:off x="7046119" y="3432880"/>
            <a:ext cx="2743200" cy="2706866"/>
          </a:xfrm>
          <a:prstGeom prst="rect">
            <a:avLst/>
          </a:prstGeom>
        </p:spPr>
      </p:pic>
    </p:spTree>
    <p:extLst>
      <p:ext uri="{BB962C8B-B14F-4D97-AF65-F5344CB8AC3E}">
        <p14:creationId xmlns:p14="http://schemas.microsoft.com/office/powerpoint/2010/main" val="3575223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59F9A1-2702-7A92-C273-F86B74429CD8}"/>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a:solidFill>
                  <a:schemeClr val="tx2"/>
                </a:solidFill>
                <a:latin typeface="+mj-lt"/>
                <a:ea typeface="+mj-ea"/>
                <a:cs typeface="+mj-cs"/>
              </a:rPr>
              <a:t>Questions</a:t>
            </a:r>
          </a:p>
        </p:txBody>
      </p:sp>
      <p:pic>
        <p:nvPicPr>
          <p:cNvPr id="6" name="Graphic 5" descr="Help">
            <a:extLst>
              <a:ext uri="{FF2B5EF4-FFF2-40B4-BE49-F238E27FC236}">
                <a16:creationId xmlns:a16="http://schemas.microsoft.com/office/drawing/2014/main" id="{14EFAB1D-5754-2805-CBE1-4AA49C03193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341337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Final Project – Mobile Health</vt:lpstr>
      <vt:lpstr>The Original Idea</vt:lpstr>
      <vt:lpstr>Bone Breakage Detection</vt:lpstr>
      <vt:lpstr>Data Acquisition</vt:lpstr>
      <vt:lpstr>Base Case</vt:lpstr>
      <vt:lpstr>Expansions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193</cp:revision>
  <dcterms:created xsi:type="dcterms:W3CDTF">2024-02-28T02:23:31Z</dcterms:created>
  <dcterms:modified xsi:type="dcterms:W3CDTF">2024-02-28T15:16:54Z</dcterms:modified>
</cp:coreProperties>
</file>