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4A241-F106-4F39-AA12-60CE9DFA1BB9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8B80E5-7496-4955-A84F-E796BEE38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69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B80E5-7496-4955-A84F-E796BEE384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36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62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0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2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6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7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66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03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01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4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51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30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FC87-188E-4EFD-80CA-0C297CE81861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499BB-117B-48E5-9389-8173BE0DC2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lh7-rt.googleusercontent.com/slidesz/AGV_vUdshYBvqumCndiIsHUgiZKdmW5c4NyrkH__ZSJ4PLvPoTT7mwKA2wF99WPN50fWgz_WI3wMhaOG5iJ06ZUI1ovtthDJxNjvpbCCSpxixVFFuiYKRM3Vb6xHxdHOXKPzedVCDhqHWg=s2048?key=LgWnOlUd_7PJju51O6kSgt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502" y="-1"/>
            <a:ext cx="604674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75623" y="2767279"/>
            <a:ext cx="10280378" cy="1323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4000" b="1" dirty="0" err="1">
                <a:latin typeface="Arial Black" panose="020B0A04020102020204" pitchFamily="34" charset="0"/>
                <a:ea typeface="Calibri" panose="020F0502020204030204" pitchFamily="34" charset="0"/>
              </a:rPr>
              <a:t>Telegram</a:t>
            </a:r>
            <a:r>
              <a:rPr lang="ru-RU" sz="4000" b="1" dirty="0">
                <a:latin typeface="Arial Black" panose="020B0A04020102020204" pitchFamily="34" charset="0"/>
                <a:ea typeface="Calibri" panose="020F0502020204030204" pitchFamily="34" charset="0"/>
              </a:rPr>
              <a:t>-бот </a:t>
            </a:r>
            <a:endParaRPr lang="ru-RU" sz="4000" b="1" dirty="0" smtClean="0">
              <a:latin typeface="Arial Black" panose="020B0A04020102020204" pitchFamily="34" charset="0"/>
              <a:ea typeface="Calibri" panose="020F0502020204030204" pitchFamily="34" charset="0"/>
            </a:endParaRPr>
          </a:p>
          <a:p>
            <a:r>
              <a:rPr lang="ru-RU" sz="4000" b="1" dirty="0" smtClean="0">
                <a:latin typeface="Arial Black" panose="020B0A04020102020204" pitchFamily="34" charset="0"/>
                <a:ea typeface="Calibri" panose="020F0502020204030204" pitchFamily="34" charset="0"/>
              </a:rPr>
              <a:t>"</a:t>
            </a:r>
            <a:r>
              <a:rPr lang="ru-RU" sz="4000" b="1" dirty="0">
                <a:latin typeface="Arial Black" panose="020B0A04020102020204" pitchFamily="34" charset="0"/>
                <a:ea typeface="Calibri" panose="020F0502020204030204" pitchFamily="34" charset="0"/>
              </a:rPr>
              <a:t>Консультант ОГБУЗ </a:t>
            </a:r>
            <a:r>
              <a:rPr lang="ru-RU" sz="4000" b="1" dirty="0" err="1">
                <a:latin typeface="Arial Black" panose="020B0A04020102020204" pitchFamily="34" charset="0"/>
                <a:ea typeface="Calibri" panose="020F0502020204030204" pitchFamily="34" charset="0"/>
              </a:rPr>
              <a:t>Аларская</a:t>
            </a:r>
            <a:r>
              <a:rPr lang="ru-RU" sz="4000" b="1" dirty="0">
                <a:latin typeface="Arial Black" panose="020B0A04020102020204" pitchFamily="34" charset="0"/>
                <a:ea typeface="Calibri" panose="020F0502020204030204" pitchFamily="34" charset="0"/>
              </a:rPr>
              <a:t> РБ"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https://lh7-rt.googleusercontent.com/slidesz/AGV_vUfCJrq-WhcgmD5ElSUk3O3NTsLYeYdcwgHBZe9iYTBoqlbWJrDfApk3-X-bfUZh_LNPet38svfeyqylORXeu1wvtLC33c-7ca-sRqisOsVu_hJEXscrbkyK-_T9Wqt11LuA3i-yDg=s2048?key=LgWnOlUd_7PJju51O6kSgt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09" y="131096"/>
            <a:ext cx="2670752" cy="12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7-rt.googleusercontent.com/slidesz/AGV_vUd8YDNC4c5I6tcwtdkdmUvJ924SXSVIy5sJcR93STuD1NryWyCrVkWzz5D2WaJh5RjHNglzoLWyw3OpI2NYBZCXHzACx5B1ZOic6zbgSGcVGhUGmqXlcXbVfpkApiLnWr9_-aJzCA=s2048?key=LgWnOlUd_7PJju51O6kSgtS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903" y="131097"/>
            <a:ext cx="1509909" cy="12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875623" y="4322618"/>
            <a:ext cx="2351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Arial Black" panose="020B0A04020102020204" pitchFamily="34" charset="0"/>
              </a:rPr>
              <a:t>Прокопьева </a:t>
            </a:r>
          </a:p>
          <a:p>
            <a:r>
              <a:rPr lang="ru-RU" sz="2400" dirty="0" smtClean="0">
                <a:latin typeface="Arial Black" panose="020B0A04020102020204" pitchFamily="34" charset="0"/>
              </a:rPr>
              <a:t>Любовь</a:t>
            </a:r>
            <a:endParaRPr lang="ru-RU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1264015"/>
            <a:ext cx="10515600" cy="256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2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Далее </a:t>
            </a: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мы должны получить </a:t>
            </a:r>
            <a:r>
              <a:rPr lang="ru-RU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токен</a:t>
            </a: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бота через </a:t>
            </a:r>
            <a:r>
              <a:rPr lang="ru-RU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BotFather</a:t>
            </a: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в </a:t>
            </a:r>
            <a:r>
              <a:rPr lang="ru-RU" sz="22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ru-RU" sz="22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Токен</a:t>
            </a:r>
            <a:r>
              <a:rPr lang="ru-RU" sz="22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бота в </a:t>
            </a:r>
            <a:r>
              <a:rPr lang="ru-RU" sz="2200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sz="22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— </a:t>
            </a:r>
            <a:r>
              <a:rPr lang="ru-RU" sz="2200" b="1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это уникальный набор символов, который адресует нужный ресурс именно к данному боту</a:t>
            </a:r>
            <a:r>
              <a:rPr lang="ru-RU" sz="2200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избегая путаницы с другими ботами. Вставив его в программу как переменную, мы обозначим программе в какой бот именно будут адресованы наши будущие команды.</a:t>
            </a:r>
            <a:endParaRPr lang="ru-RU" sz="2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56" y="4261370"/>
            <a:ext cx="10083288" cy="1074000"/>
          </a:xfrm>
          <a:prstGeom prst="rect">
            <a:avLst/>
          </a:prstGeom>
        </p:spPr>
      </p:pic>
      <p:pic>
        <p:nvPicPr>
          <p:cNvPr id="7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0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165987" y="3119651"/>
            <a:ext cx="5860026" cy="3057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Наш бот будет выполнять 5 команд: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info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информация и телефоны больницы  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doctors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список медицинских работников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schedule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расписание работы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professions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специальности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he_bosses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начальство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эти команды мы сохраняем в программе как переменные</a:t>
            </a:r>
            <a:endParaRPr lang="ru-RU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383" y="577142"/>
            <a:ext cx="8889233" cy="2407572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35" y="652031"/>
            <a:ext cx="9496927" cy="234718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718" y="429903"/>
            <a:ext cx="9062560" cy="5998193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90" y="530140"/>
            <a:ext cx="9496572" cy="5797717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681" y="215065"/>
            <a:ext cx="7970633" cy="2828989"/>
          </a:xfrm>
          <a:prstGeom prst="rect">
            <a:avLst/>
          </a:prstGeom>
        </p:spPr>
      </p:pic>
      <p:pic>
        <p:nvPicPr>
          <p:cNvPr id="11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17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6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42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920181" y="951091"/>
            <a:ext cx="6096000" cy="223984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После 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добавляем функцию /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которая будет приветствовать пользователя объяснять что выполняет каждая команда.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307614"/>
            <a:ext cx="7315200" cy="1992338"/>
          </a:xfrm>
          <a:prstGeom prst="rect">
            <a:avLst/>
          </a:prstGeom>
        </p:spPr>
      </p:pic>
      <p:pic>
        <p:nvPicPr>
          <p:cNvPr id="8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61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947" y="2049622"/>
            <a:ext cx="5920105" cy="446786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910348" y="522119"/>
            <a:ext cx="637130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Следующим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шагом будет создать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асинхронное определение для каждой команды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то есть бот должен принимать и отвечать на запросы пользователя.</a:t>
            </a:r>
            <a:endParaRPr lang="ru-RU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53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612308" y="1073884"/>
            <a:ext cx="6967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Регистрируем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каждую функцию именно в нашем боте с помощью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токена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и функциям библиотеки </a:t>
            </a:r>
            <a:r>
              <a:rPr lang="en-US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185" y="2353469"/>
            <a:ext cx="6738784" cy="3789050"/>
          </a:xfrm>
          <a:prstGeom prst="rect">
            <a:avLst/>
          </a:prstGeom>
        </p:spPr>
      </p:pic>
      <p:pic>
        <p:nvPicPr>
          <p:cNvPr id="7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89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7345" y="959922"/>
            <a:ext cx="82173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800" b="1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Перспективы развития</a:t>
            </a:r>
            <a:endParaRPr lang="ru-RU" sz="4800" dirty="0"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443817" y="2303883"/>
            <a:ext cx="5329083" cy="3621504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Телемедицинские консультации: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Текстовые консультации с врачами: Возможность задать вопрос врачу и получить консультацию в текстовом формате через бота.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</a:t>
            </a:r>
            <a:r>
              <a:rPr lang="ru-RU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Видеоконсультации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Организация 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видеоконсультаций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 врачами через 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(с учетом требований безопасности и конфиденциальности).</a:t>
            </a:r>
            <a:endParaRPr lang="ru-RU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1993297"/>
            <a:ext cx="5356122" cy="4452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Интеграция с Электронной Медицинской   Картой (ЭМК):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Доступ к результатам анализов: Пациенты смогут получать результаты своих анализов непосредственно через бота, без необходимости посещения больницы.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Просмотр истории болезни: Возможность просмотра краткой выписки из ЭМК, содержащей информацию о предыдущих обращениях, диагнозах и назначениях.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36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456" y="1018669"/>
            <a:ext cx="3123088" cy="341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703084" y="4999395"/>
            <a:ext cx="6785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600">
                <a:solidFill>
                  <a:srgbClr val="000000"/>
                </a:solidFill>
                <a:latin typeface="Arial Black" panose="020B0A04020102020204" pitchFamily="34" charset="0"/>
              </a:rPr>
              <a:t>СПАСИБО ЗА ВНИМАНИЕ</a:t>
            </a:r>
            <a:endParaRPr lang="ru-RU" sz="360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151" y="134216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018787" y="1720018"/>
            <a:ext cx="685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000000"/>
                </a:solidFill>
                <a:latin typeface="Arial Black" panose="020B0A04020102020204" pitchFamily="34" charset="0"/>
              </a:rPr>
              <a:t>ЦЕЛЬ ПРОЕКТА</a:t>
            </a:r>
            <a:endParaRPr lang="ru-RU" sz="4000" dirty="0">
              <a:latin typeface="Arial Black" panose="020B0A04020102020204" pitchFamily="34" charset="0"/>
            </a:endParaRPr>
          </a:p>
        </p:txBody>
      </p:sp>
      <p:pic>
        <p:nvPicPr>
          <p:cNvPr id="6" name="Объект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44" y="1253333"/>
            <a:ext cx="4351338" cy="435133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897425" y="2506666"/>
            <a:ext cx="5100725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Создание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удобного и эффективного инструмента коммуникации между пациентами и районной больницей с помощью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-бота, обеспечивающего быстрый доступ к информации и упрощающего процесс взаимодействия с медицинским учреждением.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048000" y="113879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4400" dirty="0">
                <a:solidFill>
                  <a:srgbClr val="000000"/>
                </a:solidFill>
                <a:latin typeface="Arial Black" panose="020B0A04020102020204" pitchFamily="34" charset="0"/>
              </a:rPr>
              <a:t>ЗАДАЧИ </a:t>
            </a:r>
            <a:r>
              <a:rPr lang="ru-RU" sz="44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ПРОЕКТА</a:t>
            </a:r>
            <a:endParaRPr lang="ru-RU" sz="4400" dirty="0" smtClean="0">
              <a:effectLst/>
              <a:latin typeface="Arial Black" panose="020B0A04020102020204" pitchFamily="34" charset="0"/>
            </a:endParaRPr>
          </a:p>
        </p:txBody>
      </p:sp>
      <p:pic>
        <p:nvPicPr>
          <p:cNvPr id="5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5454361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048000" y="2260488"/>
            <a:ext cx="6096000" cy="34758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внедрение </a:t>
            </a:r>
            <a:r>
              <a:rPr lang="ru-RU" dirty="0" err="1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Telegram</a:t>
            </a: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-бота с интуитивно понятным интерфейсом.</a:t>
            </a:r>
            <a:endParaRPr lang="ru-RU" sz="1400" dirty="0" smtClean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функционала для получения информации о больнице, врачах, услугах и расписании работы.</a:t>
            </a:r>
            <a:endParaRPr lang="ru-RU" sz="1400" dirty="0" smtClean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 Black" panose="020B0A04020102020204" pitchFamily="34" charset="0"/>
                <a:ea typeface="Calibri" panose="020F0502020204030204" pitchFamily="34" charset="0"/>
              </a:rPr>
              <a:t>Сбор отзывов и предложений от пользователей для улучшения качества обслуживания.</a:t>
            </a: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99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35" y="-3428"/>
            <a:ext cx="12197634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7" y="424613"/>
            <a:ext cx="4433090" cy="217036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045183" y="292106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800" dirty="0">
                <a:solidFill>
                  <a:srgbClr val="000000"/>
                </a:solidFill>
                <a:latin typeface="Arial Black" panose="020B0A04020102020204" pitchFamily="34" charset="0"/>
              </a:rPr>
              <a:t>АКТУАЛЬНОСТЬ </a:t>
            </a:r>
            <a:r>
              <a:rPr lang="ru-RU" sz="28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ПРОЕКТА</a:t>
            </a:r>
            <a:endParaRPr lang="ru-RU" sz="2800" b="0" dirty="0" smtClean="0">
              <a:effectLst/>
              <a:latin typeface="Arial Black" panose="020B0A040201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1874" y="3722233"/>
            <a:ext cx="11942617" cy="2375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Актуальность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проекта обусловлена следующими факторами:</a:t>
            </a:r>
            <a:endParaRPr lang="ru-RU" sz="14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Повышение доступности медицинской информации: Бот предоставляет информацию о услугах, специалистах, расписании работы и контактах больницы в удобном формате, доступном 24/7</a:t>
            </a: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Улучшение качества обслуживания: Бот позволяет пациентам быстро получать ответы на свои вопросы, оставлять отзывы и предложения, что способствует повышению качества медицинских услуг.</a:t>
            </a:r>
            <a:endParaRPr lang="ru-RU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3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Адаптация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 специфику районной больницы: Учет особенностей работы и потребностей конкретного медицинского учреждения.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Персонализированный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подход: Предоставление информации,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relevantной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для каждого пользователя, например, напоминания о приемах, результаты анализов (в перспективе).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Постоянное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развитие и обновление: Добавление новых функций и улучшение существующих на основе обратной связи от пользователей.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941786"/>
            <a:ext cx="105964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solidFill>
                  <a:srgbClr val="000000"/>
                </a:solidFill>
                <a:latin typeface="Arial Black" panose="020B0A04020102020204" pitchFamily="34" charset="0"/>
              </a:rPr>
              <a:t>УНИКАЛЬНОСТЬ </a:t>
            </a:r>
            <a:r>
              <a:rPr lang="ru-RU" sz="4000" dirty="0" smtClean="0">
                <a:solidFill>
                  <a:srgbClr val="000000"/>
                </a:solidFill>
                <a:latin typeface="Arial Black" panose="020B0A04020102020204" pitchFamily="34" charset="0"/>
              </a:rPr>
              <a:t>ПРОЕКТА</a:t>
            </a:r>
            <a:endParaRPr lang="ru-RU" sz="4000" b="0" dirty="0" smtClean="0">
              <a:effectLst/>
              <a:latin typeface="Arial Black" panose="020B0A04020102020204" pitchFamily="34" charset="0"/>
            </a:endParaRPr>
          </a:p>
        </p:txBody>
      </p:sp>
      <p:pic>
        <p:nvPicPr>
          <p:cNvPr id="6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4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Объект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33" y="2586182"/>
            <a:ext cx="4273135" cy="288881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6" name="Прямоугольник 5"/>
          <p:cNvSpPr/>
          <p:nvPr/>
        </p:nvSpPr>
        <p:spPr>
          <a:xfrm>
            <a:off x="7127601" y="927858"/>
            <a:ext cx="3121367" cy="721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4000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ru-RU" sz="4000" b="1" dirty="0" smtClean="0">
              <a:solidFill>
                <a:srgbClr val="2E74B5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522297" y="1726166"/>
            <a:ext cx="633197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Существующие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методы коммуникации между пациентами и районной больницей зачастую неэффективны и неудобны. Пациенты сталкиваются с трудностями при попытке дозвониться в регистратуру, получить необходимую информацию о врачах и услугах. Это приводит к длительному ожиданию, очередям, неудовлетворенности пациентов и дополнительной нагрузке на персонал больницы. Отсутствие современных инструментов коммуникации затрудняет доступ к медицинской информации и снижает эффективность работы медицинского учреждения.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4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618126" y="1066018"/>
            <a:ext cx="6955751" cy="784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4400" b="1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Теоретическая часть</a:t>
            </a:r>
            <a:endParaRPr lang="ru-RU" sz="4800" b="1" dirty="0">
              <a:solidFill>
                <a:srgbClr val="2E74B5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8200" y="2240541"/>
            <a:ext cx="10515600" cy="3826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Архитектура 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-ботов:</a:t>
            </a:r>
            <a:endParaRPr lang="ru-RU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-боты работают на основе API 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который позволяет взаимодействовать с платформой 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Архитектура бота включает следующие компоненты:</a:t>
            </a:r>
            <a:endParaRPr lang="ru-RU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Пользовательский интерфейс: Интерфейс, через который пользователь взаимодействует с ботом в 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Бот: Программа, которая обрабатывает запросы пользователей и отправляет ответы.</a:t>
            </a:r>
            <a:endParaRPr lang="ru-RU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⦁ API 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Интерфейс программирования приложений, который обеспечивает взаимодействие между ботом и 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6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23884" y="1382286"/>
            <a:ext cx="854423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Технологии, используемые в проекте:</a:t>
            </a:r>
            <a:endParaRPr lang="ru-RU" sz="16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Язык программирования, используемый для разработки бота.</a:t>
            </a:r>
            <a:endParaRPr lang="ru-RU" sz="16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Библиотека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для работы с API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sz="16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Информационная безопасность:</a:t>
            </a:r>
            <a:endParaRPr lang="ru-RU" sz="16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рамках проекта особое внимание уделяется вопросам информационной безопасности. При разработке бота учитываются требования законодательства о защите персональных данных.</a:t>
            </a:r>
            <a:endParaRPr lang="ru-RU" sz="1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32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82436" y="833558"/>
            <a:ext cx="6627135" cy="784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4400" b="1" kern="0" dirty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Практическая </a:t>
            </a:r>
            <a:r>
              <a:rPr lang="ru-RU" sz="4400" b="1" kern="0" dirty="0" smtClean="0">
                <a:solidFill>
                  <a:srgbClr val="000000"/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часть</a:t>
            </a:r>
            <a:endParaRPr lang="ru-RU" sz="4400" b="1" kern="0" dirty="0">
              <a:solidFill>
                <a:srgbClr val="2F5496"/>
              </a:solidFill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13820" y="1735926"/>
            <a:ext cx="73643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400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начала импортируем необходимые библиотеки, а также библиотеку </a:t>
            </a:r>
            <a:r>
              <a:rPr lang="en-US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aiogram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которая поможет работать с API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то есть поможет нам во взаимодействии бота и </a:t>
            </a:r>
            <a:r>
              <a:rPr lang="ru-RU" sz="24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Telegram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36" y="4301799"/>
            <a:ext cx="6627135" cy="2043014"/>
          </a:xfrm>
          <a:prstGeom prst="rect">
            <a:avLst/>
          </a:prstGeom>
        </p:spPr>
      </p:pic>
      <p:pic>
        <p:nvPicPr>
          <p:cNvPr id="9" name="Picture 2" descr="https://lh7-rt.googleusercontent.com/slidesz/AGV_vUd8F4EE1wzuFxCyXG1Kse3hFsL9usWqkaofEajgMGUQkZLhBlEWhRJgQ4vMglAAyo8vQ3yIipUQeIJAAWQnt_ajpvcI2w5AeFF7CwxXr9Am9vUdasSJUZnIxKzLo4uCuZD4qBnyrg=s2048?key=Y6vFkQwsukFWBCD0PD32GgM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206" y="208100"/>
            <a:ext cx="1023520" cy="111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3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673</Words>
  <Application>Microsoft Office PowerPoint</Application>
  <PresentationFormat>Широкоэкранный</PresentationFormat>
  <Paragraphs>53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Кутуликская СОШ Уч</dc:creator>
  <cp:lastModifiedBy>Кутуликская СОШ Уч</cp:lastModifiedBy>
  <cp:revision>21</cp:revision>
  <dcterms:created xsi:type="dcterms:W3CDTF">2025-03-25T09:45:20Z</dcterms:created>
  <dcterms:modified xsi:type="dcterms:W3CDTF">2025-03-25T14:31:23Z</dcterms:modified>
</cp:coreProperties>
</file>