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4A241-F106-4F39-AA12-60CE9DFA1BB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B80E5-7496-4955-A84F-E796BEE3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9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B80E5-7496-4955-A84F-E796BEE384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2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6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1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30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FC87-188E-4EFD-80CA-0C297CE8186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7-rt.googleusercontent.com/slidesz/AGV_vUdshYBvqumCndiIsHUgiZKdmW5c4NyrkH__ZSJ4PLvPoTT7mwKA2wF99WPN50fWgz_WI3wMhaOG5iJ06ZUI1ovtthDJxNjvpbCCSpxixVFFuiYKRM3Vb6xHxdHOXKPzedVCDhqHWg=s2048?key=LgWnOlUd_7PJju51O6kSgt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02" y="-1"/>
            <a:ext cx="604674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75623" y="2767279"/>
            <a:ext cx="10280378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000" b="1" dirty="0" err="1">
                <a:latin typeface="Arial Black" panose="020B0A04020102020204" pitchFamily="34" charset="0"/>
                <a:ea typeface="Calibri" panose="020F0502020204030204" pitchFamily="34" charset="0"/>
              </a:rPr>
              <a:t>Telegram</a:t>
            </a:r>
            <a:r>
              <a:rPr lang="ru-RU" sz="4000" b="1" dirty="0">
                <a:latin typeface="Arial Black" panose="020B0A04020102020204" pitchFamily="34" charset="0"/>
                <a:ea typeface="Calibri" panose="020F0502020204030204" pitchFamily="34" charset="0"/>
              </a:rPr>
              <a:t>-бот </a:t>
            </a:r>
            <a:endParaRPr lang="ru-RU" sz="4000" b="1" dirty="0" smtClean="0"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r>
              <a:rPr lang="ru-RU" sz="4000" b="1" dirty="0" smtClean="0">
                <a:latin typeface="Arial Black" panose="020B0A04020102020204" pitchFamily="34" charset="0"/>
                <a:ea typeface="Calibri" panose="020F0502020204030204" pitchFamily="34" charset="0"/>
              </a:rPr>
              <a:t>"</a:t>
            </a:r>
            <a:r>
              <a:rPr lang="ru-RU" sz="4000" b="1" dirty="0">
                <a:latin typeface="Arial Black" panose="020B0A04020102020204" pitchFamily="34" charset="0"/>
                <a:ea typeface="Calibri" panose="020F0502020204030204" pitchFamily="34" charset="0"/>
              </a:rPr>
              <a:t>Консультант ОГБУЗ </a:t>
            </a:r>
            <a:r>
              <a:rPr lang="ru-RU" sz="4000" b="1" dirty="0" err="1">
                <a:latin typeface="Arial Black" panose="020B0A04020102020204" pitchFamily="34" charset="0"/>
                <a:ea typeface="Calibri" panose="020F0502020204030204" pitchFamily="34" charset="0"/>
              </a:rPr>
              <a:t>Аларская</a:t>
            </a:r>
            <a:r>
              <a:rPr lang="ru-RU" sz="4000" b="1" dirty="0">
                <a:latin typeface="Arial Black" panose="020B0A04020102020204" pitchFamily="34" charset="0"/>
                <a:ea typeface="Calibri" panose="020F0502020204030204" pitchFamily="34" charset="0"/>
              </a:rPr>
              <a:t> РБ"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lh7-rt.googleusercontent.com/slidesz/AGV_vUfCJrq-WhcgmD5ElSUk3O3NTsLYeYdcwgHBZe9iYTBoqlbWJrDfApk3-X-bfUZh_LNPet38svfeyqylORXeu1wvtLC33c-7ca-sRqisOsVu_hJEXscrbkyK-_T9Wqt11LuA3i-yDg=s2048?key=LgWnOlUd_7PJju51O6kSgt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9" y="131096"/>
            <a:ext cx="2670752" cy="12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rt.googleusercontent.com/slidesz/AGV_vUd8YDNC4c5I6tcwtdkdmUvJ924SXSVIy5sJcR93STuD1NryWyCrVkWzz5D2WaJh5RjHNglzoLWyw3OpI2NYBZCXHzACx5B1ZOic6zbgSGcVGhUGmqXlcXbVfpkApiLnWr9_-aJzCA=s2048?key=LgWnOlUd_7PJju51O6kSgt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03" y="131097"/>
            <a:ext cx="1509909" cy="12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623" y="4322618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 Black" panose="020B0A04020102020204" pitchFamily="34" charset="0"/>
              </a:rPr>
              <a:t>Прокопьева </a:t>
            </a:r>
          </a:p>
          <a:p>
            <a:r>
              <a:rPr lang="ru-RU" sz="2400" dirty="0" smtClean="0">
                <a:latin typeface="Arial Black" panose="020B0A04020102020204" pitchFamily="34" charset="0"/>
              </a:rPr>
              <a:t>Любовь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82436" y="1278798"/>
            <a:ext cx="6627135" cy="784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4400" b="1" kern="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sz="4400" b="1" kern="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endParaRPr lang="ru-RU" sz="4400" b="1" kern="0" dirty="0">
              <a:solidFill>
                <a:srgbClr val="2F5496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13820" y="2670944"/>
            <a:ext cx="7364360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</a:t>
            </a: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мпортируем библиотеку </a:t>
            </a:r>
            <a:r>
              <a:rPr lang="en-US" sz="3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aiogram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36" y="3593876"/>
            <a:ext cx="6627135" cy="2043014"/>
          </a:xfrm>
          <a:prstGeom prst="rect">
            <a:avLst/>
          </a:prstGeom>
        </p:spPr>
      </p:pic>
      <p:pic>
        <p:nvPicPr>
          <p:cNvPr id="9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264015"/>
            <a:ext cx="10515600" cy="221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3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3200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Токен</a:t>
            </a:r>
            <a:r>
              <a:rPr lang="ru-RU" sz="3200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бота в </a:t>
            </a:r>
            <a:r>
              <a:rPr lang="ru-RU" sz="32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32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— </a:t>
            </a:r>
            <a:r>
              <a:rPr lang="ru-RU" sz="3200" b="1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это уникальный набор символов, который адресует нужный ресурс именно к данному </a:t>
            </a:r>
            <a:r>
              <a:rPr lang="ru-RU" sz="3200" b="1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боту</a:t>
            </a:r>
            <a:r>
              <a:rPr lang="ru-RU" sz="32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6" y="4001294"/>
            <a:ext cx="10083288" cy="1074000"/>
          </a:xfrm>
          <a:prstGeom prst="rect">
            <a:avLst/>
          </a:prstGeom>
        </p:spPr>
      </p:pic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3" y="577142"/>
            <a:ext cx="8889233" cy="240757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5" y="652031"/>
            <a:ext cx="9496927" cy="234718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0" y="200363"/>
            <a:ext cx="9062560" cy="599819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14" y="280132"/>
            <a:ext cx="9496572" cy="579771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81" y="215065"/>
            <a:ext cx="7970633" cy="2828989"/>
          </a:xfrm>
          <a:prstGeom prst="rect">
            <a:avLst/>
          </a:prstGeom>
        </p:spPr>
      </p:pic>
      <p:pic>
        <p:nvPicPr>
          <p:cNvPr id="11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165984" y="3388243"/>
            <a:ext cx="5860026" cy="238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команд: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информация и телефоны больницы  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doctors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список медицинских работников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schedule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расписание работы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professions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специальности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he_bosses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начальство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6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42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1644996"/>
            <a:ext cx="6096000" cy="10634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4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Функция </a:t>
            </a:r>
            <a:r>
              <a:rPr lang="ru-RU" sz="4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4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endParaRPr lang="ru-RU" sz="4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07614"/>
            <a:ext cx="7315200" cy="1992338"/>
          </a:xfrm>
          <a:prstGeom prst="rect">
            <a:avLst/>
          </a:prstGeom>
        </p:spPr>
      </p:pic>
      <p:pic>
        <p:nvPicPr>
          <p:cNvPr id="8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47" y="2049622"/>
            <a:ext cx="5920105" cy="44678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87859" y="1019493"/>
            <a:ext cx="981627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8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Создаем </a:t>
            </a:r>
            <a:r>
              <a:rPr lang="ru-RU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асинхронное </a:t>
            </a:r>
            <a:r>
              <a:rPr lang="ru-RU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для каждой </a:t>
            </a:r>
            <a:r>
              <a:rPr lang="ru-RU" sz="28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команды</a:t>
            </a:r>
            <a:endParaRPr lang="ru-RU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12308" y="1073884"/>
            <a:ext cx="6967384" cy="82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Регистрируем </a:t>
            </a:r>
            <a:r>
              <a:rPr lang="ru-RU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каждую </a:t>
            </a:r>
            <a:r>
              <a:rPr lang="ru-RU" sz="36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функцию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85" y="2353469"/>
            <a:ext cx="6738784" cy="3789050"/>
          </a:xfrm>
          <a:prstGeom prst="rect">
            <a:avLst/>
          </a:prstGeom>
        </p:spPr>
      </p:pic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7707" y="1148760"/>
            <a:ext cx="9536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5400" dirty="0" smtClean="0">
                <a:latin typeface="Arial Black" panose="020B0A04020102020204" pitchFamily="34" charset="0"/>
              </a:rPr>
              <a:t>Отзывы и предложения</a:t>
            </a:r>
            <a:endParaRPr lang="ru-RU" sz="54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111908" y="2502067"/>
            <a:ext cx="5968181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/>
              <a:t>"</a:t>
            </a:r>
            <a:r>
              <a:rPr lang="ru-RU" dirty="0"/>
              <a:t>Очень удобно, что можно посмотреть информацию о врачах и выбрать специалиста по рейтингу и отзывам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15596" y="3389510"/>
            <a:ext cx="5964494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"Бот работает нормально, но хотелось бы видеть больше функций, например, онлайн-оплату услуг</a:t>
            </a:r>
            <a:r>
              <a:rPr lang="ru-RU" dirty="0" smtClean="0"/>
              <a:t>."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111907" y="4276953"/>
            <a:ext cx="5968181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"Наконец-то нашла расписание работы нужного специалиста без лишних хлопот. Бот просто спас!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111907" y="5164396"/>
            <a:ext cx="5968181" cy="64633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/>
              <a:t>"Пока все устраивает, но не хватает информации о стоимости услуг."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1373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7345" y="959922"/>
            <a:ext cx="821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Перспективы развития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71050" y="2107587"/>
            <a:ext cx="555276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Интеграция </a:t>
            </a: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Электронной Медицинской   Картой (ЭМК):</a:t>
            </a:r>
            <a:endParaRPr lang="ru-RU" sz="22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Доступ к результатам </a:t>
            </a: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анализов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</a:t>
            </a: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Просмотр истории </a:t>
            </a: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болезни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⦁ Напоминания о приеме лекарств</a:t>
            </a:r>
          </a:p>
          <a:p>
            <a:pPr algn="just">
              <a:lnSpc>
                <a:spcPct val="150000"/>
              </a:lnSpc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⦁ Запись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на повторный прием к врачу на основе рекомендаций из ЭМК: </a:t>
            </a:r>
            <a:endParaRPr lang="ru-RU" sz="2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ru-RU" sz="22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894871" y="2105845"/>
            <a:ext cx="512998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Дополнительные возможности</a:t>
            </a: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Многоязычность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Расширенный поиск по специализациям 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услугам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Интерактивные опросы и анкеты</a:t>
            </a:r>
            <a:endParaRPr lang="ru-RU" sz="2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3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56" y="1018669"/>
            <a:ext cx="3123088" cy="34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703084" y="4999395"/>
            <a:ext cx="6785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>
                <a:solidFill>
                  <a:srgbClr val="000000"/>
                </a:solidFill>
                <a:latin typeface="Arial Black" panose="020B0A04020102020204" pitchFamily="34" charset="0"/>
              </a:rPr>
              <a:t>СПАСИБО ЗА ВНИМАНИЕ</a:t>
            </a:r>
            <a:endParaRPr lang="ru-RU" sz="36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6159" y="1157870"/>
            <a:ext cx="597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Arial Black" panose="020B0A04020102020204" pitchFamily="34" charset="0"/>
              </a:rPr>
              <a:t>ВВЕДЕНИЕ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82994" y="2157284"/>
            <a:ext cx="8947354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Современные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технологии играют все более важную роль в повышении доступности и качества медицинских услуг.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-бот "Консультант" разработан для районной больницы ОГБУЗ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Аларской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РБ с целью оптимизации коммуникации с пациентами, предоставления удобного доступа к информации и улучшения общего уровня обслуживания.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151" y="134216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1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151" y="134216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018787" y="1720018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latin typeface="Arial Black" panose="020B0A04020102020204" pitchFamily="34" charset="0"/>
              </a:rPr>
              <a:t>ЦЕЛЬ ПРОЕКТА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6" name="Объект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4" y="1253333"/>
            <a:ext cx="4351338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97425" y="2506666"/>
            <a:ext cx="5100725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Создание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удобного и эффективного инструмента коммуникации между пациентами и районной больницей с помощью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-бота, обеспечивающего быстрый доступ к информации и упрощающего процесс взаимодействия с медицинским учреждением.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48000" y="113879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400" dirty="0">
                <a:solidFill>
                  <a:srgbClr val="000000"/>
                </a:solidFill>
                <a:latin typeface="Arial Black" panose="020B0A04020102020204" pitchFamily="34" charset="0"/>
              </a:rPr>
              <a:t>ЗАДАЧИ </a:t>
            </a:r>
            <a:r>
              <a:rPr lang="ru-RU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ПРОЕКТА</a:t>
            </a:r>
            <a:endParaRPr lang="ru-RU" sz="4400" dirty="0" smtClean="0"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374" y="164606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048000" y="2260488"/>
            <a:ext cx="6096000" cy="3475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внедрение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-бота с интуитивно понятным интерфейсом.</a:t>
            </a:r>
            <a:endParaRPr lang="ru-RU" sz="1400" dirty="0" smtClean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функционала для получения информации о больнице, врачах, услугах и расписании работы.</a:t>
            </a:r>
            <a:endParaRPr lang="ru-RU" sz="1400" dirty="0" smtClean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Сбор отзывов и предложений от пользователей для улучшения качества обслуживания.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" y="-3428"/>
            <a:ext cx="1219763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7" y="424613"/>
            <a:ext cx="4433090" cy="217036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45183" y="29210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Arial Black" panose="020B0A04020102020204" pitchFamily="34" charset="0"/>
              </a:rPr>
              <a:t>АКТУАЛЬНОСТЬ </a:t>
            </a:r>
            <a:r>
              <a:rPr lang="ru-RU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ПРОЕКТА</a:t>
            </a:r>
            <a:endParaRPr lang="ru-RU" sz="2800" b="0" dirty="0" smtClean="0"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874" y="3722233"/>
            <a:ext cx="11942617" cy="2375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Актуальность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проекта обусловлена следующими факторами: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Повышение доступности медицинской информации: Бот предоставляет информацию о услугах, специалистах, расписании работы и контактах больницы в удобном формате, доступном 24/7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Улучшение качества обслуживания: Бот позволяет пациентам быстро получать ответы на свои вопросы, оставлять отзывы и предложения, что способствует повышению качества медицинских услуг.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Адаптация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 специфику районной больницы: Учет особенностей работы и потребностей конкретного медицинского учреждения.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Персонализированный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подход: Предоставление информации,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relevantной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каждого пользователя, например, напоминания о приемах, результаты анализов (в перспективе).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Постоянное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развитие и обновление: Добавление новых функций и улучшение существующих на основе обратной связи от пользователей.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941786"/>
            <a:ext cx="10596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latin typeface="Arial Black" panose="020B0A04020102020204" pitchFamily="34" charset="0"/>
              </a:rPr>
              <a:t>УНИКАЛЬНОСТЬ </a:t>
            </a:r>
            <a:r>
              <a:rPr lang="ru-RU" sz="40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ПРОЕКТА</a:t>
            </a:r>
            <a:endParaRPr lang="ru-RU" sz="4000" b="0" dirty="0" smtClean="0"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Объект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3" y="2586182"/>
            <a:ext cx="4273135" cy="28888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Прямоугольник 5"/>
          <p:cNvSpPr/>
          <p:nvPr/>
        </p:nvSpPr>
        <p:spPr>
          <a:xfrm>
            <a:off x="7127600" y="1355656"/>
            <a:ext cx="3121367" cy="721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40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ru-RU" sz="4000" b="1" dirty="0" smtClean="0">
              <a:solidFill>
                <a:srgbClr val="2E74B5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22297" y="2463585"/>
            <a:ext cx="6331974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Пациенты 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сталкиваются с трудностями при попытке дозвониться в регистратуру, получить необходимую информацию о врачах и услугах. Это приводит к длительному ожиданию, очередям, неудовлетворенности пациентов и дополнительной нагрузке на персонал больницы</a:t>
            </a:r>
            <a:r>
              <a:rPr lang="ru-RU" sz="20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18126" y="1066018"/>
            <a:ext cx="6955751" cy="784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44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  <a:endParaRPr lang="ru-RU" sz="4800" b="1" dirty="0">
              <a:solidFill>
                <a:srgbClr val="2E74B5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1936505"/>
            <a:ext cx="10515600" cy="4312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Архитектура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-ботов:</a:t>
            </a:r>
            <a:endParaRPr lang="ru-RU" sz="2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-боты работают на основе API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который позволяет взаимодействовать с платформой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Архитектура бота включает следующие компоненты:</a:t>
            </a:r>
            <a:endParaRPr lang="ru-RU" sz="2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Пользовательский </a:t>
            </a:r>
            <a:r>
              <a:rPr lang="ru-RU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интерфейс</a:t>
            </a:r>
            <a:endParaRPr lang="ru-RU" sz="2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</a:t>
            </a:r>
            <a:r>
              <a:rPr lang="ru-RU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Бот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API </a:t>
            </a:r>
            <a:r>
              <a:rPr lang="ru-RU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endParaRPr lang="ru-RU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23884" y="1027906"/>
            <a:ext cx="85442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Технологии, используемые в проекте: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Aiogram</a:t>
            </a:r>
            <a:endParaRPr lang="ru-RU" sz="24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Информационная безопасность: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рамках проекта особое внимание уделяется вопросам информационной безопасности. При разработке бота учитываются требования законодательства о защите персональных данных.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3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540</Words>
  <Application>Microsoft Office PowerPoint</Application>
  <PresentationFormat>Широкоэкранный</PresentationFormat>
  <Paragraphs>62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Кутуликская СОШ Уч</dc:creator>
  <cp:lastModifiedBy>Кутуликская СОШ Уч</cp:lastModifiedBy>
  <cp:revision>32</cp:revision>
  <dcterms:created xsi:type="dcterms:W3CDTF">2025-03-25T09:45:20Z</dcterms:created>
  <dcterms:modified xsi:type="dcterms:W3CDTF">2025-03-26T11:58:19Z</dcterms:modified>
</cp:coreProperties>
</file>