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89" r:id="rId9"/>
    <p:sldId id="290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2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3" r:id="rId35"/>
    <p:sldId id="28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AC454-8358-46AC-9841-8F23D57EEF91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9640D-4C69-44D8-8588-779C44BDD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00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D36E-20B6-7BBB-A46A-8B917148C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99C42-9032-099E-38A6-0CCC6C618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3DCA7-03CD-ACC5-DEF5-627C7282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ED74-4243-403C-8E59-70FF289F6C7D}" type="datetime1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CC977-B167-C2EE-3F35-398D5806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92015-38E6-1283-3358-55EB3D6D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2064-02BC-A22C-229B-9CD829DB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834CB-9C5A-D953-22CD-684859CBA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D93D-9FAE-B339-F793-D649977E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BC97-C3E0-4088-A34C-8283008E04BA}" type="datetime1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AC550-0B9B-7CC2-133D-6DB4A139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4178-AA8F-E9A8-12C0-065B42B5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7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77FEC-D783-557F-D3B8-B598D8C24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B7C1F-D477-A856-10D8-BFB9866E2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43EA-9C04-22A9-B910-426E39E6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EE8C-7585-41B1-989E-54E0DB6F33FC}" type="datetime1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25946-51DA-14BB-83E5-323C6CDB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6FFF-7DDF-6F8D-DDF2-6B66229D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85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37FE-5D24-F20E-97E0-1BB7014B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93DC-96AE-A299-32B7-5A777FAF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1FCAC-C751-D528-FDA5-A4A6C1A3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EF84-8F82-48AF-8DAC-1F2EAC9523A6}" type="datetime1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3CE3-6AD5-73C0-F174-343A0C65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E2C6-1911-BEBA-8728-9A319C5A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01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E7C8-CDDB-162A-D975-6FA43BA5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183A-A236-6746-B00F-BEE0A72F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D150-CC87-4F2D-4895-A339A345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D26-AAD0-4750-872D-CEA0670FD022}" type="datetime1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772CB-1E8D-03AA-2A9C-58F76A09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F210-EEA3-A15D-B3BF-9B0D1048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07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62DA-2792-69E2-43E8-AA6AA500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28D8-ED3B-C0AE-C414-39E66E314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80D45-DB1A-DC70-CFAE-451C7C2DB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C433E-44F8-057C-1E0B-142F3CE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D540-7084-4039-B43E-3DD9CF91B2E9}" type="datetime1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3DF18-0549-3543-5FD6-0364AC1B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8F17D-91B8-5261-4FAE-34B2C7E7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98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0988-69F5-262D-70F7-36D5EECA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9AA2E-715C-FB67-243A-6E36F512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2408F-37F2-CD3E-0B22-940020DD6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D6AAC-D70E-E559-6DEE-5C819989B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EA19E-E922-A082-2AB8-C10157B71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3CD51-7430-AD29-E8AC-78A947D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2864-9E61-4FFF-AF01-2674A62AACD8}" type="datetime1">
              <a:rPr lang="en-GB" smtClean="0"/>
              <a:t>29/09/2023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08991-704B-C926-4F53-FCBA1515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F5D08-FA72-FEC6-2CFC-AEA801AA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0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ECE8-7B5B-8F5E-2492-FD2383B1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D00E7-4F44-A1CB-1F95-6E5675FB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E097-B9FF-4B3A-BD30-64860278D4F1}" type="datetime1">
              <a:rPr lang="en-GB" smtClean="0"/>
              <a:t>29/09/2023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F9093-5C7E-627E-B34C-76FF44E0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D43D4-FD9A-ECE1-3734-D3332D10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11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A4BD8-67CD-C96C-FF2C-7D7E330B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7FB4-19D0-475C-A65C-5D7FBE570151}" type="datetime1">
              <a:rPr lang="en-GB" smtClean="0"/>
              <a:t>29/09/2023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DAA51-A046-5303-CFF2-5BC84FA5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E6DFE-9236-F731-B420-EBBEA1BF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42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CFE3-75FF-4A89-0631-94532792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7690-88C8-8159-F8F0-E15FEC74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291B7-B94A-9FA1-400A-BD9FA1F82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8C46A-DA85-47D8-8ECE-35D69591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ACB4-AAE3-4D95-8D58-C65982E5F639}" type="datetime1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C6DBA-9BD7-6138-77B3-F823499A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E25E4-1D0D-4458-6CCB-F03FF443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61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E0CE-0226-5A4D-5F85-09CC60C3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63D91-D4A8-BC32-CB8C-3C32118E0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3813C-B6EB-ED39-0C11-3DED90328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53CED-91FB-16CF-9E67-041D9CCB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34F7-EA07-41F9-AC91-379A00B32485}" type="datetime1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B1143-658B-782D-448A-BCDFCF0C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E5DB6-1FAA-0016-0896-09F74CD1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11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E4422-75B4-2B72-5031-45166FC2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7EADD-DEC9-1ED4-9AF1-31F640C5F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57D9-53FF-C6E6-1BA9-1BBF430E4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1FC0-2F6F-4BE6-BEAA-9031D4FEE218}" type="datetime1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6FC85-540D-1F14-9C2A-6D248EA0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2D48-3BE2-CB8B-51DD-642474419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0B2A-54BC-E1BA-4B06-5565298E7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3B20B-2EFA-05B1-3052-D6D884F6F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94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(Registration/Login)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F8934-398F-B73A-153F-D224305F4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t="1203" r="1550" b="1330"/>
          <a:stretch/>
        </p:blipFill>
        <p:spPr>
          <a:xfrm>
            <a:off x="3291840" y="900332"/>
            <a:ext cx="5289452" cy="569741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E9FF0-C319-39C5-7C19-B92DDF3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A3AD-F045-44FB-BFA3-EA5212851C4D}" type="datetime1">
              <a:rPr lang="en-GB" smtClean="0"/>
              <a:t>29/09/2023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D4D51-BA72-4294-5F47-A0DF473D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0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(Manage Course)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DAA83-5577-FD39-F79F-BD3C86E514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" t="1903" r="2341" b="2592"/>
          <a:stretch/>
        </p:blipFill>
        <p:spPr>
          <a:xfrm>
            <a:off x="3798278" y="844062"/>
            <a:ext cx="4572000" cy="564881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F89CE-7296-D33C-0B88-84D7B3F4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3BAA-01D5-410B-89BF-EFF659A09C72}" type="datetime1">
              <a:rPr lang="en-GB" smtClean="0"/>
              <a:t>29/09/2023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54A5D-D3F9-1C48-42F8-06483FD9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5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(View Course Detail)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77B61-2597-1FDA-A43C-87083D099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" t="2686" r="2768" b="2086"/>
          <a:stretch/>
        </p:blipFill>
        <p:spPr>
          <a:xfrm>
            <a:off x="4135901" y="886265"/>
            <a:ext cx="4346917" cy="54864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A13C2-250A-7346-D853-BA379B5E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8FDA-57D3-4170-BC0A-A04C51CE3AD5}" type="datetime1">
              <a:rPr lang="en-GB" smtClean="0"/>
              <a:t>29/09/2023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91D09-C45E-31B0-3352-F23075E7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270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(Enroll Course)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AE64A-E208-7CC5-8D96-35B1780ABB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" t="1908" r="2041" b="2236"/>
          <a:stretch/>
        </p:blipFill>
        <p:spPr>
          <a:xfrm>
            <a:off x="3854548" y="844062"/>
            <a:ext cx="4656406" cy="564881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20587-9AA0-FB1F-F0A2-37C763C5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6D6A-4B27-408C-AD1F-1906FCD9F148}" type="datetime1">
              <a:rPr lang="en-GB" smtClean="0"/>
              <a:t>29/09/2023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F8FC8-81A3-99D7-4590-61481191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73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(Enroll Course)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1EF35-F239-5C7B-7731-18C82DDED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" t="1953" r="2300" b="3063"/>
          <a:stretch/>
        </p:blipFill>
        <p:spPr>
          <a:xfrm>
            <a:off x="3685735" y="844063"/>
            <a:ext cx="5303520" cy="547233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8890D-D04C-87D7-CB35-10E4EE2B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662-181B-4CBF-952A-087EB9BE5606}" type="datetime1">
              <a:rPr lang="en-GB" smtClean="0"/>
              <a:t>29/09/2023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281CE-305D-61C6-BFF8-D2CDB65A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9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(Write Blog)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E5381-777E-3006-64EE-03F724409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" t="1709" r="1582" b="2576"/>
          <a:stretch/>
        </p:blipFill>
        <p:spPr>
          <a:xfrm>
            <a:off x="3334044" y="829994"/>
            <a:ext cx="5486400" cy="551453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97CF2-4CA9-C188-29FA-B5E3E84E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E32E-55BC-4BA3-8519-11E77A72A54E}" type="datetime1">
              <a:rPr lang="en-GB" smtClean="0"/>
              <a:t>29/09/2023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386E-6697-7001-083A-E5FE13DB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801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(View Blog)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ACA18-D611-3002-9595-C10859F58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" t="2197" r="3081" b="2330"/>
          <a:stretch/>
        </p:blipFill>
        <p:spPr>
          <a:xfrm>
            <a:off x="3896751" y="858129"/>
            <a:ext cx="4797084" cy="550046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3EDAB-63ED-F5EE-2422-226357C9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9A21-06C6-4E4F-A7E1-2A0A4CA3644A}" type="datetime1">
              <a:rPr lang="en-GB" smtClean="0"/>
              <a:t>29/09/2023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A694F-C664-9BEA-89F4-C8FB5092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787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(Manage Blog)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8ECD5-6BA5-80C0-C567-E4F4C10AA6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" t="1953" r="3218" b="2575"/>
          <a:stretch/>
        </p:blipFill>
        <p:spPr>
          <a:xfrm>
            <a:off x="3319975" y="844062"/>
            <a:ext cx="5824026" cy="550046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4004E-99EF-AEE7-A499-96B22538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BAD9-CCEC-41D8-89C4-C441D2349BA9}" type="datetime1">
              <a:rPr lang="en-GB" smtClean="0"/>
              <a:t>29/09/2023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E282F-5AB3-AA4B-D3B5-27018750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32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(Give Feedback)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60183-C522-36F4-ABFE-0CD67AC6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" t="1851" r="842" b="1598"/>
          <a:stretch/>
        </p:blipFill>
        <p:spPr>
          <a:xfrm>
            <a:off x="3124200" y="838200"/>
            <a:ext cx="5959475" cy="5562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DEC37-0C98-2364-A477-076A87D0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AC3D-7377-4489-B206-B03535641FB3}" type="datetime1">
              <a:rPr lang="en-GB" smtClean="0"/>
              <a:t>29/09/2023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B9BA6-60FB-2857-9F51-F081053F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110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(View Feedback)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9BDB8-879A-A8E2-0633-A1ECA3B87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2143" r="2547" b="1666"/>
          <a:stretch/>
        </p:blipFill>
        <p:spPr>
          <a:xfrm>
            <a:off x="3530990" y="1308295"/>
            <a:ext cx="4234375" cy="42625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15F0B-39CE-4395-B8A8-EE3BCF66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2697-2110-4CD9-8B6F-D3CE52D761A4}" type="datetime1">
              <a:rPr lang="en-GB" smtClean="0"/>
              <a:t>29/09/2023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4499F-A278-6B13-72B0-642C3CC3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3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13A1-5D0F-7A50-023A-27A248B7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2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A80D5-7AF2-FA5E-CD00-B78007813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45" y="1389527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Introduction</a:t>
            </a:r>
          </a:p>
          <a:p>
            <a:r>
              <a:rPr lang="en-GB" dirty="0"/>
              <a:t>Problem Statement</a:t>
            </a:r>
          </a:p>
          <a:p>
            <a:r>
              <a:rPr lang="en-GB" dirty="0"/>
              <a:t>Requirements</a:t>
            </a:r>
          </a:p>
          <a:p>
            <a:r>
              <a:rPr lang="en-GB" dirty="0"/>
              <a:t>Use Case Diagram</a:t>
            </a:r>
          </a:p>
          <a:p>
            <a:r>
              <a:rPr lang="en-GB" dirty="0"/>
              <a:t>Case Description</a:t>
            </a:r>
          </a:p>
          <a:p>
            <a:r>
              <a:rPr lang="en-GB" dirty="0"/>
              <a:t>Activity Diagram</a:t>
            </a:r>
          </a:p>
          <a:p>
            <a:r>
              <a:rPr lang="en-GB" dirty="0"/>
              <a:t>Sequence Diagram</a:t>
            </a:r>
          </a:p>
          <a:p>
            <a:r>
              <a:rPr lang="en-GB" dirty="0"/>
              <a:t>Class Diagram</a:t>
            </a:r>
          </a:p>
          <a:p>
            <a:r>
              <a:rPr lang="en-GB" dirty="0"/>
              <a:t>ER Diagram</a:t>
            </a:r>
          </a:p>
          <a:p>
            <a:r>
              <a:rPr lang="en-GB" dirty="0"/>
              <a:t>Conclusion</a:t>
            </a:r>
          </a:p>
          <a:p>
            <a:r>
              <a:rPr lang="en-GB" dirty="0"/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673B2-6BBA-8134-01CD-56707EC5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8D-9B3B-4D12-AD73-89DC440A7598}" type="datetime1">
              <a:rPr lang="en-GB" smtClean="0"/>
              <a:t>29/09/2023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48250-0882-E9BD-9E46-6554B990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867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(Manage Users)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41E33-2271-B095-5E3E-22347F104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" t="2442" r="2513" b="2575"/>
          <a:stretch/>
        </p:blipFill>
        <p:spPr>
          <a:xfrm>
            <a:off x="3587261" y="872198"/>
            <a:ext cx="5387927" cy="547233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00422-15E5-E1D1-D246-C8356DC1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C3-FBC5-45B6-99AF-21BDCC30131E}" type="datetime1">
              <a:rPr lang="en-GB" smtClean="0"/>
              <a:t>29/09/2023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4D8E4-5B79-28EA-2816-EEF29EFA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83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(Registration/Login)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09E5E-9D8E-50A3-2603-BB83180857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" t="1429" r="1160" b="1914"/>
          <a:stretch/>
        </p:blipFill>
        <p:spPr>
          <a:xfrm>
            <a:off x="2082018" y="1026941"/>
            <a:ext cx="8314008" cy="535979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096C5-F6CF-82E0-5653-6E47637E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044-74FC-4B72-801A-856E7EAA99BE}" type="datetime1">
              <a:rPr lang="en-GB" smtClean="0"/>
              <a:t>29/09/2023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903E9-5802-1549-B99D-595764AF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980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(Add Course)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9F813-117A-0453-4988-2CDF684F77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 t="1953" r="825" b="1842"/>
          <a:stretch/>
        </p:blipFill>
        <p:spPr>
          <a:xfrm>
            <a:off x="1997611" y="844063"/>
            <a:ext cx="8370277" cy="554267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D6F47-13E0-9CEF-857D-3F0330D8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5F69-4F2D-4C56-8CFB-08A26EE5AA77}" type="datetime1">
              <a:rPr lang="en-GB" smtClean="0"/>
              <a:t>29/09/2023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6391B-F10D-F59D-BAB7-BFCBCFF0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062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(Edit Course)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35C62-BDAC-B3B2-8785-AA94025C6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" t="1953" r="1327" b="2819"/>
          <a:stretch/>
        </p:blipFill>
        <p:spPr>
          <a:xfrm>
            <a:off x="1899138" y="844063"/>
            <a:ext cx="8314008" cy="54864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D4AD2-A082-2B17-3DF0-6E47ED57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EF82-F333-4265-84C2-8650889C072D}" type="datetime1">
              <a:rPr lang="en-GB" smtClean="0"/>
              <a:t>29/09/2023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47C1A-EA54-64C0-E7B2-F53C562E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117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(Delete Course)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BFF07-6A20-B09E-BDDD-758037BB7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1123" r="1098" b="2248"/>
          <a:stretch/>
        </p:blipFill>
        <p:spPr>
          <a:xfrm>
            <a:off x="2518117" y="1181687"/>
            <a:ext cx="7554352" cy="48392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AED15-5BCE-C2F0-3622-174E6457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1AE-E9C2-48B6-A034-370A780A4ADA}" type="datetime1">
              <a:rPr lang="en-GB" smtClean="0"/>
              <a:t>29/09/2023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9FCC0-5DC1-33CA-074D-10B23850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848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(Enroll Course)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AB264-83CA-BDDA-85D2-AA9F769E4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" t="1751" r="1449" b="3999"/>
          <a:stretch/>
        </p:blipFill>
        <p:spPr>
          <a:xfrm>
            <a:off x="1983545" y="829994"/>
            <a:ext cx="8510953" cy="53035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89A11-8F25-8E4A-6396-65F617A0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28D9-16C1-4B3A-9CBF-20881C4474C7}" type="datetime1">
              <a:rPr lang="en-GB" smtClean="0"/>
              <a:t>29/09/2023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FC3E1-4E97-3AD0-8D8C-61507004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451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(Add Course Material)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2A5E4-0C31-2093-570B-700262414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" t="1285" r="1224" b="1588"/>
          <a:stretch/>
        </p:blipFill>
        <p:spPr>
          <a:xfrm>
            <a:off x="2166425" y="1111348"/>
            <a:ext cx="7891975" cy="516284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2EA4A-6D66-21AB-7523-DF713EA8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9983-2798-4987-994F-12FC5648B961}" type="datetime1">
              <a:rPr lang="en-GB" smtClean="0"/>
              <a:t>29/09/2023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3DB66-70B1-B310-2FCC-D25CC8AB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9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(Edit Course Material)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7077E-D979-410C-C380-526A28DF8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" t="1254" r="1264" b="2206"/>
          <a:stretch/>
        </p:blipFill>
        <p:spPr>
          <a:xfrm>
            <a:off x="2489982" y="1111348"/>
            <a:ext cx="7624690" cy="526131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BE3A5-2CD2-FBBD-5C56-728B1FCF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CB80-7D93-465F-ADFB-1094A5ED54CE}" type="datetime1">
              <a:rPr lang="en-GB" smtClean="0"/>
              <a:t>29/09/2023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76B1B-D8D2-8169-7B7B-E2995362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826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(Delete Course Material)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1754A-797A-932F-17A5-945C27E44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1433" r="1226" b="1720"/>
          <a:stretch/>
        </p:blipFill>
        <p:spPr>
          <a:xfrm>
            <a:off x="2194560" y="1237958"/>
            <a:ext cx="7863840" cy="475488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FDB9F-9A9A-8B02-C3D9-0EF0D4A1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8948-C6E3-4E65-B089-777E012E6747}" type="datetime1">
              <a:rPr lang="en-GB" smtClean="0"/>
              <a:t>29/09/2023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48EF7-3897-7D14-0F8B-51B23B02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508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(Add Blog)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F6769-D9AB-6EB1-3E17-9349EF044F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" t="1019" r="1330" b="1847"/>
          <a:stretch/>
        </p:blipFill>
        <p:spPr>
          <a:xfrm>
            <a:off x="2574388" y="1097280"/>
            <a:ext cx="7258930" cy="51769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03581-DC01-C910-CB7B-77D0C667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B7B5-E36C-44EE-8CA5-C016F378AB05}" type="datetime1">
              <a:rPr lang="en-GB" smtClean="0"/>
              <a:t>29/09/2023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1E145-3E4E-6305-7003-741998A5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77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888B-16BD-2F13-03DE-E606B274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452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BF593-2F06-218F-B549-5AD31BB97C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1908" r="1418" b="2860"/>
          <a:stretch/>
        </p:blipFill>
        <p:spPr>
          <a:xfrm>
            <a:off x="3446585" y="872197"/>
            <a:ext cx="5824024" cy="562067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DDEE5-8302-CBAD-C3EE-F0CE0886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B62F-908C-4DC4-9FD3-85DFE98CF8DA}" type="datetime1">
              <a:rPr lang="en-GB" smtClean="0"/>
              <a:t>29/09/2023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28E0B-D901-B21A-FA5C-74F0E0B2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534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(Edit Blog)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4E5D7-9A9B-3EA7-25F4-26C4BAC34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" t="1289" r="1264" b="1326"/>
          <a:stretch/>
        </p:blipFill>
        <p:spPr>
          <a:xfrm>
            <a:off x="2574387" y="1111348"/>
            <a:ext cx="7596555" cy="516284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CEB0D-F195-D774-4F0F-3BAFCA0B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776C-D030-4191-9232-99BF9407C5A2}" type="datetime1">
              <a:rPr lang="en-GB" smtClean="0"/>
              <a:t>29/09/2023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1BA3D-6F02-E33A-7254-9C800FA2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88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(Delete Blog)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D6834-6888-8E8B-F9BF-60A80D9D56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1658" r="1270" b="2210"/>
          <a:stretch/>
        </p:blipFill>
        <p:spPr>
          <a:xfrm>
            <a:off x="2475914" y="1069145"/>
            <a:ext cx="7568418" cy="489555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A4F02-D8DA-E99B-9377-031D6FFF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2A63-6868-45B3-9626-6FEC77739F69}" type="datetime1">
              <a:rPr lang="en-GB" smtClean="0"/>
              <a:t>29/09/2023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3EEFB-281E-F955-CAD3-8A6CE125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985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(Add Feedback)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F4570-C7E1-B944-9B52-F1758C764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" t="1297" r="1211" b="2133"/>
          <a:stretch/>
        </p:blipFill>
        <p:spPr>
          <a:xfrm>
            <a:off x="2180492" y="1111348"/>
            <a:ext cx="7934180" cy="509250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AA051-B69E-7A8E-C1F3-E3175BB3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32A-2C97-4D68-9034-25284121C8E8}" type="datetime1">
              <a:rPr lang="en-GB" smtClean="0"/>
              <a:t>29/09/2023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A63B0-A980-924E-9CD0-6B196AFF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970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(User Removal)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E1EE8-90B7-34ED-C24C-802A7A02B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1587" r="1943" b="2117"/>
          <a:stretch/>
        </p:blipFill>
        <p:spPr>
          <a:xfrm>
            <a:off x="2236763" y="1097280"/>
            <a:ext cx="7737231" cy="51206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64B4B-7641-DA25-1F3F-D50E6D66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BC54-1EAB-47D1-ADFA-6AB299304230}" type="datetime1">
              <a:rPr lang="en-GB" smtClean="0"/>
              <a:t>29/09/2023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4DC7A-5C88-FF5E-84BC-942F2F21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258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C7C6B-1EB4-2E94-2666-E69F66C2F2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" t="2067" r="679" b="1722"/>
          <a:stretch/>
        </p:blipFill>
        <p:spPr>
          <a:xfrm>
            <a:off x="2264898" y="858128"/>
            <a:ext cx="8173330" cy="589436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51F2B-8345-B0B8-8690-3AA7D10A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D955-63A7-4C1A-A34F-0B50DDD60011}" type="datetime1">
              <a:rPr lang="en-GB" smtClean="0"/>
              <a:t>29/09/2023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3C759-02E9-77CA-E485-2248C011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019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2FD5C-ECEC-5321-2953-39188ABDD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8412" r="1349" b="2207"/>
          <a:stretch/>
        </p:blipFill>
        <p:spPr>
          <a:xfrm>
            <a:off x="1069145" y="872197"/>
            <a:ext cx="9988061" cy="538792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8E2C5-21F6-CA74-207C-EA83732E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0613-896F-4530-816E-1C6419E28C25}" type="datetime1">
              <a:rPr lang="en-GB" smtClean="0"/>
              <a:t>29/09/2023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1781A-630D-BA5B-D469-47F9CBF1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06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ABC2BB-F955-D8FE-C299-E2925B53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2132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D943463-D2B9-D630-666E-7FBCBE3EF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47252"/>
              </p:ext>
            </p:extLst>
          </p:nvPr>
        </p:nvGraphicFramePr>
        <p:xfrm>
          <a:off x="914400" y="1154243"/>
          <a:ext cx="5367563" cy="5231548"/>
        </p:xfrm>
        <a:graphic>
          <a:graphicData uri="http://schemas.openxmlformats.org/drawingml/2006/table">
            <a:tbl>
              <a:tblPr firstRow="1" firstCol="1" bandRow="1"/>
              <a:tblGrid>
                <a:gridCol w="1486535">
                  <a:extLst>
                    <a:ext uri="{9D8B030D-6E8A-4147-A177-3AD203B41FA5}">
                      <a16:colId xmlns:a16="http://schemas.microsoft.com/office/drawing/2014/main" val="3085897326"/>
                    </a:ext>
                  </a:extLst>
                </a:gridCol>
                <a:gridCol w="3881028">
                  <a:extLst>
                    <a:ext uri="{9D8B030D-6E8A-4147-A177-3AD203B41FA5}">
                      <a16:colId xmlns:a16="http://schemas.microsoft.com/office/drawing/2014/main" val="2264165964"/>
                    </a:ext>
                  </a:extLst>
                </a:gridCol>
              </a:tblGrid>
              <a:tr h="239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UC-01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206692"/>
                  </a:ext>
                </a:extLst>
              </a:tr>
              <a:tr h="4471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Registration/Login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738391"/>
                  </a:ext>
                </a:extLst>
              </a:tr>
              <a:tr h="239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users (Learners, Instructors, admins)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526796"/>
                  </a:ext>
                </a:extLst>
              </a:tr>
              <a:tr h="753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(learners, instructors, admins) can register for the system and log in to access their accounts.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174276"/>
                  </a:ext>
                </a:extLst>
              </a:tr>
              <a:tr h="388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is not logged in.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374273"/>
                  </a:ext>
                </a:extLst>
              </a:tr>
              <a:tr h="239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accesses the system.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601918"/>
                  </a:ext>
                </a:extLst>
              </a:tr>
              <a:tr h="23964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Events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selects the "Register" option.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provides registration details (name, email, username, password).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submits the registration form.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receives a confirmation email.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selects the "Login" option.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enters their username and password.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clicks "Login."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733724"/>
                  </a:ext>
                </a:extLst>
              </a:tr>
              <a:tr h="4968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is logged in and can access their account.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82841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DB95453-D5AA-2643-7424-3C38AF6F6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78717"/>
              </p:ext>
            </p:extLst>
          </p:nvPr>
        </p:nvGraphicFramePr>
        <p:xfrm>
          <a:off x="6550702" y="1154243"/>
          <a:ext cx="5367563" cy="5227584"/>
        </p:xfrm>
        <a:graphic>
          <a:graphicData uri="http://schemas.openxmlformats.org/drawingml/2006/table">
            <a:tbl>
              <a:tblPr firstRow="1" firstCol="1" bandRow="1"/>
              <a:tblGrid>
                <a:gridCol w="1539815">
                  <a:extLst>
                    <a:ext uri="{9D8B030D-6E8A-4147-A177-3AD203B41FA5}">
                      <a16:colId xmlns:a16="http://schemas.microsoft.com/office/drawing/2014/main" val="2995560847"/>
                    </a:ext>
                  </a:extLst>
                </a:gridCol>
                <a:gridCol w="3827748">
                  <a:extLst>
                    <a:ext uri="{9D8B030D-6E8A-4147-A177-3AD203B41FA5}">
                      <a16:colId xmlns:a16="http://schemas.microsoft.com/office/drawing/2014/main" val="1110988895"/>
                    </a:ext>
                  </a:extLst>
                </a:gridCol>
              </a:tblGrid>
              <a:tr h="240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UC-02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05964"/>
                  </a:ext>
                </a:extLst>
              </a:tr>
              <a:tr h="471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Course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029002"/>
                  </a:ext>
                </a:extLst>
              </a:tr>
              <a:tr h="240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318242"/>
                  </a:ext>
                </a:extLst>
              </a:tr>
              <a:tr h="4985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Admins can create, edit, and delete courses in the system.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562253"/>
                  </a:ext>
                </a:extLst>
              </a:tr>
              <a:tr h="240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is logged in.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971869"/>
                  </a:ext>
                </a:extLst>
              </a:tr>
              <a:tr h="4985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selects the course management option.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521361"/>
                  </a:ext>
                </a:extLst>
              </a:tr>
              <a:tr h="25135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Events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selects "Create Course" to add a new course.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enters course details and Admin clicks "Create."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selects an existing course to edit.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modifies course details.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clicks "Save Changes."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selects a course to delete.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confirms deletion.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964319"/>
                  </a:ext>
                </a:extLst>
              </a:tr>
              <a:tr h="4985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management is updated according to admin actions.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471616"/>
                  </a:ext>
                </a:extLst>
              </a:tr>
            </a:tbl>
          </a:graphicData>
        </a:graphic>
      </p:graphicFrame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B25F46D-2655-445F-C534-F44C7BCA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EC53-EA33-4592-A97A-4D9EC1C56699}" type="datetime1">
              <a:rPr lang="en-GB" smtClean="0"/>
              <a:t>29/09/2023</a:t>
            </a:fld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42F8F99-DD25-95AD-DE38-5477A814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3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ABC2BB-F955-D8FE-C299-E2925B53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600"/>
            <a:ext cx="10515600" cy="502132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E727BF-D8A2-6AAD-6C7C-D7380F19A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95014"/>
              </p:ext>
            </p:extLst>
          </p:nvPr>
        </p:nvGraphicFramePr>
        <p:xfrm>
          <a:off x="839449" y="1100735"/>
          <a:ext cx="5294508" cy="5073140"/>
        </p:xfrm>
        <a:graphic>
          <a:graphicData uri="http://schemas.openxmlformats.org/drawingml/2006/table">
            <a:tbl>
              <a:tblPr firstRow="1" firstCol="1" bandRow="1"/>
              <a:tblGrid>
                <a:gridCol w="1486535">
                  <a:extLst>
                    <a:ext uri="{9D8B030D-6E8A-4147-A177-3AD203B41FA5}">
                      <a16:colId xmlns:a16="http://schemas.microsoft.com/office/drawing/2014/main" val="609711878"/>
                    </a:ext>
                  </a:extLst>
                </a:gridCol>
                <a:gridCol w="3807973">
                  <a:extLst>
                    <a:ext uri="{9D8B030D-6E8A-4147-A177-3AD203B41FA5}">
                      <a16:colId xmlns:a16="http://schemas.microsoft.com/office/drawing/2014/main" val="1577492473"/>
                    </a:ext>
                  </a:extLst>
                </a:gridCol>
              </a:tblGrid>
              <a:tr h="452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UC-03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360471"/>
                  </a:ext>
                </a:extLst>
              </a:tr>
              <a:tr h="452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Course Detail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430932"/>
                  </a:ext>
                </a:extLst>
              </a:tr>
              <a:tr h="452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Users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056794"/>
                  </a:ext>
                </a:extLst>
              </a:tr>
              <a:tr h="92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users can view details of a course, including its title, description, and instructor.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265846"/>
                  </a:ext>
                </a:extLst>
              </a:tr>
              <a:tr h="452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is logged in.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65343"/>
                  </a:ext>
                </a:extLst>
              </a:tr>
              <a:tr h="452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selects a course to view.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675288"/>
                  </a:ext>
                </a:extLst>
              </a:tr>
              <a:tr h="1335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Events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navigates to the course details page.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selects a course to view.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623064"/>
                  </a:ext>
                </a:extLst>
              </a:tr>
              <a:tr h="549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see the details of the selected course.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3079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6EC294-EEE0-6FD3-9763-D173D07F9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125200"/>
              </p:ext>
            </p:extLst>
          </p:nvPr>
        </p:nvGraphicFramePr>
        <p:xfrm>
          <a:off x="6351374" y="1100735"/>
          <a:ext cx="5554285" cy="5073140"/>
        </p:xfrm>
        <a:graphic>
          <a:graphicData uri="http://schemas.openxmlformats.org/drawingml/2006/table">
            <a:tbl>
              <a:tblPr firstRow="1" firstCol="1" bandRow="1"/>
              <a:tblGrid>
                <a:gridCol w="1486535">
                  <a:extLst>
                    <a:ext uri="{9D8B030D-6E8A-4147-A177-3AD203B41FA5}">
                      <a16:colId xmlns:a16="http://schemas.microsoft.com/office/drawing/2014/main" val="3295856358"/>
                    </a:ext>
                  </a:extLst>
                </a:gridCol>
                <a:gridCol w="4067750">
                  <a:extLst>
                    <a:ext uri="{9D8B030D-6E8A-4147-A177-3AD203B41FA5}">
                      <a16:colId xmlns:a16="http://schemas.microsoft.com/office/drawing/2014/main" val="1913760619"/>
                    </a:ext>
                  </a:extLst>
                </a:gridCol>
              </a:tblGrid>
              <a:tr h="208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UC-04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458508"/>
                  </a:ext>
                </a:extLst>
              </a:tr>
              <a:tr h="208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Course Material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764698"/>
                  </a:ext>
                </a:extLst>
              </a:tr>
              <a:tr h="208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628568"/>
                  </a:ext>
                </a:extLst>
              </a:tr>
              <a:tr h="425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Instructors can add, edit, and delete course materials for the courses they teach.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11444"/>
                  </a:ext>
                </a:extLst>
              </a:tr>
              <a:tr h="208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 is logged in.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73884"/>
                  </a:ext>
                </a:extLst>
              </a:tr>
              <a:tr h="405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 selects the course material management option.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732297"/>
                  </a:ext>
                </a:extLst>
              </a:tr>
              <a:tr h="258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Events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 selects "Add Material" for a course.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 uploads course material and Instructor clicks "Add."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 selects an existing material to edit.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 modifies material details.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 clicks "Save Changes."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 selects a material to delete.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498926"/>
                  </a:ext>
                </a:extLst>
              </a:tr>
              <a:tr h="405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materials are updated according to instructor actions.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676658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C62F3-DEC6-A0A7-71C8-2074FADB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8204-19B7-42E7-9B7B-F8441E9FF268}" type="datetime1">
              <a:rPr lang="en-GB" smtClean="0"/>
              <a:t>29/09/2023</a:t>
            </a:fld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C6D45-DA6A-A5EC-4CAC-84DB4421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49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ABC2BB-F955-D8FE-C299-E2925B53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600"/>
            <a:ext cx="10515600" cy="502132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350200-BB82-760B-2484-52B21AE6B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44638"/>
              </p:ext>
            </p:extLst>
          </p:nvPr>
        </p:nvGraphicFramePr>
        <p:xfrm>
          <a:off x="838200" y="1019332"/>
          <a:ext cx="5360552" cy="4717876"/>
        </p:xfrm>
        <a:graphic>
          <a:graphicData uri="http://schemas.openxmlformats.org/drawingml/2006/table">
            <a:tbl>
              <a:tblPr firstRow="1" firstCol="1" bandRow="1"/>
              <a:tblGrid>
                <a:gridCol w="1530985">
                  <a:extLst>
                    <a:ext uri="{9D8B030D-6E8A-4147-A177-3AD203B41FA5}">
                      <a16:colId xmlns:a16="http://schemas.microsoft.com/office/drawing/2014/main" val="2584146330"/>
                    </a:ext>
                  </a:extLst>
                </a:gridCol>
                <a:gridCol w="3829567">
                  <a:extLst>
                    <a:ext uri="{9D8B030D-6E8A-4147-A177-3AD203B41FA5}">
                      <a16:colId xmlns:a16="http://schemas.microsoft.com/office/drawing/2014/main" val="1980165937"/>
                    </a:ext>
                  </a:extLst>
                </a:gridCol>
              </a:tblGrid>
              <a:tr h="491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351322"/>
                  </a:ext>
                </a:extLst>
              </a:tr>
              <a:tr h="491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Enroll Course with Payment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82781"/>
                  </a:ext>
                </a:extLst>
              </a:tr>
              <a:tr h="491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269119"/>
                  </a:ext>
                </a:extLst>
              </a:tr>
              <a:tr h="534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Learners can enroll in courses by making payments for the chosen courses.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929047"/>
                  </a:ext>
                </a:extLst>
              </a:tr>
              <a:tr h="491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Learner is logged in.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068391"/>
                  </a:ext>
                </a:extLst>
              </a:tr>
              <a:tr h="491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Learner selects a course to enroll in.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497032"/>
                  </a:ext>
                </a:extLst>
              </a:tr>
              <a:tr h="11894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Events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Learner selects a course to enroll in.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Learner proceeds to payment.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Learner provides payment details and confirms payment.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443163"/>
                  </a:ext>
                </a:extLst>
              </a:tr>
              <a:tr h="534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Learner is enrolled in the selected course upon successful payment.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46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B939B7-1F4A-3B8F-AAE5-0CDAD70FF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49687"/>
              </p:ext>
            </p:extLst>
          </p:nvPr>
        </p:nvGraphicFramePr>
        <p:xfrm>
          <a:off x="6460760" y="1019332"/>
          <a:ext cx="5195880" cy="4717879"/>
        </p:xfrm>
        <a:graphic>
          <a:graphicData uri="http://schemas.openxmlformats.org/drawingml/2006/table">
            <a:tbl>
              <a:tblPr firstRow="1" firstCol="1" bandRow="1"/>
              <a:tblGrid>
                <a:gridCol w="1530985">
                  <a:extLst>
                    <a:ext uri="{9D8B030D-6E8A-4147-A177-3AD203B41FA5}">
                      <a16:colId xmlns:a16="http://schemas.microsoft.com/office/drawing/2014/main" val="4018861837"/>
                    </a:ext>
                  </a:extLst>
                </a:gridCol>
                <a:gridCol w="3664895">
                  <a:extLst>
                    <a:ext uri="{9D8B030D-6E8A-4147-A177-3AD203B41FA5}">
                      <a16:colId xmlns:a16="http://schemas.microsoft.com/office/drawing/2014/main" val="1732573961"/>
                    </a:ext>
                  </a:extLst>
                </a:gridCol>
              </a:tblGrid>
              <a:tr h="4727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UC-06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660717"/>
                  </a:ext>
                </a:extLst>
              </a:tr>
              <a:tr h="5398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Blog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85136"/>
                  </a:ext>
                </a:extLst>
              </a:tr>
              <a:tr h="4727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539210"/>
                  </a:ext>
                </a:extLst>
              </a:tr>
              <a:tr h="5398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Instructors can create and publish blog posts.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202016"/>
                  </a:ext>
                </a:extLst>
              </a:tr>
              <a:tr h="4727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 is logged in.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07868"/>
                  </a:ext>
                </a:extLst>
              </a:tr>
              <a:tr h="4727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 selects the "Write Blog" option.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11460"/>
                  </a:ext>
                </a:extLst>
              </a:tr>
              <a:tr h="12073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Events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 enters blog post content (title, content).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 clicks "Publish."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503558"/>
                  </a:ext>
                </a:extLst>
              </a:tr>
              <a:tr h="5398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blog post is published and visible to all users.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913243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CACF1CE-4850-F830-0CAA-B711629D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1CED-5E05-4FA7-BBF7-C04CE1B09AED}" type="datetime1">
              <a:rPr lang="en-GB" smtClean="0"/>
              <a:t>29/09/2023</a:t>
            </a:fld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9DF658-1150-C649-6F9A-71165234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9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ABC2BB-F955-D8FE-C299-E2925B53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600"/>
            <a:ext cx="10515600" cy="502132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FFAF21-3EE5-53A9-B349-9F99CB1BA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6548"/>
              </p:ext>
            </p:extLst>
          </p:nvPr>
        </p:nvGraphicFramePr>
        <p:xfrm>
          <a:off x="838200" y="989350"/>
          <a:ext cx="5338557" cy="4922848"/>
        </p:xfrm>
        <a:graphic>
          <a:graphicData uri="http://schemas.openxmlformats.org/drawingml/2006/table">
            <a:tbl>
              <a:tblPr firstRow="1" firstCol="1" bandRow="1"/>
              <a:tblGrid>
                <a:gridCol w="1486535">
                  <a:extLst>
                    <a:ext uri="{9D8B030D-6E8A-4147-A177-3AD203B41FA5}">
                      <a16:colId xmlns:a16="http://schemas.microsoft.com/office/drawing/2014/main" val="1491479867"/>
                    </a:ext>
                  </a:extLst>
                </a:gridCol>
                <a:gridCol w="3852022">
                  <a:extLst>
                    <a:ext uri="{9D8B030D-6E8A-4147-A177-3AD203B41FA5}">
                      <a16:colId xmlns:a16="http://schemas.microsoft.com/office/drawing/2014/main" val="1388003364"/>
                    </a:ext>
                  </a:extLst>
                </a:gridCol>
              </a:tblGrid>
              <a:tr h="5833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UC-07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118535"/>
                  </a:ext>
                </a:extLst>
              </a:tr>
              <a:tr h="5906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Blog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172360"/>
                  </a:ext>
                </a:extLst>
              </a:tr>
              <a:tr h="5833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Users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313304"/>
                  </a:ext>
                </a:extLst>
              </a:tr>
              <a:tr h="5906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users can view blog posts created by instructors.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100404"/>
                  </a:ext>
                </a:extLst>
              </a:tr>
              <a:tr h="5833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is logged in.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224355"/>
                  </a:ext>
                </a:extLst>
              </a:tr>
              <a:tr h="5833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selects a blog post to view.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121107"/>
                  </a:ext>
                </a:extLst>
              </a:tr>
              <a:tr h="817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Events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navigates to the blog post.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selects a blog post to view.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997342"/>
                  </a:ext>
                </a:extLst>
              </a:tr>
              <a:tr h="5906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see the content of the selected blog post.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4672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671C96-3151-1959-0387-358E45A5E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86201"/>
              </p:ext>
            </p:extLst>
          </p:nvPr>
        </p:nvGraphicFramePr>
        <p:xfrm>
          <a:off x="6460761" y="989347"/>
          <a:ext cx="5151430" cy="4922849"/>
        </p:xfrm>
        <a:graphic>
          <a:graphicData uri="http://schemas.openxmlformats.org/drawingml/2006/table">
            <a:tbl>
              <a:tblPr firstRow="1" firstCol="1" bandRow="1"/>
              <a:tblGrid>
                <a:gridCol w="1486535">
                  <a:extLst>
                    <a:ext uri="{9D8B030D-6E8A-4147-A177-3AD203B41FA5}">
                      <a16:colId xmlns:a16="http://schemas.microsoft.com/office/drawing/2014/main" val="711229962"/>
                    </a:ext>
                  </a:extLst>
                </a:gridCol>
                <a:gridCol w="3664895">
                  <a:extLst>
                    <a:ext uri="{9D8B030D-6E8A-4147-A177-3AD203B41FA5}">
                      <a16:colId xmlns:a16="http://schemas.microsoft.com/office/drawing/2014/main" val="2308823138"/>
                    </a:ext>
                  </a:extLst>
                </a:gridCol>
              </a:tblGrid>
              <a:tr h="327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UC-08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950374"/>
                  </a:ext>
                </a:extLst>
              </a:tr>
              <a:tr h="4995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Blog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717486"/>
                  </a:ext>
                </a:extLst>
              </a:tr>
              <a:tr h="327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364030"/>
                  </a:ext>
                </a:extLst>
              </a:tr>
              <a:tr h="5522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Admins can edit and delete blog posts created by instructors.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365660"/>
                  </a:ext>
                </a:extLst>
              </a:tr>
              <a:tr h="327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is logged in.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438837"/>
                  </a:ext>
                </a:extLst>
              </a:tr>
              <a:tr h="5522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selects the blog management option.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010397"/>
                  </a:ext>
                </a:extLst>
              </a:tr>
              <a:tr h="16640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Events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selects a blog post to edit.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modifies the blog post content.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clicks "Save Changes."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selects a blog post to delete.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confirms deletion.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017935"/>
                  </a:ext>
                </a:extLst>
              </a:tr>
              <a:tr h="671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Blog posts are updated or removed according to admin actions.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860340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4C98D-3464-4613-20DF-BC053C89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A9A6-7ECD-4D4D-AC0E-B31688C50361}" type="datetime1">
              <a:rPr lang="en-GB" smtClean="0"/>
              <a:t>29/09/2023</a:t>
            </a:fld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E1F06-A56E-E514-44F5-64E305B5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62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ABC2BB-F955-D8FE-C299-E2925B53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600"/>
            <a:ext cx="10515600" cy="502132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DB382F-AEE8-DCA2-F495-6892E795E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48171"/>
              </p:ext>
            </p:extLst>
          </p:nvPr>
        </p:nvGraphicFramePr>
        <p:xfrm>
          <a:off x="838200" y="1109273"/>
          <a:ext cx="5271192" cy="4870065"/>
        </p:xfrm>
        <a:graphic>
          <a:graphicData uri="http://schemas.openxmlformats.org/drawingml/2006/table">
            <a:tbl>
              <a:tblPr firstRow="1" firstCol="1" bandRow="1"/>
              <a:tblGrid>
                <a:gridCol w="1486535">
                  <a:extLst>
                    <a:ext uri="{9D8B030D-6E8A-4147-A177-3AD203B41FA5}">
                      <a16:colId xmlns:a16="http://schemas.microsoft.com/office/drawing/2014/main" val="2956282657"/>
                    </a:ext>
                  </a:extLst>
                </a:gridCol>
                <a:gridCol w="3784657">
                  <a:extLst>
                    <a:ext uri="{9D8B030D-6E8A-4147-A177-3AD203B41FA5}">
                      <a16:colId xmlns:a16="http://schemas.microsoft.com/office/drawing/2014/main" val="424108909"/>
                    </a:ext>
                  </a:extLst>
                </a:gridCol>
              </a:tblGrid>
              <a:tr h="373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UC-09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192179"/>
                  </a:ext>
                </a:extLst>
              </a:tr>
              <a:tr h="373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 Feedback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659633"/>
                  </a:ext>
                </a:extLst>
              </a:tr>
              <a:tr h="373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372662"/>
                  </a:ext>
                </a:extLst>
              </a:tr>
              <a:tr h="763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Learners can provide feedback on courses in which they are enrolled.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63289"/>
                  </a:ext>
                </a:extLst>
              </a:tr>
              <a:tr h="373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Learner is logged in and enrolled in at least one course.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002494"/>
                  </a:ext>
                </a:extLst>
              </a:tr>
              <a:tr h="373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Learner selects a course to provide feedback.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042250"/>
                  </a:ext>
                </a:extLst>
              </a:tr>
              <a:tr h="1474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Events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Learner selects a course to provide feedback.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Learner enters feedback comments and ratings (if applicable).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Learner submits the feedback.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801703"/>
                  </a:ext>
                </a:extLst>
              </a:tr>
              <a:tr h="373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Learner's feedback is recorded for the selected course.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357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2FF977-490C-AD0D-BEA2-075E3AFA9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36292"/>
              </p:ext>
            </p:extLst>
          </p:nvPr>
        </p:nvGraphicFramePr>
        <p:xfrm>
          <a:off x="6333475" y="1109271"/>
          <a:ext cx="5271192" cy="4870066"/>
        </p:xfrm>
        <a:graphic>
          <a:graphicData uri="http://schemas.openxmlformats.org/drawingml/2006/table">
            <a:tbl>
              <a:tblPr firstRow="1" firstCol="1" bandRow="1"/>
              <a:tblGrid>
                <a:gridCol w="1492597">
                  <a:extLst>
                    <a:ext uri="{9D8B030D-6E8A-4147-A177-3AD203B41FA5}">
                      <a16:colId xmlns:a16="http://schemas.microsoft.com/office/drawing/2014/main" val="1427410902"/>
                    </a:ext>
                  </a:extLst>
                </a:gridCol>
                <a:gridCol w="3778595">
                  <a:extLst>
                    <a:ext uri="{9D8B030D-6E8A-4147-A177-3AD203B41FA5}">
                      <a16:colId xmlns:a16="http://schemas.microsoft.com/office/drawing/2014/main" val="1780064115"/>
                    </a:ext>
                  </a:extLst>
                </a:gridCol>
              </a:tblGrid>
              <a:tr h="3811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UC-10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03371"/>
                  </a:ext>
                </a:extLst>
              </a:tr>
              <a:tr h="3811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Feedback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987030"/>
                  </a:ext>
                </a:extLst>
              </a:tr>
              <a:tr h="3811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Users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132049"/>
                  </a:ext>
                </a:extLst>
              </a:tr>
              <a:tr h="7799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users can view feedback provided by learners for specific courses.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12252"/>
                  </a:ext>
                </a:extLst>
              </a:tr>
              <a:tr h="3811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is logged in.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69957"/>
                  </a:ext>
                </a:extLst>
              </a:tr>
              <a:tr h="3811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selects a course to view feedback.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025794"/>
                  </a:ext>
                </a:extLst>
              </a:tr>
              <a:tr h="1404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Events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navigates to the course feedback section.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selects a course to view feedback.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235305"/>
                  </a:ext>
                </a:extLst>
              </a:tr>
              <a:tr h="7799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see feedback comments and ratings for the selected course.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124610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7A2BDAF-0DF4-E9BA-EDCB-F1882B7C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12EF-B5F1-4395-B599-DE951DBE0F5D}" type="datetime1">
              <a:rPr lang="en-GB" smtClean="0"/>
              <a:t>29/09/2023</a:t>
            </a:fld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48491A-87AB-C0E2-DB37-4BD50830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78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ABC2BB-F955-D8FE-C299-E2925B53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600"/>
            <a:ext cx="10515600" cy="502132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84793B-52E8-79F6-D79D-3058421D2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99160"/>
              </p:ext>
            </p:extLst>
          </p:nvPr>
        </p:nvGraphicFramePr>
        <p:xfrm>
          <a:off x="838200" y="1079292"/>
          <a:ext cx="10515600" cy="4660325"/>
        </p:xfrm>
        <a:graphic>
          <a:graphicData uri="http://schemas.openxmlformats.org/drawingml/2006/table">
            <a:tbl>
              <a:tblPr firstRow="1" firstCol="1" bandRow="1"/>
              <a:tblGrid>
                <a:gridCol w="2639397">
                  <a:extLst>
                    <a:ext uri="{9D8B030D-6E8A-4147-A177-3AD203B41FA5}">
                      <a16:colId xmlns:a16="http://schemas.microsoft.com/office/drawing/2014/main" val="3897196320"/>
                    </a:ext>
                  </a:extLst>
                </a:gridCol>
                <a:gridCol w="7876203">
                  <a:extLst>
                    <a:ext uri="{9D8B030D-6E8A-4147-A177-3AD203B41FA5}">
                      <a16:colId xmlns:a16="http://schemas.microsoft.com/office/drawing/2014/main" val="3997180353"/>
                    </a:ext>
                  </a:extLst>
                </a:gridCol>
              </a:tblGrid>
              <a:tr h="299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UC-11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3670009"/>
                  </a:ext>
                </a:extLst>
              </a:tr>
              <a:tr h="299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User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8110178"/>
                  </a:ext>
                </a:extLst>
              </a:tr>
              <a:tr h="299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8068646"/>
                  </a:ext>
                </a:extLst>
              </a:tr>
              <a:tr h="299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Admins can manage user accounts, including creating, editing, and deleting user profiles.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9727805"/>
                  </a:ext>
                </a:extLst>
              </a:tr>
              <a:tr h="299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is logged in.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1046012"/>
                  </a:ext>
                </a:extLst>
              </a:tr>
              <a:tr h="299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selects the user management option.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882335"/>
                  </a:ext>
                </a:extLst>
              </a:tr>
              <a:tr h="25618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Events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selects "Create User" to add a new user.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enters user details (name, email, role).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clicks "Create."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selects an existing user to edit.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modifies user details.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clicks "Save Changes."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selects a user to delete.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confirms deletion.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699144"/>
                  </a:ext>
                </a:extLst>
              </a:tr>
              <a:tr h="299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management is updated according to admin actions.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888138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91585-8D82-D683-A226-0EEEC26E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3A77-0509-4C19-986C-D5C16EFD56F0}" type="datetime1">
              <a:rPr lang="en-GB" smtClean="0"/>
              <a:t>29/09/2023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052EA-73D0-866D-DCED-D5FC58F8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21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1234</Words>
  <Application>Microsoft Office PowerPoint</Application>
  <PresentationFormat>Widescreen</PresentationFormat>
  <Paragraphs>326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Table of Contents</vt:lpstr>
      <vt:lpstr>Use Case Diagram</vt:lpstr>
      <vt:lpstr>Use Case Description</vt:lpstr>
      <vt:lpstr>Use Case Description</vt:lpstr>
      <vt:lpstr>Use Case Description</vt:lpstr>
      <vt:lpstr>Use Case Description</vt:lpstr>
      <vt:lpstr>Use Case Description</vt:lpstr>
      <vt:lpstr>Use Case Description</vt:lpstr>
      <vt:lpstr>Activity Diagram (Registration/Login)</vt:lpstr>
      <vt:lpstr>Activity Diagram (Manage Course)</vt:lpstr>
      <vt:lpstr>Activity Diagram (View Course Detail)</vt:lpstr>
      <vt:lpstr>Activity Diagram (Enroll Course)</vt:lpstr>
      <vt:lpstr>Activity Diagram (Enroll Course)</vt:lpstr>
      <vt:lpstr>Activity Diagram (Write Blog)</vt:lpstr>
      <vt:lpstr>Activity Diagram (View Blog)</vt:lpstr>
      <vt:lpstr>Activity Diagram (Manage Blog)</vt:lpstr>
      <vt:lpstr>Activity Diagram (Give Feedback)</vt:lpstr>
      <vt:lpstr>Activity Diagram (View Feedback)</vt:lpstr>
      <vt:lpstr>Activity Diagram (Manage Users)</vt:lpstr>
      <vt:lpstr>Sequence Diagram (Registration/Login)</vt:lpstr>
      <vt:lpstr>Sequence Diagram (Add Course)</vt:lpstr>
      <vt:lpstr>Sequence Diagram (Edit Course)</vt:lpstr>
      <vt:lpstr>Sequence Diagram (Delete Course)</vt:lpstr>
      <vt:lpstr>Sequence Diagram (Enroll Course)</vt:lpstr>
      <vt:lpstr>Sequence Diagram (Add Course Material)</vt:lpstr>
      <vt:lpstr>Sequence Diagram (Edit Course Material)</vt:lpstr>
      <vt:lpstr>Sequence Diagram (Delete Course Material)</vt:lpstr>
      <vt:lpstr>Sequence Diagram (Add Blog)</vt:lpstr>
      <vt:lpstr>Sequence Diagram (Edit Blog)</vt:lpstr>
      <vt:lpstr>Sequence Diagram (Delete Blog)</vt:lpstr>
      <vt:lpstr>Sequence Diagram (Add Feedback)</vt:lpstr>
      <vt:lpstr>Sequence Diagram (User Removal)</vt:lpstr>
      <vt:lpstr>Class Diagram</vt:lpstr>
      <vt:lpstr>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Prosenjit Pal</dc:creator>
  <cp:lastModifiedBy>Prosenjit Pal</cp:lastModifiedBy>
  <cp:revision>9</cp:revision>
  <dcterms:created xsi:type="dcterms:W3CDTF">2023-09-28T12:31:41Z</dcterms:created>
  <dcterms:modified xsi:type="dcterms:W3CDTF">2023-09-29T08:10:17Z</dcterms:modified>
</cp:coreProperties>
</file>